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74"/>
  </p:notesMasterIdLst>
  <p:handoutMasterIdLst>
    <p:handoutMasterId r:id="rId75"/>
  </p:handoutMasterIdLst>
  <p:sldIdLst>
    <p:sldId id="256" r:id="rId2"/>
    <p:sldId id="335" r:id="rId3"/>
    <p:sldId id="257" r:id="rId4"/>
    <p:sldId id="362" r:id="rId5"/>
    <p:sldId id="363" r:id="rId6"/>
    <p:sldId id="365" r:id="rId7"/>
    <p:sldId id="329" r:id="rId8"/>
    <p:sldId id="263" r:id="rId9"/>
    <p:sldId id="266" r:id="rId10"/>
    <p:sldId id="267" r:id="rId11"/>
    <p:sldId id="268" r:id="rId12"/>
    <p:sldId id="276" r:id="rId13"/>
    <p:sldId id="367" r:id="rId14"/>
    <p:sldId id="277" r:id="rId15"/>
    <p:sldId id="366" r:id="rId16"/>
    <p:sldId id="286" r:id="rId17"/>
    <p:sldId id="282" r:id="rId18"/>
    <p:sldId id="287" r:id="rId19"/>
    <p:sldId id="284" r:id="rId20"/>
    <p:sldId id="288" r:id="rId21"/>
    <p:sldId id="377" r:id="rId22"/>
    <p:sldId id="307" r:id="rId23"/>
    <p:sldId id="308" r:id="rId24"/>
    <p:sldId id="302" r:id="rId25"/>
    <p:sldId id="304" r:id="rId26"/>
    <p:sldId id="293" r:id="rId27"/>
    <p:sldId id="298" r:id="rId28"/>
    <p:sldId id="299" r:id="rId29"/>
    <p:sldId id="301" r:id="rId30"/>
    <p:sldId id="305" r:id="rId31"/>
    <p:sldId id="346" r:id="rId32"/>
    <p:sldId id="345" r:id="rId33"/>
    <p:sldId id="344" r:id="rId34"/>
    <p:sldId id="309" r:id="rId35"/>
    <p:sldId id="350" r:id="rId36"/>
    <p:sldId id="310" r:id="rId37"/>
    <p:sldId id="374" r:id="rId38"/>
    <p:sldId id="375" r:id="rId39"/>
    <p:sldId id="376" r:id="rId40"/>
    <p:sldId id="312" r:id="rId41"/>
    <p:sldId id="315" r:id="rId42"/>
    <p:sldId id="316" r:id="rId43"/>
    <p:sldId id="317" r:id="rId44"/>
    <p:sldId id="351" r:id="rId45"/>
    <p:sldId id="314" r:id="rId46"/>
    <p:sldId id="337" r:id="rId47"/>
    <p:sldId id="338" r:id="rId48"/>
    <p:sldId id="339" r:id="rId49"/>
    <p:sldId id="340" r:id="rId50"/>
    <p:sldId id="322" r:id="rId51"/>
    <p:sldId id="319" r:id="rId52"/>
    <p:sldId id="318" r:id="rId53"/>
    <p:sldId id="320" r:id="rId54"/>
    <p:sldId id="321" r:id="rId55"/>
    <p:sldId id="353" r:id="rId56"/>
    <p:sldId id="342" r:id="rId57"/>
    <p:sldId id="349" r:id="rId58"/>
    <p:sldId id="324" r:id="rId59"/>
    <p:sldId id="326" r:id="rId60"/>
    <p:sldId id="330" r:id="rId61"/>
    <p:sldId id="354" r:id="rId62"/>
    <p:sldId id="325" r:id="rId63"/>
    <p:sldId id="328" r:id="rId64"/>
    <p:sldId id="355" r:id="rId65"/>
    <p:sldId id="331" r:id="rId66"/>
    <p:sldId id="356" r:id="rId67"/>
    <p:sldId id="357" r:id="rId68"/>
    <p:sldId id="358" r:id="rId69"/>
    <p:sldId id="378" r:id="rId70"/>
    <p:sldId id="370" r:id="rId71"/>
    <p:sldId id="360" r:id="rId72"/>
    <p:sldId id="361" r:id="rId73"/>
  </p:sldIdLst>
  <p:sldSz cx="9144000" cy="6858000" type="screen4x3"/>
  <p:notesSz cx="9296400" cy="688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03" autoAdjust="0"/>
    <p:restoredTop sz="94660"/>
  </p:normalViewPr>
  <p:slideViewPr>
    <p:cSldViewPr>
      <p:cViewPr varScale="1">
        <p:scale>
          <a:sx n="51" d="100"/>
          <a:sy n="51" d="100"/>
        </p:scale>
        <p:origin x="-10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notesMaster" Target="notesMasters/notesMaster1.xml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UYIWA\Music\Desktop\PhD%20Research%20Presentation%20Things\Results\qPCR%20post%20enrichment%20-%20Quantification%20Cq%20Results.xls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9.1985637212015164E-2"/>
          <c:y val="3.2882035578885971E-2"/>
          <c:w val="0.75202342762710217"/>
          <c:h val="0.8476313644074233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[Book1]Sheet1!$A$2</c:f>
              <c:strCache>
                <c:ptCount val="1"/>
                <c:pt idx="0">
                  <c:v>AMK</c:v>
                </c:pt>
              </c:strCache>
            </c:strRef>
          </c:tx>
          <c:invertIfNegative val="0"/>
          <c:cat>
            <c:strRef>
              <c:f>[Book1]Sheet1!$B$1:$E$1</c:f>
              <c:strCache>
                <c:ptCount val="4"/>
                <c:pt idx="0">
                  <c:v>2 to 4</c:v>
                </c:pt>
                <c:pt idx="1">
                  <c:v>5 to 9</c:v>
                </c:pt>
                <c:pt idx="2">
                  <c:v>10 to 17</c:v>
                </c:pt>
                <c:pt idx="3">
                  <c:v>18 to 76</c:v>
                </c:pt>
              </c:strCache>
            </c:strRef>
          </c:cat>
          <c:val>
            <c:numRef>
              <c:f>[Book1]Sheet1!$B$2:$E$2</c:f>
              <c:numCache>
                <c:formatCode>General</c:formatCode>
                <c:ptCount val="4"/>
                <c:pt idx="0">
                  <c:v>2.13</c:v>
                </c:pt>
                <c:pt idx="1">
                  <c:v>1.83</c:v>
                </c:pt>
                <c:pt idx="2">
                  <c:v>1.52</c:v>
                </c:pt>
                <c:pt idx="3">
                  <c:v>1.51</c:v>
                </c:pt>
              </c:numCache>
            </c:numRef>
          </c:val>
        </c:ser>
        <c:ser>
          <c:idx val="1"/>
          <c:order val="1"/>
          <c:tx>
            <c:strRef>
              <c:f>[Book1]Sheet1!$A$3</c:f>
              <c:strCache>
                <c:ptCount val="1"/>
                <c:pt idx="0">
                  <c:v>LEK</c:v>
                </c:pt>
              </c:strCache>
            </c:strRef>
          </c:tx>
          <c:invertIfNegative val="0"/>
          <c:cat>
            <c:strRef>
              <c:f>[Book1]Sheet1!$B$1:$E$1</c:f>
              <c:strCache>
                <c:ptCount val="4"/>
                <c:pt idx="0">
                  <c:v>2 to 4</c:v>
                </c:pt>
                <c:pt idx="1">
                  <c:v>5 to 9</c:v>
                </c:pt>
                <c:pt idx="2">
                  <c:v>10 to 17</c:v>
                </c:pt>
                <c:pt idx="3">
                  <c:v>18 to 76</c:v>
                </c:pt>
              </c:strCache>
            </c:strRef>
          </c:cat>
          <c:val>
            <c:numRef>
              <c:f>[Book1]Sheet1!$B$3:$E$3</c:f>
              <c:numCache>
                <c:formatCode>General</c:formatCode>
                <c:ptCount val="4"/>
                <c:pt idx="0">
                  <c:v>1.86</c:v>
                </c:pt>
                <c:pt idx="1">
                  <c:v>1.23</c:v>
                </c:pt>
                <c:pt idx="2">
                  <c:v>1.31</c:v>
                </c:pt>
                <c:pt idx="3">
                  <c:v>1.08</c:v>
                </c:pt>
              </c:numCache>
            </c:numRef>
          </c:val>
        </c:ser>
        <c:ser>
          <c:idx val="2"/>
          <c:order val="2"/>
          <c:tx>
            <c:strRef>
              <c:f>[Book1]Sheet1!$A$4</c:f>
              <c:strCache>
                <c:ptCount val="1"/>
                <c:pt idx="0">
                  <c:v>BDG</c:v>
                </c:pt>
              </c:strCache>
            </c:strRef>
          </c:tx>
          <c:invertIfNegative val="0"/>
          <c:cat>
            <c:strRef>
              <c:f>[Book1]Sheet1!$B$1:$E$1</c:f>
              <c:strCache>
                <c:ptCount val="4"/>
                <c:pt idx="0">
                  <c:v>2 to 4</c:v>
                </c:pt>
                <c:pt idx="1">
                  <c:v>5 to 9</c:v>
                </c:pt>
                <c:pt idx="2">
                  <c:v>10 to 17</c:v>
                </c:pt>
                <c:pt idx="3">
                  <c:v>18 to 76</c:v>
                </c:pt>
              </c:strCache>
            </c:strRef>
          </c:cat>
          <c:val>
            <c:numRef>
              <c:f>[Book1]Sheet1!$B$4:$E$4</c:f>
              <c:numCache>
                <c:formatCode>General</c:formatCode>
                <c:ptCount val="4"/>
                <c:pt idx="0">
                  <c:v>1.42</c:v>
                </c:pt>
                <c:pt idx="1">
                  <c:v>1.01</c:v>
                </c:pt>
                <c:pt idx="2">
                  <c:v>1.41</c:v>
                </c:pt>
                <c:pt idx="3">
                  <c:v>1.32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2423040"/>
        <c:axId val="62424960"/>
      </c:barChart>
      <c:catAx>
        <c:axId val="624230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Age groups (years)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62424960"/>
        <c:crosses val="autoZero"/>
        <c:auto val="1"/>
        <c:lblAlgn val="ctr"/>
        <c:lblOffset val="100"/>
        <c:noMultiLvlLbl val="0"/>
      </c:catAx>
      <c:valAx>
        <c:axId val="6242496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600" b="1" dirty="0"/>
                  <a:t>Multiplicity of Infections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624230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6803307572664534"/>
          <c:y val="0.30932637921867484"/>
          <c:w val="0.12888050452026831"/>
          <c:h val="0.2450128364179557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7.5269271896568485E-2"/>
          <c:y val="1.56977998328987E-2"/>
          <c:w val="0.87929247244094488"/>
          <c:h val="0.8824325898169481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'[qPCR post enrichment - Quantification Cq Results.xls]Sheet2'!$A$2</c:f>
              <c:strCache>
                <c:ptCount val="1"/>
                <c:pt idx="0">
                  <c:v>Synonymous</c:v>
                </c:pt>
              </c:strCache>
            </c:strRef>
          </c:tx>
          <c:invertIfNegative val="0"/>
          <c:cat>
            <c:strRef>
              <c:f>'[qPCR post enrichment - Quantification Cq Results.xls]Sheet2'!$B$1:$K$1</c:f>
              <c:strCache>
                <c:ptCount val="10"/>
                <c:pt idx="0">
                  <c:v>CRT (chr7)</c:v>
                </c:pt>
                <c:pt idx="1">
                  <c:v>MDR1 (chr5)</c:v>
                </c:pt>
                <c:pt idx="2">
                  <c:v>MDR5 (chr13)</c:v>
                </c:pt>
                <c:pt idx="3">
                  <c:v>DHFR(chr4)</c:v>
                </c:pt>
                <c:pt idx="4">
                  <c:v>DHPS(chr8)</c:v>
                </c:pt>
                <c:pt idx="5">
                  <c:v>GDV1(chr9)</c:v>
                </c:pt>
                <c:pt idx="6">
                  <c:v>MSP1(chr9)</c:v>
                </c:pt>
                <c:pt idx="7">
                  <c:v>MSP3(chr10)</c:v>
                </c:pt>
                <c:pt idx="8">
                  <c:v>LSA1(chr10)</c:v>
                </c:pt>
                <c:pt idx="9">
                  <c:v>LSA5(chr2)</c:v>
                </c:pt>
              </c:strCache>
            </c:strRef>
          </c:cat>
          <c:val>
            <c:numRef>
              <c:f>'[qPCR post enrichment - Quantification Cq Results.xls]Sheet2'!$B$2:$K$2</c:f>
              <c:numCache>
                <c:formatCode>General</c:formatCode>
                <c:ptCount val="10"/>
                <c:pt idx="0">
                  <c:v>4</c:v>
                </c:pt>
                <c:pt idx="1">
                  <c:v>33</c:v>
                </c:pt>
                <c:pt idx="2">
                  <c:v>20</c:v>
                </c:pt>
                <c:pt idx="3">
                  <c:v>33</c:v>
                </c:pt>
                <c:pt idx="4">
                  <c:v>50</c:v>
                </c:pt>
                <c:pt idx="5">
                  <c:v>40</c:v>
                </c:pt>
                <c:pt idx="6">
                  <c:v>33</c:v>
                </c:pt>
                <c:pt idx="7">
                  <c:v>25</c:v>
                </c:pt>
                <c:pt idx="8">
                  <c:v>40</c:v>
                </c:pt>
                <c:pt idx="9">
                  <c:v>40</c:v>
                </c:pt>
              </c:numCache>
            </c:numRef>
          </c:val>
        </c:ser>
        <c:ser>
          <c:idx val="1"/>
          <c:order val="1"/>
          <c:tx>
            <c:strRef>
              <c:f>'[qPCR post enrichment - Quantification Cq Results.xls]Sheet2'!$A$3</c:f>
              <c:strCache>
                <c:ptCount val="1"/>
                <c:pt idx="0">
                  <c:v>Non-synonymous</c:v>
                </c:pt>
              </c:strCache>
            </c:strRef>
          </c:tx>
          <c:invertIfNegative val="0"/>
          <c:cat>
            <c:strRef>
              <c:f>'[qPCR post enrichment - Quantification Cq Results.xls]Sheet2'!$B$1:$K$1</c:f>
              <c:strCache>
                <c:ptCount val="10"/>
                <c:pt idx="0">
                  <c:v>CRT (chr7)</c:v>
                </c:pt>
                <c:pt idx="1">
                  <c:v>MDR1 (chr5)</c:v>
                </c:pt>
                <c:pt idx="2">
                  <c:v>MDR5 (chr13)</c:v>
                </c:pt>
                <c:pt idx="3">
                  <c:v>DHFR(chr4)</c:v>
                </c:pt>
                <c:pt idx="4">
                  <c:v>DHPS(chr8)</c:v>
                </c:pt>
                <c:pt idx="5">
                  <c:v>GDV1(chr9)</c:v>
                </c:pt>
                <c:pt idx="6">
                  <c:v>MSP1(chr9)</c:v>
                </c:pt>
                <c:pt idx="7">
                  <c:v>MSP3(chr10)</c:v>
                </c:pt>
                <c:pt idx="8">
                  <c:v>LSA1(chr10)</c:v>
                </c:pt>
                <c:pt idx="9">
                  <c:v>LSA5(chr2)</c:v>
                </c:pt>
              </c:strCache>
            </c:strRef>
          </c:cat>
          <c:val>
            <c:numRef>
              <c:f>'[qPCR post enrichment - Quantification Cq Results.xls]Sheet2'!$B$3:$K$3</c:f>
              <c:numCache>
                <c:formatCode>General</c:formatCode>
                <c:ptCount val="10"/>
                <c:pt idx="0">
                  <c:v>96</c:v>
                </c:pt>
                <c:pt idx="1">
                  <c:v>67</c:v>
                </c:pt>
                <c:pt idx="2">
                  <c:v>80</c:v>
                </c:pt>
                <c:pt idx="3">
                  <c:v>67</c:v>
                </c:pt>
                <c:pt idx="4">
                  <c:v>50</c:v>
                </c:pt>
                <c:pt idx="5">
                  <c:v>60</c:v>
                </c:pt>
                <c:pt idx="6">
                  <c:v>67</c:v>
                </c:pt>
                <c:pt idx="7">
                  <c:v>75</c:v>
                </c:pt>
                <c:pt idx="8">
                  <c:v>60</c:v>
                </c:pt>
                <c:pt idx="9">
                  <c:v>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4011776"/>
        <c:axId val="74013696"/>
      </c:barChart>
      <c:catAx>
        <c:axId val="740117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Gene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74013696"/>
        <c:crosses val="autoZero"/>
        <c:auto val="1"/>
        <c:lblAlgn val="ctr"/>
        <c:lblOffset val="100"/>
        <c:noMultiLvlLbl val="0"/>
      </c:catAx>
      <c:valAx>
        <c:axId val="7401369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/>
                  <a:t>Frequency (%)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740117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3831977252843395"/>
          <c:y val="8.7579104695246421E-2"/>
          <c:w val="0.18817041469816273"/>
          <c:h val="0.14058630426298754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B8E24B-7353-4276-BA88-EC9E28DA41A5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3991EE3-8A22-421B-9D62-E4CD46C58188}">
      <dgm:prSet phldrT="[Text]"/>
      <dgm:spPr/>
      <dgm:t>
        <a:bodyPr/>
        <a:lstStyle/>
        <a:p>
          <a:r>
            <a:rPr lang="en-US" dirty="0" smtClean="0"/>
            <a:t>Whole blood samples in EDTA</a:t>
          </a:r>
          <a:endParaRPr lang="en-US" dirty="0"/>
        </a:p>
      </dgm:t>
    </dgm:pt>
    <dgm:pt modelId="{BF153FA0-A007-4226-BF13-748BE572CD99}" type="parTrans" cxnId="{9C8CA746-5163-4482-B1E1-DBFADA4C91D7}">
      <dgm:prSet/>
      <dgm:spPr/>
      <dgm:t>
        <a:bodyPr/>
        <a:lstStyle/>
        <a:p>
          <a:endParaRPr lang="en-US"/>
        </a:p>
      </dgm:t>
    </dgm:pt>
    <dgm:pt modelId="{13B950A8-C71B-4453-9317-AAAAA4C52341}" type="sibTrans" cxnId="{9C8CA746-5163-4482-B1E1-DBFADA4C91D7}">
      <dgm:prSet/>
      <dgm:spPr>
        <a:solidFill>
          <a:srgbClr val="FF0000"/>
        </a:solidFill>
      </dgm:spPr>
      <dgm:t>
        <a:bodyPr/>
        <a:lstStyle/>
        <a:p>
          <a:endParaRPr lang="en-US">
            <a:solidFill>
              <a:srgbClr val="FF0000"/>
            </a:solidFill>
          </a:endParaRPr>
        </a:p>
      </dgm:t>
    </dgm:pt>
    <dgm:pt modelId="{046A7D38-47BE-4591-B314-4E0BD38D36EC}">
      <dgm:prSet phldrT="[Text]"/>
      <dgm:spPr/>
      <dgm:t>
        <a:bodyPr/>
        <a:lstStyle/>
        <a:p>
          <a:r>
            <a:rPr lang="en-US" dirty="0" smtClean="0"/>
            <a:t>Leukocyte depletion by size selection and </a:t>
          </a:r>
          <a:r>
            <a:rPr lang="en-US" dirty="0" err="1" smtClean="0"/>
            <a:t>hydrophoresis</a:t>
          </a:r>
          <a:r>
            <a:rPr lang="en-US" dirty="0" smtClean="0"/>
            <a:t> (</a:t>
          </a:r>
          <a:r>
            <a:rPr lang="en-US" dirty="0" err="1" smtClean="0"/>
            <a:t>Venkatesan</a:t>
          </a:r>
          <a:r>
            <a:rPr lang="en-US" dirty="0" smtClean="0"/>
            <a:t> </a:t>
          </a:r>
          <a:r>
            <a:rPr lang="en-US" i="1" dirty="0" smtClean="0"/>
            <a:t>et a</a:t>
          </a:r>
          <a:r>
            <a:rPr lang="en-US" dirty="0" smtClean="0"/>
            <a:t>l., 2012)</a:t>
          </a:r>
          <a:endParaRPr lang="en-US" dirty="0"/>
        </a:p>
      </dgm:t>
    </dgm:pt>
    <dgm:pt modelId="{B6DEF07A-3A70-4658-BD83-68AF3DD9305E}" type="parTrans" cxnId="{E4329F4B-1D14-4481-B9DD-E412C3B051B0}">
      <dgm:prSet/>
      <dgm:spPr/>
      <dgm:t>
        <a:bodyPr/>
        <a:lstStyle/>
        <a:p>
          <a:endParaRPr lang="en-US"/>
        </a:p>
      </dgm:t>
    </dgm:pt>
    <dgm:pt modelId="{C52243A5-B953-4D62-9F01-A5DE8B11ADFA}" type="sibTrans" cxnId="{E4329F4B-1D14-4481-B9DD-E412C3B051B0}">
      <dgm:prSet/>
      <dgm:spPr>
        <a:solidFill>
          <a:srgbClr val="FF0000"/>
        </a:solidFill>
      </dgm:spPr>
      <dgm:t>
        <a:bodyPr/>
        <a:lstStyle/>
        <a:p>
          <a:endParaRPr lang="en-US"/>
        </a:p>
      </dgm:t>
    </dgm:pt>
    <dgm:pt modelId="{A2BA3770-72FC-4EC7-BD82-D1B956B37DD5}">
      <dgm:prSet phldrT="[Text]"/>
      <dgm:spPr/>
      <dgm:t>
        <a:bodyPr/>
        <a:lstStyle/>
        <a:p>
          <a:r>
            <a:rPr lang="en-US" dirty="0" smtClean="0"/>
            <a:t>Quantitation of parasite DNA post-depletion</a:t>
          </a:r>
          <a:endParaRPr lang="en-US" dirty="0"/>
        </a:p>
      </dgm:t>
    </dgm:pt>
    <dgm:pt modelId="{6602F338-02BA-4828-9710-3E243B4DF69E}" type="parTrans" cxnId="{E58E68B8-7781-462F-AC91-C41170C4BD7F}">
      <dgm:prSet/>
      <dgm:spPr/>
      <dgm:t>
        <a:bodyPr/>
        <a:lstStyle/>
        <a:p>
          <a:endParaRPr lang="en-US"/>
        </a:p>
      </dgm:t>
    </dgm:pt>
    <dgm:pt modelId="{4D354113-1A8D-4E05-AC36-5C64D33F7A70}" type="sibTrans" cxnId="{E58E68B8-7781-462F-AC91-C41170C4BD7F}">
      <dgm:prSet/>
      <dgm:spPr>
        <a:solidFill>
          <a:srgbClr val="FF0000"/>
        </a:solidFill>
      </dgm:spPr>
      <dgm:t>
        <a:bodyPr/>
        <a:lstStyle/>
        <a:p>
          <a:endParaRPr lang="en-US"/>
        </a:p>
      </dgm:t>
    </dgm:pt>
    <dgm:pt modelId="{9B9FD915-B66D-4916-847B-BA4333523DC3}">
      <dgm:prSet/>
      <dgm:spPr/>
      <dgm:t>
        <a:bodyPr/>
        <a:lstStyle/>
        <a:p>
          <a:r>
            <a:rPr lang="en-US" dirty="0" err="1" smtClean="0"/>
            <a:t>Microbiome</a:t>
          </a:r>
          <a:r>
            <a:rPr lang="en-US" dirty="0" smtClean="0"/>
            <a:t> enrichment of parasite DNA  (</a:t>
          </a:r>
          <a:r>
            <a:rPr lang="en-US" dirty="0" err="1" smtClean="0"/>
            <a:t>Feehery</a:t>
          </a:r>
          <a:r>
            <a:rPr lang="en-US" dirty="0" smtClean="0"/>
            <a:t> </a:t>
          </a:r>
          <a:r>
            <a:rPr lang="en-US" i="1" dirty="0" smtClean="0"/>
            <a:t>et al</a:t>
          </a:r>
          <a:r>
            <a:rPr lang="en-US" dirty="0" smtClean="0"/>
            <a:t>., 2013)</a:t>
          </a:r>
          <a:endParaRPr lang="en-US" dirty="0"/>
        </a:p>
      </dgm:t>
    </dgm:pt>
    <dgm:pt modelId="{A754955C-6DDA-4B7B-9C9D-867959F8DD64}" type="parTrans" cxnId="{023753A1-BAE0-49ED-B696-9457BE09CBA4}">
      <dgm:prSet/>
      <dgm:spPr/>
      <dgm:t>
        <a:bodyPr/>
        <a:lstStyle/>
        <a:p>
          <a:endParaRPr lang="en-US"/>
        </a:p>
      </dgm:t>
    </dgm:pt>
    <dgm:pt modelId="{86E8FB39-2DC9-41EF-B9A5-D79926DAC56A}" type="sibTrans" cxnId="{023753A1-BAE0-49ED-B696-9457BE09CBA4}">
      <dgm:prSet/>
      <dgm:spPr>
        <a:solidFill>
          <a:srgbClr val="FF0000"/>
        </a:solidFill>
      </dgm:spPr>
      <dgm:t>
        <a:bodyPr/>
        <a:lstStyle/>
        <a:p>
          <a:endParaRPr lang="en-US"/>
        </a:p>
      </dgm:t>
    </dgm:pt>
    <dgm:pt modelId="{A5E179F2-C526-48DF-94D4-AC6772FB0E0B}">
      <dgm:prSet/>
      <dgm:spPr/>
      <dgm:t>
        <a:bodyPr/>
        <a:lstStyle/>
        <a:p>
          <a:r>
            <a:rPr lang="en-US" dirty="0" smtClean="0"/>
            <a:t>Quantitation of </a:t>
          </a:r>
          <a:r>
            <a:rPr lang="en-US" dirty="0" err="1" smtClean="0"/>
            <a:t>microbiome</a:t>
          </a:r>
          <a:r>
            <a:rPr lang="en-US" dirty="0" smtClean="0"/>
            <a:t>-enriched DNA by </a:t>
          </a:r>
          <a:r>
            <a:rPr lang="en-US" dirty="0" err="1" smtClean="0"/>
            <a:t>agarose</a:t>
          </a:r>
          <a:r>
            <a:rPr lang="en-US" dirty="0" smtClean="0"/>
            <a:t> gel electrophoresis</a:t>
          </a:r>
          <a:endParaRPr lang="en-US" dirty="0"/>
        </a:p>
      </dgm:t>
    </dgm:pt>
    <dgm:pt modelId="{E3132EEF-0911-435B-ABAC-12EBD11F054F}" type="parTrans" cxnId="{B3A29C3D-D87A-4905-91E2-1001C4D841AC}">
      <dgm:prSet/>
      <dgm:spPr/>
      <dgm:t>
        <a:bodyPr/>
        <a:lstStyle/>
        <a:p>
          <a:endParaRPr lang="en-US"/>
        </a:p>
      </dgm:t>
    </dgm:pt>
    <dgm:pt modelId="{E87C223C-FD60-4574-9CD9-9A5138ED42EC}" type="sibTrans" cxnId="{B3A29C3D-D87A-4905-91E2-1001C4D841AC}">
      <dgm:prSet/>
      <dgm:spPr>
        <a:solidFill>
          <a:srgbClr val="FF0000"/>
        </a:solidFill>
      </dgm:spPr>
      <dgm:t>
        <a:bodyPr/>
        <a:lstStyle/>
        <a:p>
          <a:endParaRPr lang="en-US"/>
        </a:p>
      </dgm:t>
    </dgm:pt>
    <dgm:pt modelId="{1B3F467D-FDA7-4B38-A1CB-F5843923AF62}">
      <dgm:prSet/>
      <dgm:spPr/>
      <dgm:t>
        <a:bodyPr/>
        <a:lstStyle/>
        <a:p>
          <a:r>
            <a:rPr lang="en-US" dirty="0" smtClean="0"/>
            <a:t>Reverse transcriptase PCR detection of Human </a:t>
          </a:r>
          <a:r>
            <a:rPr lang="en-US" dirty="0" err="1" smtClean="0"/>
            <a:t>ribonucease</a:t>
          </a:r>
          <a:r>
            <a:rPr lang="en-US" dirty="0" smtClean="0"/>
            <a:t> P (</a:t>
          </a:r>
          <a:r>
            <a:rPr lang="en-US" dirty="0" err="1" smtClean="0"/>
            <a:t>Boddicker</a:t>
          </a:r>
          <a:r>
            <a:rPr lang="en-US" dirty="0" smtClean="0"/>
            <a:t> </a:t>
          </a:r>
          <a:r>
            <a:rPr lang="en-US" i="1" dirty="0" smtClean="0"/>
            <a:t>et al., </a:t>
          </a:r>
          <a:r>
            <a:rPr lang="en-US" dirty="0" smtClean="0"/>
            <a:t>2007)</a:t>
          </a:r>
          <a:endParaRPr lang="en-US" dirty="0"/>
        </a:p>
      </dgm:t>
    </dgm:pt>
    <dgm:pt modelId="{69EABB5D-836C-4610-9516-723F33F15BBE}" type="parTrans" cxnId="{70000DBD-8A1B-41B3-A54C-8295DEA0E107}">
      <dgm:prSet/>
      <dgm:spPr/>
      <dgm:t>
        <a:bodyPr/>
        <a:lstStyle/>
        <a:p>
          <a:endParaRPr lang="en-US"/>
        </a:p>
      </dgm:t>
    </dgm:pt>
    <dgm:pt modelId="{D9CE9F60-3A24-4211-9CE2-0383C4C33540}" type="sibTrans" cxnId="{70000DBD-8A1B-41B3-A54C-8295DEA0E107}">
      <dgm:prSet/>
      <dgm:spPr>
        <a:solidFill>
          <a:srgbClr val="FF0000"/>
        </a:solidFill>
      </dgm:spPr>
      <dgm:t>
        <a:bodyPr/>
        <a:lstStyle/>
        <a:p>
          <a:endParaRPr lang="en-US"/>
        </a:p>
      </dgm:t>
    </dgm:pt>
    <dgm:pt modelId="{8AC74B97-E586-45CD-B8C5-D12D36EFCD59}">
      <dgm:prSet/>
      <dgm:spPr/>
      <dgm:t>
        <a:bodyPr/>
        <a:lstStyle/>
        <a:p>
          <a:r>
            <a:rPr lang="en-US" dirty="0" err="1" smtClean="0"/>
            <a:t>Primase</a:t>
          </a:r>
          <a:r>
            <a:rPr lang="en-US" dirty="0" smtClean="0"/>
            <a:t>-based whole-genome isothermal amplification of DNA (Li </a:t>
          </a:r>
          <a:r>
            <a:rPr lang="en-US" i="1" dirty="0" smtClean="0"/>
            <a:t>et al</a:t>
          </a:r>
          <a:r>
            <a:rPr lang="en-US" dirty="0" smtClean="0"/>
            <a:t>., 2008)</a:t>
          </a:r>
          <a:endParaRPr lang="en-US" dirty="0"/>
        </a:p>
      </dgm:t>
    </dgm:pt>
    <dgm:pt modelId="{D3E4E5DD-CA21-4E95-92A6-0EEFC3B58A02}" type="parTrans" cxnId="{553F713C-E64F-41BE-9C24-E861C0B2FB93}">
      <dgm:prSet/>
      <dgm:spPr/>
      <dgm:t>
        <a:bodyPr/>
        <a:lstStyle/>
        <a:p>
          <a:endParaRPr lang="en-US"/>
        </a:p>
      </dgm:t>
    </dgm:pt>
    <dgm:pt modelId="{9C92E91E-603A-44F7-A085-FC1C9F319FA9}" type="sibTrans" cxnId="{553F713C-E64F-41BE-9C24-E861C0B2FB93}">
      <dgm:prSet/>
      <dgm:spPr>
        <a:solidFill>
          <a:srgbClr val="FF0000"/>
        </a:solidFill>
      </dgm:spPr>
      <dgm:t>
        <a:bodyPr/>
        <a:lstStyle/>
        <a:p>
          <a:endParaRPr lang="en-US"/>
        </a:p>
      </dgm:t>
    </dgm:pt>
    <dgm:pt modelId="{81A0F73A-8DE2-4425-B3AD-ECC073510AB1}">
      <dgm:prSet/>
      <dgm:spPr/>
      <dgm:t>
        <a:bodyPr/>
        <a:lstStyle/>
        <a:p>
          <a:r>
            <a:rPr lang="en-US" dirty="0" smtClean="0"/>
            <a:t>Enzymatic shearing of DNA (</a:t>
          </a:r>
          <a:r>
            <a:rPr lang="en-US" dirty="0" err="1" smtClean="0"/>
            <a:t>Potsova</a:t>
          </a:r>
          <a:r>
            <a:rPr lang="en-US" dirty="0" smtClean="0"/>
            <a:t> </a:t>
          </a:r>
          <a:r>
            <a:rPr lang="en-US" i="1" dirty="0" smtClean="0"/>
            <a:t>et al., </a:t>
          </a:r>
          <a:r>
            <a:rPr lang="en-US" dirty="0" smtClean="0"/>
            <a:t>2013)</a:t>
          </a:r>
          <a:endParaRPr lang="en-US" dirty="0"/>
        </a:p>
      </dgm:t>
    </dgm:pt>
    <dgm:pt modelId="{76E73CE8-5257-4B12-BCD3-2F4B6063D775}" type="parTrans" cxnId="{6733445C-E3C0-4AAD-A6FF-AEBAD45E33EC}">
      <dgm:prSet/>
      <dgm:spPr/>
      <dgm:t>
        <a:bodyPr/>
        <a:lstStyle/>
        <a:p>
          <a:endParaRPr lang="en-US"/>
        </a:p>
      </dgm:t>
    </dgm:pt>
    <dgm:pt modelId="{3A1D9B87-30C0-4DCB-990B-CA094D82BA19}" type="sibTrans" cxnId="{6733445C-E3C0-4AAD-A6FF-AEBAD45E33EC}">
      <dgm:prSet/>
      <dgm:spPr/>
      <dgm:t>
        <a:bodyPr/>
        <a:lstStyle/>
        <a:p>
          <a:endParaRPr lang="en-US"/>
        </a:p>
      </dgm:t>
    </dgm:pt>
    <dgm:pt modelId="{9B06EC03-6CD8-4EE3-A9DC-ED2061564A93}" type="pres">
      <dgm:prSet presAssocID="{AEB8E24B-7353-4276-BA88-EC9E28DA41A5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36BAF2A-43A3-4892-B87D-7524DCEA52A3}" type="pres">
      <dgm:prSet presAssocID="{B3991EE3-8A22-421B-9D62-E4CD46C58188}" presName="node" presStyleLbl="node1" presStyleIdx="0" presStyleCnt="8" custScaleX="563355" custLinFactNeighborX="-2476" custLinFactNeighborY="-18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A7FE1A-29EC-46E0-B378-F6C4DA731766}" type="pres">
      <dgm:prSet presAssocID="{13B950A8-C71B-4453-9317-AAAAA4C52341}" presName="sibTrans" presStyleLbl="sibTrans2D1" presStyleIdx="0" presStyleCnt="7"/>
      <dgm:spPr/>
      <dgm:t>
        <a:bodyPr/>
        <a:lstStyle/>
        <a:p>
          <a:endParaRPr lang="en-US"/>
        </a:p>
      </dgm:t>
    </dgm:pt>
    <dgm:pt modelId="{E84052DA-942E-47CD-8225-35CE5EFDFE0B}" type="pres">
      <dgm:prSet presAssocID="{13B950A8-C71B-4453-9317-AAAAA4C52341}" presName="connectorText" presStyleLbl="sibTrans2D1" presStyleIdx="0" presStyleCnt="7"/>
      <dgm:spPr/>
      <dgm:t>
        <a:bodyPr/>
        <a:lstStyle/>
        <a:p>
          <a:endParaRPr lang="en-US"/>
        </a:p>
      </dgm:t>
    </dgm:pt>
    <dgm:pt modelId="{8DA6491B-EE2B-48FA-AF42-8BDAA87D1AA1}" type="pres">
      <dgm:prSet presAssocID="{046A7D38-47BE-4591-B314-4E0BD38D36EC}" presName="node" presStyleLbl="node1" presStyleIdx="1" presStyleCnt="8" custScaleX="5695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AADAE2-DB82-4DE0-B5AC-20CCE20A4735}" type="pres">
      <dgm:prSet presAssocID="{C52243A5-B953-4D62-9F01-A5DE8B11ADFA}" presName="sibTrans" presStyleLbl="sibTrans2D1" presStyleIdx="1" presStyleCnt="7"/>
      <dgm:spPr/>
      <dgm:t>
        <a:bodyPr/>
        <a:lstStyle/>
        <a:p>
          <a:endParaRPr lang="en-US"/>
        </a:p>
      </dgm:t>
    </dgm:pt>
    <dgm:pt modelId="{B08D5FEF-19C8-4439-9CCE-08D2449A4451}" type="pres">
      <dgm:prSet presAssocID="{C52243A5-B953-4D62-9F01-A5DE8B11ADFA}" presName="connectorText" presStyleLbl="sibTrans2D1" presStyleIdx="1" presStyleCnt="7"/>
      <dgm:spPr/>
      <dgm:t>
        <a:bodyPr/>
        <a:lstStyle/>
        <a:p>
          <a:endParaRPr lang="en-US"/>
        </a:p>
      </dgm:t>
    </dgm:pt>
    <dgm:pt modelId="{75792E5C-F3C6-49E0-B84B-0C2E8ED6F5A5}" type="pres">
      <dgm:prSet presAssocID="{A2BA3770-72FC-4EC7-BD82-D1B956B37DD5}" presName="node" presStyleLbl="node1" presStyleIdx="2" presStyleCnt="8" custScaleX="5757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23E72B-E817-43B2-8834-CF5A674FBD3D}" type="pres">
      <dgm:prSet presAssocID="{4D354113-1A8D-4E05-AC36-5C64D33F7A70}" presName="sibTrans" presStyleLbl="sibTrans2D1" presStyleIdx="2" presStyleCnt="7"/>
      <dgm:spPr/>
      <dgm:t>
        <a:bodyPr/>
        <a:lstStyle/>
        <a:p>
          <a:endParaRPr lang="en-US"/>
        </a:p>
      </dgm:t>
    </dgm:pt>
    <dgm:pt modelId="{19404997-0045-49FE-9D24-55AECADED70F}" type="pres">
      <dgm:prSet presAssocID="{4D354113-1A8D-4E05-AC36-5C64D33F7A70}" presName="connectorText" presStyleLbl="sibTrans2D1" presStyleIdx="2" presStyleCnt="7"/>
      <dgm:spPr/>
      <dgm:t>
        <a:bodyPr/>
        <a:lstStyle/>
        <a:p>
          <a:endParaRPr lang="en-US"/>
        </a:p>
      </dgm:t>
    </dgm:pt>
    <dgm:pt modelId="{82E742D2-C229-42F3-ABD2-195519CB1908}" type="pres">
      <dgm:prSet presAssocID="{9B9FD915-B66D-4916-847B-BA4333523DC3}" presName="node" presStyleLbl="node1" presStyleIdx="3" presStyleCnt="8" custScaleX="5757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809158-7B44-4752-8488-2EF922ECDBB9}" type="pres">
      <dgm:prSet presAssocID="{86E8FB39-2DC9-41EF-B9A5-D79926DAC56A}" presName="sibTrans" presStyleLbl="sibTrans2D1" presStyleIdx="3" presStyleCnt="7"/>
      <dgm:spPr/>
      <dgm:t>
        <a:bodyPr/>
        <a:lstStyle/>
        <a:p>
          <a:endParaRPr lang="en-US"/>
        </a:p>
      </dgm:t>
    </dgm:pt>
    <dgm:pt modelId="{74ACE067-8FA5-4FBE-B4C4-FB4BC24A5482}" type="pres">
      <dgm:prSet presAssocID="{86E8FB39-2DC9-41EF-B9A5-D79926DAC56A}" presName="connectorText" presStyleLbl="sibTrans2D1" presStyleIdx="3" presStyleCnt="7"/>
      <dgm:spPr/>
      <dgm:t>
        <a:bodyPr/>
        <a:lstStyle/>
        <a:p>
          <a:endParaRPr lang="en-US"/>
        </a:p>
      </dgm:t>
    </dgm:pt>
    <dgm:pt modelId="{24E3CD57-B164-45CC-84AB-1B3052C67D35}" type="pres">
      <dgm:prSet presAssocID="{A5E179F2-C526-48DF-94D4-AC6772FB0E0B}" presName="node" presStyleLbl="node1" presStyleIdx="4" presStyleCnt="8" custScaleX="5757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CCF381-74DB-4A2F-B70F-753F1545A847}" type="pres">
      <dgm:prSet presAssocID="{E87C223C-FD60-4574-9CD9-9A5138ED42EC}" presName="sibTrans" presStyleLbl="sibTrans2D1" presStyleIdx="4" presStyleCnt="7"/>
      <dgm:spPr/>
      <dgm:t>
        <a:bodyPr/>
        <a:lstStyle/>
        <a:p>
          <a:endParaRPr lang="en-US"/>
        </a:p>
      </dgm:t>
    </dgm:pt>
    <dgm:pt modelId="{54C577F5-E52F-4001-916D-CA0353C3380D}" type="pres">
      <dgm:prSet presAssocID="{E87C223C-FD60-4574-9CD9-9A5138ED42EC}" presName="connectorText" presStyleLbl="sibTrans2D1" presStyleIdx="4" presStyleCnt="7"/>
      <dgm:spPr/>
      <dgm:t>
        <a:bodyPr/>
        <a:lstStyle/>
        <a:p>
          <a:endParaRPr lang="en-US"/>
        </a:p>
      </dgm:t>
    </dgm:pt>
    <dgm:pt modelId="{16EF4A62-5BF8-41E8-835E-4E8259CEEC7C}" type="pres">
      <dgm:prSet presAssocID="{1B3F467D-FDA7-4B38-A1CB-F5843923AF62}" presName="node" presStyleLbl="node1" presStyleIdx="5" presStyleCnt="8" custScaleX="581927" custLinFactNeighborX="-340" custLinFactNeighborY="139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7E35E5-FCC6-4DEC-8E96-F57B32820B2E}" type="pres">
      <dgm:prSet presAssocID="{D9CE9F60-3A24-4211-9CE2-0383C4C33540}" presName="sibTrans" presStyleLbl="sibTrans2D1" presStyleIdx="5" presStyleCnt="7"/>
      <dgm:spPr/>
      <dgm:t>
        <a:bodyPr/>
        <a:lstStyle/>
        <a:p>
          <a:endParaRPr lang="en-US"/>
        </a:p>
      </dgm:t>
    </dgm:pt>
    <dgm:pt modelId="{8A014DFC-9B60-4EB2-9F15-A0B91CB256FD}" type="pres">
      <dgm:prSet presAssocID="{D9CE9F60-3A24-4211-9CE2-0383C4C33540}" presName="connectorText" presStyleLbl="sibTrans2D1" presStyleIdx="5" presStyleCnt="7"/>
      <dgm:spPr/>
      <dgm:t>
        <a:bodyPr/>
        <a:lstStyle/>
        <a:p>
          <a:endParaRPr lang="en-US"/>
        </a:p>
      </dgm:t>
    </dgm:pt>
    <dgm:pt modelId="{386C6CD7-12E9-4BEA-A6AB-995EF4F64319}" type="pres">
      <dgm:prSet presAssocID="{8AC74B97-E586-45CD-B8C5-D12D36EFCD59}" presName="node" presStyleLbl="node1" presStyleIdx="6" presStyleCnt="8" custScaleX="588117" custScaleY="12798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CC3599-62CA-4EA4-B9D3-F31DC2318172}" type="pres">
      <dgm:prSet presAssocID="{9C92E91E-603A-44F7-A085-FC1C9F319FA9}" presName="sibTrans" presStyleLbl="sibTrans2D1" presStyleIdx="6" presStyleCnt="7"/>
      <dgm:spPr/>
      <dgm:t>
        <a:bodyPr/>
        <a:lstStyle/>
        <a:p>
          <a:endParaRPr lang="en-US"/>
        </a:p>
      </dgm:t>
    </dgm:pt>
    <dgm:pt modelId="{6E50DC6C-E488-45CD-94B9-3297949673F7}" type="pres">
      <dgm:prSet presAssocID="{9C92E91E-603A-44F7-A085-FC1C9F319FA9}" presName="connectorText" presStyleLbl="sibTrans2D1" presStyleIdx="6" presStyleCnt="7"/>
      <dgm:spPr/>
      <dgm:t>
        <a:bodyPr/>
        <a:lstStyle/>
        <a:p>
          <a:endParaRPr lang="en-US"/>
        </a:p>
      </dgm:t>
    </dgm:pt>
    <dgm:pt modelId="{822CA140-2B07-498A-99C3-F101BD30DC88}" type="pres">
      <dgm:prSet presAssocID="{81A0F73A-8DE2-4425-B3AD-ECC073510AB1}" presName="node" presStyleLbl="node1" presStyleIdx="7" presStyleCnt="8" custScaleX="5932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0000DBD-8A1B-41B3-A54C-8295DEA0E107}" srcId="{AEB8E24B-7353-4276-BA88-EC9E28DA41A5}" destId="{1B3F467D-FDA7-4B38-A1CB-F5843923AF62}" srcOrd="5" destOrd="0" parTransId="{69EABB5D-836C-4610-9516-723F33F15BBE}" sibTransId="{D9CE9F60-3A24-4211-9CE2-0383C4C33540}"/>
    <dgm:cxn modelId="{791868E3-5D5A-47BC-909B-6605A655CD64}" type="presOf" srcId="{C52243A5-B953-4D62-9F01-A5DE8B11ADFA}" destId="{B08D5FEF-19C8-4439-9CCE-08D2449A4451}" srcOrd="1" destOrd="0" presId="urn:microsoft.com/office/officeart/2005/8/layout/process2"/>
    <dgm:cxn modelId="{560A2C36-D951-47B3-88E7-AA56A3B97CFC}" type="presOf" srcId="{E87C223C-FD60-4574-9CD9-9A5138ED42EC}" destId="{CFCCF381-74DB-4A2F-B70F-753F1545A847}" srcOrd="0" destOrd="0" presId="urn:microsoft.com/office/officeart/2005/8/layout/process2"/>
    <dgm:cxn modelId="{38C471BC-2003-467C-AC5F-7C631418B5E4}" type="presOf" srcId="{4D354113-1A8D-4E05-AC36-5C64D33F7A70}" destId="{F523E72B-E817-43B2-8834-CF5A674FBD3D}" srcOrd="0" destOrd="0" presId="urn:microsoft.com/office/officeart/2005/8/layout/process2"/>
    <dgm:cxn modelId="{A00E3304-CDCA-4F56-B846-E37F2733A15F}" type="presOf" srcId="{9C92E91E-603A-44F7-A085-FC1C9F319FA9}" destId="{6E50DC6C-E488-45CD-94B9-3297949673F7}" srcOrd="1" destOrd="0" presId="urn:microsoft.com/office/officeart/2005/8/layout/process2"/>
    <dgm:cxn modelId="{02448629-F805-47F3-80A2-14028674D493}" type="presOf" srcId="{86E8FB39-2DC9-41EF-B9A5-D79926DAC56A}" destId="{74ACE067-8FA5-4FBE-B4C4-FB4BC24A5482}" srcOrd="1" destOrd="0" presId="urn:microsoft.com/office/officeart/2005/8/layout/process2"/>
    <dgm:cxn modelId="{F690B456-4F9F-47B9-9331-7C4B146A2DAC}" type="presOf" srcId="{8AC74B97-E586-45CD-B8C5-D12D36EFCD59}" destId="{386C6CD7-12E9-4BEA-A6AB-995EF4F64319}" srcOrd="0" destOrd="0" presId="urn:microsoft.com/office/officeart/2005/8/layout/process2"/>
    <dgm:cxn modelId="{6F05AD72-0254-4C93-B586-DCFBBF17BFA8}" type="presOf" srcId="{E87C223C-FD60-4574-9CD9-9A5138ED42EC}" destId="{54C577F5-E52F-4001-916D-CA0353C3380D}" srcOrd="1" destOrd="0" presId="urn:microsoft.com/office/officeart/2005/8/layout/process2"/>
    <dgm:cxn modelId="{78674D13-538E-4031-BBBD-69BA74AB2CB7}" type="presOf" srcId="{1B3F467D-FDA7-4B38-A1CB-F5843923AF62}" destId="{16EF4A62-5BF8-41E8-835E-4E8259CEEC7C}" srcOrd="0" destOrd="0" presId="urn:microsoft.com/office/officeart/2005/8/layout/process2"/>
    <dgm:cxn modelId="{553F713C-E64F-41BE-9C24-E861C0B2FB93}" srcId="{AEB8E24B-7353-4276-BA88-EC9E28DA41A5}" destId="{8AC74B97-E586-45CD-B8C5-D12D36EFCD59}" srcOrd="6" destOrd="0" parTransId="{D3E4E5DD-CA21-4E95-92A6-0EEFC3B58A02}" sibTransId="{9C92E91E-603A-44F7-A085-FC1C9F319FA9}"/>
    <dgm:cxn modelId="{D607137D-D19E-4E54-8AE6-F9C4FBB4228D}" type="presOf" srcId="{C52243A5-B953-4D62-9F01-A5DE8B11ADFA}" destId="{1DAADAE2-DB82-4DE0-B5AC-20CCE20A4735}" srcOrd="0" destOrd="0" presId="urn:microsoft.com/office/officeart/2005/8/layout/process2"/>
    <dgm:cxn modelId="{6D66AD5A-A62B-415A-9374-77567CBA71AB}" type="presOf" srcId="{86E8FB39-2DC9-41EF-B9A5-D79926DAC56A}" destId="{AE809158-7B44-4752-8488-2EF922ECDBB9}" srcOrd="0" destOrd="0" presId="urn:microsoft.com/office/officeart/2005/8/layout/process2"/>
    <dgm:cxn modelId="{B3539873-0688-494F-9853-CC1E83468B32}" type="presOf" srcId="{13B950A8-C71B-4453-9317-AAAAA4C52341}" destId="{E84052DA-942E-47CD-8225-35CE5EFDFE0B}" srcOrd="1" destOrd="0" presId="urn:microsoft.com/office/officeart/2005/8/layout/process2"/>
    <dgm:cxn modelId="{B3A29C3D-D87A-4905-91E2-1001C4D841AC}" srcId="{AEB8E24B-7353-4276-BA88-EC9E28DA41A5}" destId="{A5E179F2-C526-48DF-94D4-AC6772FB0E0B}" srcOrd="4" destOrd="0" parTransId="{E3132EEF-0911-435B-ABAC-12EBD11F054F}" sibTransId="{E87C223C-FD60-4574-9CD9-9A5138ED42EC}"/>
    <dgm:cxn modelId="{47765618-A7BF-4F8C-9157-5F9FAEEA739F}" type="presOf" srcId="{D9CE9F60-3A24-4211-9CE2-0383C4C33540}" destId="{EB7E35E5-FCC6-4DEC-8E96-F57B32820B2E}" srcOrd="0" destOrd="0" presId="urn:microsoft.com/office/officeart/2005/8/layout/process2"/>
    <dgm:cxn modelId="{AED41031-AE3E-443B-B588-2BFA57E7F09B}" type="presOf" srcId="{B3991EE3-8A22-421B-9D62-E4CD46C58188}" destId="{636BAF2A-43A3-4892-B87D-7524DCEA52A3}" srcOrd="0" destOrd="0" presId="urn:microsoft.com/office/officeart/2005/8/layout/process2"/>
    <dgm:cxn modelId="{9C8CA746-5163-4482-B1E1-DBFADA4C91D7}" srcId="{AEB8E24B-7353-4276-BA88-EC9E28DA41A5}" destId="{B3991EE3-8A22-421B-9D62-E4CD46C58188}" srcOrd="0" destOrd="0" parTransId="{BF153FA0-A007-4226-BF13-748BE572CD99}" sibTransId="{13B950A8-C71B-4453-9317-AAAAA4C52341}"/>
    <dgm:cxn modelId="{023753A1-BAE0-49ED-B696-9457BE09CBA4}" srcId="{AEB8E24B-7353-4276-BA88-EC9E28DA41A5}" destId="{9B9FD915-B66D-4916-847B-BA4333523DC3}" srcOrd="3" destOrd="0" parTransId="{A754955C-6DDA-4B7B-9C9D-867959F8DD64}" sibTransId="{86E8FB39-2DC9-41EF-B9A5-D79926DAC56A}"/>
    <dgm:cxn modelId="{59794778-2717-4DE2-BF29-51640B25DD74}" type="presOf" srcId="{9C92E91E-603A-44F7-A085-FC1C9F319FA9}" destId="{03CC3599-62CA-4EA4-B9D3-F31DC2318172}" srcOrd="0" destOrd="0" presId="urn:microsoft.com/office/officeart/2005/8/layout/process2"/>
    <dgm:cxn modelId="{CC2A09BB-4D0B-41DB-9681-B7ED6EA4318A}" type="presOf" srcId="{A5E179F2-C526-48DF-94D4-AC6772FB0E0B}" destId="{24E3CD57-B164-45CC-84AB-1B3052C67D35}" srcOrd="0" destOrd="0" presId="urn:microsoft.com/office/officeart/2005/8/layout/process2"/>
    <dgm:cxn modelId="{439C8A74-9EC5-4096-A026-4847A13D4EC9}" type="presOf" srcId="{4D354113-1A8D-4E05-AC36-5C64D33F7A70}" destId="{19404997-0045-49FE-9D24-55AECADED70F}" srcOrd="1" destOrd="0" presId="urn:microsoft.com/office/officeart/2005/8/layout/process2"/>
    <dgm:cxn modelId="{82E8A104-D8E5-4DB5-AA5B-71C0CC71B1DD}" type="presOf" srcId="{AEB8E24B-7353-4276-BA88-EC9E28DA41A5}" destId="{9B06EC03-6CD8-4EE3-A9DC-ED2061564A93}" srcOrd="0" destOrd="0" presId="urn:microsoft.com/office/officeart/2005/8/layout/process2"/>
    <dgm:cxn modelId="{80CED752-B41A-4098-97EF-4DDB45CC68D7}" type="presOf" srcId="{D9CE9F60-3A24-4211-9CE2-0383C4C33540}" destId="{8A014DFC-9B60-4EB2-9F15-A0B91CB256FD}" srcOrd="1" destOrd="0" presId="urn:microsoft.com/office/officeart/2005/8/layout/process2"/>
    <dgm:cxn modelId="{E58E68B8-7781-462F-AC91-C41170C4BD7F}" srcId="{AEB8E24B-7353-4276-BA88-EC9E28DA41A5}" destId="{A2BA3770-72FC-4EC7-BD82-D1B956B37DD5}" srcOrd="2" destOrd="0" parTransId="{6602F338-02BA-4828-9710-3E243B4DF69E}" sibTransId="{4D354113-1A8D-4E05-AC36-5C64D33F7A70}"/>
    <dgm:cxn modelId="{69371420-38A8-45D5-92FB-9E31282EC841}" type="presOf" srcId="{A2BA3770-72FC-4EC7-BD82-D1B956B37DD5}" destId="{75792E5C-F3C6-49E0-B84B-0C2E8ED6F5A5}" srcOrd="0" destOrd="0" presId="urn:microsoft.com/office/officeart/2005/8/layout/process2"/>
    <dgm:cxn modelId="{50CE9D6C-BFFE-4D99-948F-0A706FB8F3CC}" type="presOf" srcId="{046A7D38-47BE-4591-B314-4E0BD38D36EC}" destId="{8DA6491B-EE2B-48FA-AF42-8BDAA87D1AA1}" srcOrd="0" destOrd="0" presId="urn:microsoft.com/office/officeart/2005/8/layout/process2"/>
    <dgm:cxn modelId="{E4329F4B-1D14-4481-B9DD-E412C3B051B0}" srcId="{AEB8E24B-7353-4276-BA88-EC9E28DA41A5}" destId="{046A7D38-47BE-4591-B314-4E0BD38D36EC}" srcOrd="1" destOrd="0" parTransId="{B6DEF07A-3A70-4658-BD83-68AF3DD9305E}" sibTransId="{C52243A5-B953-4D62-9F01-A5DE8B11ADFA}"/>
    <dgm:cxn modelId="{6733445C-E3C0-4AAD-A6FF-AEBAD45E33EC}" srcId="{AEB8E24B-7353-4276-BA88-EC9E28DA41A5}" destId="{81A0F73A-8DE2-4425-B3AD-ECC073510AB1}" srcOrd="7" destOrd="0" parTransId="{76E73CE8-5257-4B12-BCD3-2F4B6063D775}" sibTransId="{3A1D9B87-30C0-4DCB-990B-CA094D82BA19}"/>
    <dgm:cxn modelId="{976799B4-2C27-457F-B54A-C86A5A97440C}" type="presOf" srcId="{9B9FD915-B66D-4916-847B-BA4333523DC3}" destId="{82E742D2-C229-42F3-ABD2-195519CB1908}" srcOrd="0" destOrd="0" presId="urn:microsoft.com/office/officeart/2005/8/layout/process2"/>
    <dgm:cxn modelId="{D97019C6-2F7F-467B-A34F-96BD27044180}" type="presOf" srcId="{81A0F73A-8DE2-4425-B3AD-ECC073510AB1}" destId="{822CA140-2B07-498A-99C3-F101BD30DC88}" srcOrd="0" destOrd="0" presId="urn:microsoft.com/office/officeart/2005/8/layout/process2"/>
    <dgm:cxn modelId="{5C5F58F9-F8A7-4721-AB1F-23D07FC9A5F2}" type="presOf" srcId="{13B950A8-C71B-4453-9317-AAAAA4C52341}" destId="{ABA7FE1A-29EC-46E0-B378-F6C4DA731766}" srcOrd="0" destOrd="0" presId="urn:microsoft.com/office/officeart/2005/8/layout/process2"/>
    <dgm:cxn modelId="{C58E895C-6B9F-4E94-9D84-301EE6B76DB7}" type="presParOf" srcId="{9B06EC03-6CD8-4EE3-A9DC-ED2061564A93}" destId="{636BAF2A-43A3-4892-B87D-7524DCEA52A3}" srcOrd="0" destOrd="0" presId="urn:microsoft.com/office/officeart/2005/8/layout/process2"/>
    <dgm:cxn modelId="{149647AB-E303-49ED-9A56-917F93D7B3C0}" type="presParOf" srcId="{9B06EC03-6CD8-4EE3-A9DC-ED2061564A93}" destId="{ABA7FE1A-29EC-46E0-B378-F6C4DA731766}" srcOrd="1" destOrd="0" presId="urn:microsoft.com/office/officeart/2005/8/layout/process2"/>
    <dgm:cxn modelId="{863D1DC6-F1C0-4859-A31A-CF4408A0A469}" type="presParOf" srcId="{ABA7FE1A-29EC-46E0-B378-F6C4DA731766}" destId="{E84052DA-942E-47CD-8225-35CE5EFDFE0B}" srcOrd="0" destOrd="0" presId="urn:microsoft.com/office/officeart/2005/8/layout/process2"/>
    <dgm:cxn modelId="{CEEC2A8E-BA10-4DC9-9D5B-FDAAD8E07EA5}" type="presParOf" srcId="{9B06EC03-6CD8-4EE3-A9DC-ED2061564A93}" destId="{8DA6491B-EE2B-48FA-AF42-8BDAA87D1AA1}" srcOrd="2" destOrd="0" presId="urn:microsoft.com/office/officeart/2005/8/layout/process2"/>
    <dgm:cxn modelId="{7BC4CDC9-AE91-4DA8-B215-C49A30ADB91E}" type="presParOf" srcId="{9B06EC03-6CD8-4EE3-A9DC-ED2061564A93}" destId="{1DAADAE2-DB82-4DE0-B5AC-20CCE20A4735}" srcOrd="3" destOrd="0" presId="urn:microsoft.com/office/officeart/2005/8/layout/process2"/>
    <dgm:cxn modelId="{D0B89176-A0D5-4B38-978F-668B839A98D4}" type="presParOf" srcId="{1DAADAE2-DB82-4DE0-B5AC-20CCE20A4735}" destId="{B08D5FEF-19C8-4439-9CCE-08D2449A4451}" srcOrd="0" destOrd="0" presId="urn:microsoft.com/office/officeart/2005/8/layout/process2"/>
    <dgm:cxn modelId="{8DF8112D-520A-40D1-8A1B-93B66F420AF1}" type="presParOf" srcId="{9B06EC03-6CD8-4EE3-A9DC-ED2061564A93}" destId="{75792E5C-F3C6-49E0-B84B-0C2E8ED6F5A5}" srcOrd="4" destOrd="0" presId="urn:microsoft.com/office/officeart/2005/8/layout/process2"/>
    <dgm:cxn modelId="{14E4D6CF-03B8-4F19-852D-19E7E1C12723}" type="presParOf" srcId="{9B06EC03-6CD8-4EE3-A9DC-ED2061564A93}" destId="{F523E72B-E817-43B2-8834-CF5A674FBD3D}" srcOrd="5" destOrd="0" presId="urn:microsoft.com/office/officeart/2005/8/layout/process2"/>
    <dgm:cxn modelId="{5EC2850E-1451-43B7-AB30-2D5AC1E484F1}" type="presParOf" srcId="{F523E72B-E817-43B2-8834-CF5A674FBD3D}" destId="{19404997-0045-49FE-9D24-55AECADED70F}" srcOrd="0" destOrd="0" presId="urn:microsoft.com/office/officeart/2005/8/layout/process2"/>
    <dgm:cxn modelId="{7C9A6F46-8708-4A23-9C04-55848571CDD7}" type="presParOf" srcId="{9B06EC03-6CD8-4EE3-A9DC-ED2061564A93}" destId="{82E742D2-C229-42F3-ABD2-195519CB1908}" srcOrd="6" destOrd="0" presId="urn:microsoft.com/office/officeart/2005/8/layout/process2"/>
    <dgm:cxn modelId="{AC464E7C-CD73-49F4-BFA8-B6E8B3E3128B}" type="presParOf" srcId="{9B06EC03-6CD8-4EE3-A9DC-ED2061564A93}" destId="{AE809158-7B44-4752-8488-2EF922ECDBB9}" srcOrd="7" destOrd="0" presId="urn:microsoft.com/office/officeart/2005/8/layout/process2"/>
    <dgm:cxn modelId="{7B4F6219-C057-48BA-800D-64D5849E4F58}" type="presParOf" srcId="{AE809158-7B44-4752-8488-2EF922ECDBB9}" destId="{74ACE067-8FA5-4FBE-B4C4-FB4BC24A5482}" srcOrd="0" destOrd="0" presId="urn:microsoft.com/office/officeart/2005/8/layout/process2"/>
    <dgm:cxn modelId="{699971C1-091D-4A0C-83F2-411BC234EE46}" type="presParOf" srcId="{9B06EC03-6CD8-4EE3-A9DC-ED2061564A93}" destId="{24E3CD57-B164-45CC-84AB-1B3052C67D35}" srcOrd="8" destOrd="0" presId="urn:microsoft.com/office/officeart/2005/8/layout/process2"/>
    <dgm:cxn modelId="{ADBFF43A-BFAB-449F-9B75-23262B6C6F49}" type="presParOf" srcId="{9B06EC03-6CD8-4EE3-A9DC-ED2061564A93}" destId="{CFCCF381-74DB-4A2F-B70F-753F1545A847}" srcOrd="9" destOrd="0" presId="urn:microsoft.com/office/officeart/2005/8/layout/process2"/>
    <dgm:cxn modelId="{4D051A0E-4442-42B8-B6FD-ED57EA0FFDF9}" type="presParOf" srcId="{CFCCF381-74DB-4A2F-B70F-753F1545A847}" destId="{54C577F5-E52F-4001-916D-CA0353C3380D}" srcOrd="0" destOrd="0" presId="urn:microsoft.com/office/officeart/2005/8/layout/process2"/>
    <dgm:cxn modelId="{DD45BBD0-15A5-4486-8ABF-A56BD6DE903D}" type="presParOf" srcId="{9B06EC03-6CD8-4EE3-A9DC-ED2061564A93}" destId="{16EF4A62-5BF8-41E8-835E-4E8259CEEC7C}" srcOrd="10" destOrd="0" presId="urn:microsoft.com/office/officeart/2005/8/layout/process2"/>
    <dgm:cxn modelId="{B2C3030B-5246-4DD7-B34F-5B97BEF48039}" type="presParOf" srcId="{9B06EC03-6CD8-4EE3-A9DC-ED2061564A93}" destId="{EB7E35E5-FCC6-4DEC-8E96-F57B32820B2E}" srcOrd="11" destOrd="0" presId="urn:microsoft.com/office/officeart/2005/8/layout/process2"/>
    <dgm:cxn modelId="{6FA7B334-5A0B-4D4C-9380-EFF7AAA34472}" type="presParOf" srcId="{EB7E35E5-FCC6-4DEC-8E96-F57B32820B2E}" destId="{8A014DFC-9B60-4EB2-9F15-A0B91CB256FD}" srcOrd="0" destOrd="0" presId="urn:microsoft.com/office/officeart/2005/8/layout/process2"/>
    <dgm:cxn modelId="{49E977FE-6BBD-4D88-8811-C2342C847836}" type="presParOf" srcId="{9B06EC03-6CD8-4EE3-A9DC-ED2061564A93}" destId="{386C6CD7-12E9-4BEA-A6AB-995EF4F64319}" srcOrd="12" destOrd="0" presId="urn:microsoft.com/office/officeart/2005/8/layout/process2"/>
    <dgm:cxn modelId="{0B440E0D-57B5-41E4-BB9F-9DC1C41BE544}" type="presParOf" srcId="{9B06EC03-6CD8-4EE3-A9DC-ED2061564A93}" destId="{03CC3599-62CA-4EA4-B9D3-F31DC2318172}" srcOrd="13" destOrd="0" presId="urn:microsoft.com/office/officeart/2005/8/layout/process2"/>
    <dgm:cxn modelId="{53C0F2FA-D0F6-4AFF-81D2-25FBCE609A70}" type="presParOf" srcId="{03CC3599-62CA-4EA4-B9D3-F31DC2318172}" destId="{6E50DC6C-E488-45CD-94B9-3297949673F7}" srcOrd="0" destOrd="0" presId="urn:microsoft.com/office/officeart/2005/8/layout/process2"/>
    <dgm:cxn modelId="{FACB3946-8B17-446E-AA20-29195E4825C3}" type="presParOf" srcId="{9B06EC03-6CD8-4EE3-A9DC-ED2061564A93}" destId="{822CA140-2B07-498A-99C3-F101BD30DC88}" srcOrd="1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1288CF6-B724-4E0E-8BD7-4FEC0A91914D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CEC0F0C9-AE8D-43DE-9FB0-8A19843B586E}">
      <dgm:prSet phldrT="[Text]"/>
      <dgm:spPr/>
      <dgm:t>
        <a:bodyPr/>
        <a:lstStyle/>
        <a:p>
          <a:r>
            <a:rPr lang="en-US" dirty="0" smtClean="0"/>
            <a:t>Fine size selection</a:t>
          </a:r>
          <a:endParaRPr lang="en-US" dirty="0"/>
        </a:p>
      </dgm:t>
    </dgm:pt>
    <dgm:pt modelId="{BB08ECE4-F87F-4DB3-9B41-CB823F7A409B}" type="parTrans" cxnId="{91B0CA46-43C7-43EF-9ABB-1AB8677E765D}">
      <dgm:prSet/>
      <dgm:spPr/>
      <dgm:t>
        <a:bodyPr/>
        <a:lstStyle/>
        <a:p>
          <a:endParaRPr lang="en-US"/>
        </a:p>
      </dgm:t>
    </dgm:pt>
    <dgm:pt modelId="{5477469A-0113-4B3F-BA81-E6DC8B8A9C9A}" type="sibTrans" cxnId="{91B0CA46-43C7-43EF-9ABB-1AB8677E765D}">
      <dgm:prSet/>
      <dgm:spPr>
        <a:solidFill>
          <a:srgbClr val="FF0000"/>
        </a:solidFill>
      </dgm:spPr>
      <dgm:t>
        <a:bodyPr/>
        <a:lstStyle/>
        <a:p>
          <a:endParaRPr lang="en-US"/>
        </a:p>
      </dgm:t>
    </dgm:pt>
    <dgm:pt modelId="{47AC7677-C025-4CFE-BD73-71F96492B87F}">
      <dgm:prSet phldrT="[Text]"/>
      <dgm:spPr/>
      <dgm:t>
        <a:bodyPr/>
        <a:lstStyle/>
        <a:p>
          <a:r>
            <a:rPr lang="en-US" dirty="0" smtClean="0"/>
            <a:t>Amplification of selected DNA library</a:t>
          </a:r>
          <a:endParaRPr lang="en-US" dirty="0"/>
        </a:p>
      </dgm:t>
    </dgm:pt>
    <dgm:pt modelId="{718E28EB-55D0-49DC-A733-94E21B019D28}" type="parTrans" cxnId="{54E24067-06B7-4886-9628-87AC46FB8D87}">
      <dgm:prSet/>
      <dgm:spPr/>
      <dgm:t>
        <a:bodyPr/>
        <a:lstStyle/>
        <a:p>
          <a:endParaRPr lang="en-US"/>
        </a:p>
      </dgm:t>
    </dgm:pt>
    <dgm:pt modelId="{55DFEED4-65EF-455E-846B-A2938C0BF61E}" type="sibTrans" cxnId="{54E24067-06B7-4886-9628-87AC46FB8D87}">
      <dgm:prSet/>
      <dgm:spPr>
        <a:solidFill>
          <a:srgbClr val="FF0000"/>
        </a:solidFill>
      </dgm:spPr>
      <dgm:t>
        <a:bodyPr/>
        <a:lstStyle/>
        <a:p>
          <a:endParaRPr lang="en-US"/>
        </a:p>
      </dgm:t>
    </dgm:pt>
    <dgm:pt modelId="{7F2E192E-329D-4CF7-8747-5DEF630862E6}">
      <dgm:prSet phldrT="[Text]"/>
      <dgm:spPr/>
      <dgm:t>
        <a:bodyPr/>
        <a:lstStyle/>
        <a:p>
          <a:r>
            <a:rPr lang="en-US" dirty="0" smtClean="0"/>
            <a:t>Validation of size on bio-</a:t>
          </a:r>
          <a:r>
            <a:rPr lang="en-US" dirty="0" err="1" smtClean="0"/>
            <a:t>analyser</a:t>
          </a:r>
          <a:endParaRPr lang="en-US" dirty="0"/>
        </a:p>
      </dgm:t>
    </dgm:pt>
    <dgm:pt modelId="{FCAA3D06-BB0F-4871-B0C0-1E072DCF3510}" type="parTrans" cxnId="{B58CAC5A-E1F6-4D61-ABE2-8DB88D8534DE}">
      <dgm:prSet/>
      <dgm:spPr/>
      <dgm:t>
        <a:bodyPr/>
        <a:lstStyle/>
        <a:p>
          <a:endParaRPr lang="en-US"/>
        </a:p>
      </dgm:t>
    </dgm:pt>
    <dgm:pt modelId="{B31C72E1-8C90-4C79-9A22-C6BF36730239}" type="sibTrans" cxnId="{B58CAC5A-E1F6-4D61-ABE2-8DB88D8534DE}">
      <dgm:prSet/>
      <dgm:spPr>
        <a:solidFill>
          <a:srgbClr val="FF0000"/>
        </a:solidFill>
      </dgm:spPr>
      <dgm:t>
        <a:bodyPr/>
        <a:lstStyle/>
        <a:p>
          <a:endParaRPr lang="en-US"/>
        </a:p>
      </dgm:t>
    </dgm:pt>
    <dgm:pt modelId="{71CE9762-4E6B-4145-90C8-24493F6809DD}">
      <dgm:prSet/>
      <dgm:spPr/>
      <dgm:t>
        <a:bodyPr/>
        <a:lstStyle/>
        <a:p>
          <a:r>
            <a:rPr lang="en-US" dirty="0" smtClean="0"/>
            <a:t>Dilution of library</a:t>
          </a:r>
          <a:endParaRPr lang="en-US" dirty="0"/>
        </a:p>
      </dgm:t>
    </dgm:pt>
    <dgm:pt modelId="{C64D0F89-A250-4CBC-9B1E-3DE059F21EBA}" type="parTrans" cxnId="{DB8EAF94-D913-48E4-8D57-8E5E1C49E822}">
      <dgm:prSet/>
      <dgm:spPr/>
      <dgm:t>
        <a:bodyPr/>
        <a:lstStyle/>
        <a:p>
          <a:endParaRPr lang="en-US"/>
        </a:p>
      </dgm:t>
    </dgm:pt>
    <dgm:pt modelId="{61F0A6A8-3569-4E19-A938-48CD66F2D19B}" type="sibTrans" cxnId="{DB8EAF94-D913-48E4-8D57-8E5E1C49E822}">
      <dgm:prSet/>
      <dgm:spPr>
        <a:solidFill>
          <a:srgbClr val="FF0000"/>
        </a:solidFill>
      </dgm:spPr>
      <dgm:t>
        <a:bodyPr/>
        <a:lstStyle/>
        <a:p>
          <a:endParaRPr lang="en-US"/>
        </a:p>
      </dgm:t>
    </dgm:pt>
    <dgm:pt modelId="{8B953C75-1073-4070-8FAD-6BDD47A77A01}">
      <dgm:prSet/>
      <dgm:spPr/>
      <dgm:t>
        <a:bodyPr/>
        <a:lstStyle/>
        <a:p>
          <a:r>
            <a:rPr lang="en-US" dirty="0" smtClean="0"/>
            <a:t>Emulsion PCR</a:t>
          </a:r>
          <a:endParaRPr lang="en-US" dirty="0"/>
        </a:p>
      </dgm:t>
    </dgm:pt>
    <dgm:pt modelId="{6C613EE3-EDED-4F1B-99A5-504B15A20012}" type="parTrans" cxnId="{47405FF6-03CB-4B9B-9FA3-A305F5047157}">
      <dgm:prSet/>
      <dgm:spPr/>
      <dgm:t>
        <a:bodyPr/>
        <a:lstStyle/>
        <a:p>
          <a:endParaRPr lang="en-US"/>
        </a:p>
      </dgm:t>
    </dgm:pt>
    <dgm:pt modelId="{EE003A18-E97C-49E7-BA7D-F471063516DC}" type="sibTrans" cxnId="{47405FF6-03CB-4B9B-9FA3-A305F5047157}">
      <dgm:prSet/>
      <dgm:spPr>
        <a:solidFill>
          <a:srgbClr val="FF0000"/>
        </a:solidFill>
      </dgm:spPr>
      <dgm:t>
        <a:bodyPr/>
        <a:lstStyle/>
        <a:p>
          <a:endParaRPr lang="en-US"/>
        </a:p>
      </dgm:t>
    </dgm:pt>
    <dgm:pt modelId="{70FD00BF-0CE5-4164-9614-9494F5A7F1DB}">
      <dgm:prSet/>
      <dgm:spPr/>
      <dgm:t>
        <a:bodyPr/>
        <a:lstStyle/>
        <a:p>
          <a:r>
            <a:rPr lang="en-US" dirty="0" smtClean="0"/>
            <a:t>Magnetic bead enrichment  of amplified library</a:t>
          </a:r>
          <a:endParaRPr lang="en-US" dirty="0"/>
        </a:p>
      </dgm:t>
    </dgm:pt>
    <dgm:pt modelId="{1D9CDC24-3122-42B7-9CA0-6C0282B388A4}" type="parTrans" cxnId="{0EE721EB-F2A1-41F1-ABA7-6136BF0EFF90}">
      <dgm:prSet/>
      <dgm:spPr/>
      <dgm:t>
        <a:bodyPr/>
        <a:lstStyle/>
        <a:p>
          <a:endParaRPr lang="en-US"/>
        </a:p>
      </dgm:t>
    </dgm:pt>
    <dgm:pt modelId="{21C816EB-BA25-47DA-8427-06398ED77EBB}" type="sibTrans" cxnId="{0EE721EB-F2A1-41F1-ABA7-6136BF0EFF90}">
      <dgm:prSet/>
      <dgm:spPr>
        <a:solidFill>
          <a:srgbClr val="FF0000"/>
        </a:solidFill>
      </dgm:spPr>
      <dgm:t>
        <a:bodyPr/>
        <a:lstStyle/>
        <a:p>
          <a:endParaRPr lang="en-US"/>
        </a:p>
      </dgm:t>
    </dgm:pt>
    <dgm:pt modelId="{83FA9227-9AF5-491B-86E5-7658BB708F17}">
      <dgm:prSet/>
      <dgm:spPr/>
      <dgm:t>
        <a:bodyPr/>
        <a:lstStyle/>
        <a:p>
          <a:r>
            <a:rPr lang="en-US" dirty="0" smtClean="0"/>
            <a:t>Chip loading and genome sequencing on Ion PGM</a:t>
          </a:r>
          <a:endParaRPr lang="en-US" dirty="0"/>
        </a:p>
      </dgm:t>
    </dgm:pt>
    <dgm:pt modelId="{CD150D63-3021-41BB-B522-270DA40E765B}" type="parTrans" cxnId="{12AAAB4A-CB77-42D3-95C0-F7FD9BBE4568}">
      <dgm:prSet/>
      <dgm:spPr/>
      <dgm:t>
        <a:bodyPr/>
        <a:lstStyle/>
        <a:p>
          <a:endParaRPr lang="en-US"/>
        </a:p>
      </dgm:t>
    </dgm:pt>
    <dgm:pt modelId="{AF40997C-8789-4AFC-90E8-CD0908EC4C7D}" type="sibTrans" cxnId="{12AAAB4A-CB77-42D3-95C0-F7FD9BBE4568}">
      <dgm:prSet/>
      <dgm:spPr/>
      <dgm:t>
        <a:bodyPr/>
        <a:lstStyle/>
        <a:p>
          <a:endParaRPr lang="en-US"/>
        </a:p>
      </dgm:t>
    </dgm:pt>
    <dgm:pt modelId="{42533572-EB6C-422B-8DCA-B6501596154F}">
      <dgm:prSet/>
      <dgm:spPr/>
      <dgm:t>
        <a:bodyPr/>
        <a:lstStyle/>
        <a:p>
          <a:r>
            <a:rPr lang="en-US" dirty="0" smtClean="0"/>
            <a:t>Adapter ligation</a:t>
          </a:r>
          <a:endParaRPr lang="en-US" dirty="0"/>
        </a:p>
      </dgm:t>
    </dgm:pt>
    <dgm:pt modelId="{26EBB905-5ABB-40E9-AD6A-796E5A32DA28}" type="parTrans" cxnId="{571818A9-2AB2-47F8-B5DD-CB0292D77404}">
      <dgm:prSet/>
      <dgm:spPr/>
      <dgm:t>
        <a:bodyPr/>
        <a:lstStyle/>
        <a:p>
          <a:endParaRPr lang="en-US"/>
        </a:p>
      </dgm:t>
    </dgm:pt>
    <dgm:pt modelId="{CB461286-D01A-42F6-AB5D-93836516672D}" type="sibTrans" cxnId="{571818A9-2AB2-47F8-B5DD-CB0292D77404}">
      <dgm:prSet/>
      <dgm:spPr>
        <a:solidFill>
          <a:srgbClr val="FF0000"/>
        </a:solidFill>
      </dgm:spPr>
      <dgm:t>
        <a:bodyPr/>
        <a:lstStyle/>
        <a:p>
          <a:endParaRPr lang="en-US"/>
        </a:p>
      </dgm:t>
    </dgm:pt>
    <dgm:pt modelId="{5904261D-6A75-489D-A6AB-8E4A3D02DBC5}">
      <dgm:prSet/>
      <dgm:spPr/>
      <dgm:t>
        <a:bodyPr/>
        <a:lstStyle/>
        <a:p>
          <a:r>
            <a:rPr lang="en-US" dirty="0" smtClean="0"/>
            <a:t>Size selection</a:t>
          </a:r>
          <a:endParaRPr lang="en-US" dirty="0"/>
        </a:p>
      </dgm:t>
    </dgm:pt>
    <dgm:pt modelId="{5105DF0C-831A-40CC-B69C-979AFADCFB62}" type="parTrans" cxnId="{911B3347-F0F5-477D-8E75-46A9395240B4}">
      <dgm:prSet/>
      <dgm:spPr/>
      <dgm:t>
        <a:bodyPr/>
        <a:lstStyle/>
        <a:p>
          <a:endParaRPr lang="en-US"/>
        </a:p>
      </dgm:t>
    </dgm:pt>
    <dgm:pt modelId="{5CED0C8B-0740-4EED-8F25-D492711495D0}" type="sibTrans" cxnId="{911B3347-F0F5-477D-8E75-46A9395240B4}">
      <dgm:prSet/>
      <dgm:spPr>
        <a:solidFill>
          <a:srgbClr val="FF0000"/>
        </a:solidFill>
      </dgm:spPr>
      <dgm:t>
        <a:bodyPr/>
        <a:lstStyle/>
        <a:p>
          <a:endParaRPr lang="en-US"/>
        </a:p>
      </dgm:t>
    </dgm:pt>
    <dgm:pt modelId="{6CB81131-6CEA-48ED-A87D-A28A5C559E3A}">
      <dgm:prSet/>
      <dgm:spPr/>
      <dgm:t>
        <a:bodyPr/>
        <a:lstStyle/>
        <a:p>
          <a:r>
            <a:rPr lang="en-US" dirty="0" smtClean="0"/>
            <a:t>End-repair of DNA</a:t>
          </a:r>
          <a:endParaRPr lang="en-US" dirty="0"/>
        </a:p>
      </dgm:t>
    </dgm:pt>
    <dgm:pt modelId="{03492AD1-474B-4216-85C3-F43C677E7CA8}" type="parTrans" cxnId="{185E590C-1B7C-4F2C-A6A2-34FFDB245607}">
      <dgm:prSet/>
      <dgm:spPr/>
      <dgm:t>
        <a:bodyPr/>
        <a:lstStyle/>
        <a:p>
          <a:endParaRPr lang="en-US"/>
        </a:p>
      </dgm:t>
    </dgm:pt>
    <dgm:pt modelId="{C2E2317C-60A6-43EF-A732-A89C2E6882AC}" type="sibTrans" cxnId="{185E590C-1B7C-4F2C-A6A2-34FFDB245607}">
      <dgm:prSet/>
      <dgm:spPr>
        <a:solidFill>
          <a:srgbClr val="FF0000"/>
        </a:solidFill>
      </dgm:spPr>
      <dgm:t>
        <a:bodyPr/>
        <a:lstStyle/>
        <a:p>
          <a:endParaRPr lang="en-US"/>
        </a:p>
      </dgm:t>
    </dgm:pt>
    <dgm:pt modelId="{16B084AC-882F-4E63-83F3-8DCC4863B142}" type="pres">
      <dgm:prSet presAssocID="{21288CF6-B724-4E0E-8BD7-4FEC0A91914D}" presName="linearFlow" presStyleCnt="0">
        <dgm:presLayoutVars>
          <dgm:resizeHandles val="exact"/>
        </dgm:presLayoutVars>
      </dgm:prSet>
      <dgm:spPr/>
    </dgm:pt>
    <dgm:pt modelId="{AC03A38D-6B86-4F3F-A84C-555F0935B108}" type="pres">
      <dgm:prSet presAssocID="{5904261D-6A75-489D-A6AB-8E4A3D02DBC5}" presName="node" presStyleLbl="node1" presStyleIdx="0" presStyleCnt="10" custScaleX="572976" custScaleY="142756" custLinFactNeighborX="1838" custLinFactNeighborY="-248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DCEC1F-238C-4AF3-AE81-B4BA377A7CAE}" type="pres">
      <dgm:prSet presAssocID="{5CED0C8B-0740-4EED-8F25-D492711495D0}" presName="sibTrans" presStyleLbl="sibTrans2D1" presStyleIdx="0" presStyleCnt="9"/>
      <dgm:spPr/>
      <dgm:t>
        <a:bodyPr/>
        <a:lstStyle/>
        <a:p>
          <a:endParaRPr lang="en-US"/>
        </a:p>
      </dgm:t>
    </dgm:pt>
    <dgm:pt modelId="{698677B7-5AA1-46B9-A35A-2321FBF7BD50}" type="pres">
      <dgm:prSet presAssocID="{5CED0C8B-0740-4EED-8F25-D492711495D0}" presName="connectorText" presStyleLbl="sibTrans2D1" presStyleIdx="0" presStyleCnt="9"/>
      <dgm:spPr/>
      <dgm:t>
        <a:bodyPr/>
        <a:lstStyle/>
        <a:p>
          <a:endParaRPr lang="en-US"/>
        </a:p>
      </dgm:t>
    </dgm:pt>
    <dgm:pt modelId="{E0419882-EDE8-46D8-BFAC-7FCEFDEA5A07}" type="pres">
      <dgm:prSet presAssocID="{6CB81131-6CEA-48ED-A87D-A28A5C559E3A}" presName="node" presStyleLbl="node1" presStyleIdx="1" presStyleCnt="10" custScaleX="5729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1F21F3-2A6B-413B-B3B8-C1A82359AE16}" type="pres">
      <dgm:prSet presAssocID="{C2E2317C-60A6-43EF-A732-A89C2E6882AC}" presName="sibTrans" presStyleLbl="sibTrans2D1" presStyleIdx="1" presStyleCnt="9"/>
      <dgm:spPr/>
      <dgm:t>
        <a:bodyPr/>
        <a:lstStyle/>
        <a:p>
          <a:endParaRPr lang="en-US"/>
        </a:p>
      </dgm:t>
    </dgm:pt>
    <dgm:pt modelId="{48BDAAD2-CA9E-498C-B171-08B34BCA5165}" type="pres">
      <dgm:prSet presAssocID="{C2E2317C-60A6-43EF-A732-A89C2E6882AC}" presName="connectorText" presStyleLbl="sibTrans2D1" presStyleIdx="1" presStyleCnt="9"/>
      <dgm:spPr/>
      <dgm:t>
        <a:bodyPr/>
        <a:lstStyle/>
        <a:p>
          <a:endParaRPr lang="en-US"/>
        </a:p>
      </dgm:t>
    </dgm:pt>
    <dgm:pt modelId="{11823672-14E6-470A-ABB8-5313B8753F77}" type="pres">
      <dgm:prSet presAssocID="{42533572-EB6C-422B-8DCA-B6501596154F}" presName="node" presStyleLbl="node1" presStyleIdx="2" presStyleCnt="10" custScaleX="5729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6ACE45-DB31-4E7C-8AE4-2DF43A215292}" type="pres">
      <dgm:prSet presAssocID="{CB461286-D01A-42F6-AB5D-93836516672D}" presName="sibTrans" presStyleLbl="sibTrans2D1" presStyleIdx="2" presStyleCnt="9"/>
      <dgm:spPr/>
      <dgm:t>
        <a:bodyPr/>
        <a:lstStyle/>
        <a:p>
          <a:endParaRPr lang="en-US"/>
        </a:p>
      </dgm:t>
    </dgm:pt>
    <dgm:pt modelId="{26133948-1E62-4F81-B7AE-752D2D041318}" type="pres">
      <dgm:prSet presAssocID="{CB461286-D01A-42F6-AB5D-93836516672D}" presName="connectorText" presStyleLbl="sibTrans2D1" presStyleIdx="2" presStyleCnt="9"/>
      <dgm:spPr/>
      <dgm:t>
        <a:bodyPr/>
        <a:lstStyle/>
        <a:p>
          <a:endParaRPr lang="en-US"/>
        </a:p>
      </dgm:t>
    </dgm:pt>
    <dgm:pt modelId="{4AE31BC8-6DD5-4121-AC7E-B8E8E868D095}" type="pres">
      <dgm:prSet presAssocID="{CEC0F0C9-AE8D-43DE-9FB0-8A19843B586E}" presName="node" presStyleLbl="node1" presStyleIdx="3" presStyleCnt="10" custScaleX="5729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F1810C-8B83-4095-9E6A-1C3973B27AAC}" type="pres">
      <dgm:prSet presAssocID="{5477469A-0113-4B3F-BA81-E6DC8B8A9C9A}" presName="sibTrans" presStyleLbl="sibTrans2D1" presStyleIdx="3" presStyleCnt="9"/>
      <dgm:spPr/>
      <dgm:t>
        <a:bodyPr/>
        <a:lstStyle/>
        <a:p>
          <a:endParaRPr lang="en-US"/>
        </a:p>
      </dgm:t>
    </dgm:pt>
    <dgm:pt modelId="{EEC05609-5400-4378-B73F-12EAB4502780}" type="pres">
      <dgm:prSet presAssocID="{5477469A-0113-4B3F-BA81-E6DC8B8A9C9A}" presName="connectorText" presStyleLbl="sibTrans2D1" presStyleIdx="3" presStyleCnt="9"/>
      <dgm:spPr/>
      <dgm:t>
        <a:bodyPr/>
        <a:lstStyle/>
        <a:p>
          <a:endParaRPr lang="en-US"/>
        </a:p>
      </dgm:t>
    </dgm:pt>
    <dgm:pt modelId="{953A4090-1200-4B69-A5A7-3FB87A92D9B8}" type="pres">
      <dgm:prSet presAssocID="{47AC7677-C025-4CFE-BD73-71F96492B87F}" presName="node" presStyleLbl="node1" presStyleIdx="4" presStyleCnt="10" custScaleX="5729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40F6F2-0970-45C0-B0F1-37EF7E53F002}" type="pres">
      <dgm:prSet presAssocID="{55DFEED4-65EF-455E-846B-A2938C0BF61E}" presName="sibTrans" presStyleLbl="sibTrans2D1" presStyleIdx="4" presStyleCnt="9"/>
      <dgm:spPr/>
      <dgm:t>
        <a:bodyPr/>
        <a:lstStyle/>
        <a:p>
          <a:endParaRPr lang="en-US"/>
        </a:p>
      </dgm:t>
    </dgm:pt>
    <dgm:pt modelId="{2ACDD0DE-37E2-47A3-8B1E-C96442A5544F}" type="pres">
      <dgm:prSet presAssocID="{55DFEED4-65EF-455E-846B-A2938C0BF61E}" presName="connectorText" presStyleLbl="sibTrans2D1" presStyleIdx="4" presStyleCnt="9"/>
      <dgm:spPr/>
      <dgm:t>
        <a:bodyPr/>
        <a:lstStyle/>
        <a:p>
          <a:endParaRPr lang="en-US"/>
        </a:p>
      </dgm:t>
    </dgm:pt>
    <dgm:pt modelId="{D945238D-823E-44BB-88C0-2322A3F4A5EA}" type="pres">
      <dgm:prSet presAssocID="{7F2E192E-329D-4CF7-8747-5DEF630862E6}" presName="node" presStyleLbl="node1" presStyleIdx="5" presStyleCnt="10" custScaleX="572976" custLinFactNeighborX="-106" custLinFactNeighborY="-58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80489A-7275-4210-8C4A-A53901A65F29}" type="pres">
      <dgm:prSet presAssocID="{B31C72E1-8C90-4C79-9A22-C6BF36730239}" presName="sibTrans" presStyleLbl="sibTrans2D1" presStyleIdx="5" presStyleCnt="9"/>
      <dgm:spPr/>
      <dgm:t>
        <a:bodyPr/>
        <a:lstStyle/>
        <a:p>
          <a:endParaRPr lang="en-US"/>
        </a:p>
      </dgm:t>
    </dgm:pt>
    <dgm:pt modelId="{AFCF78F7-476D-49CE-90EA-F0C99DD0597B}" type="pres">
      <dgm:prSet presAssocID="{B31C72E1-8C90-4C79-9A22-C6BF36730239}" presName="connectorText" presStyleLbl="sibTrans2D1" presStyleIdx="5" presStyleCnt="9"/>
      <dgm:spPr/>
      <dgm:t>
        <a:bodyPr/>
        <a:lstStyle/>
        <a:p>
          <a:endParaRPr lang="en-US"/>
        </a:p>
      </dgm:t>
    </dgm:pt>
    <dgm:pt modelId="{77310B71-68BC-4C0E-B8ED-D4D032E86EE7}" type="pres">
      <dgm:prSet presAssocID="{71CE9762-4E6B-4145-90C8-24493F6809DD}" presName="node" presStyleLbl="node1" presStyleIdx="6" presStyleCnt="10" custScaleX="5729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984315-D777-49FA-BF10-588DF77604F6}" type="pres">
      <dgm:prSet presAssocID="{61F0A6A8-3569-4E19-A938-48CD66F2D19B}" presName="sibTrans" presStyleLbl="sibTrans2D1" presStyleIdx="6" presStyleCnt="9"/>
      <dgm:spPr/>
      <dgm:t>
        <a:bodyPr/>
        <a:lstStyle/>
        <a:p>
          <a:endParaRPr lang="en-US"/>
        </a:p>
      </dgm:t>
    </dgm:pt>
    <dgm:pt modelId="{8BB9CA0E-BB8A-4296-A2CE-92AF3E3A261B}" type="pres">
      <dgm:prSet presAssocID="{61F0A6A8-3569-4E19-A938-48CD66F2D19B}" presName="connectorText" presStyleLbl="sibTrans2D1" presStyleIdx="6" presStyleCnt="9"/>
      <dgm:spPr/>
      <dgm:t>
        <a:bodyPr/>
        <a:lstStyle/>
        <a:p>
          <a:endParaRPr lang="en-US"/>
        </a:p>
      </dgm:t>
    </dgm:pt>
    <dgm:pt modelId="{905A19D6-6A15-4715-9D94-70E61A824A1F}" type="pres">
      <dgm:prSet presAssocID="{8B953C75-1073-4070-8FAD-6BDD47A77A01}" presName="node" presStyleLbl="node1" presStyleIdx="7" presStyleCnt="10" custScaleX="572976" custLinFactNeighborX="-898" custLinFactNeighborY="202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7CF73F-EB0E-4CEA-B7A2-1925D71B6846}" type="pres">
      <dgm:prSet presAssocID="{EE003A18-E97C-49E7-BA7D-F471063516DC}" presName="sibTrans" presStyleLbl="sibTrans2D1" presStyleIdx="7" presStyleCnt="9"/>
      <dgm:spPr/>
      <dgm:t>
        <a:bodyPr/>
        <a:lstStyle/>
        <a:p>
          <a:endParaRPr lang="en-US"/>
        </a:p>
      </dgm:t>
    </dgm:pt>
    <dgm:pt modelId="{E164114C-8C6C-4D5E-BED1-FBD2150D1473}" type="pres">
      <dgm:prSet presAssocID="{EE003A18-E97C-49E7-BA7D-F471063516DC}" presName="connectorText" presStyleLbl="sibTrans2D1" presStyleIdx="7" presStyleCnt="9"/>
      <dgm:spPr/>
      <dgm:t>
        <a:bodyPr/>
        <a:lstStyle/>
        <a:p>
          <a:endParaRPr lang="en-US"/>
        </a:p>
      </dgm:t>
    </dgm:pt>
    <dgm:pt modelId="{1A7279D5-B21A-4C6E-A3FC-64F4BE3A2E6E}" type="pres">
      <dgm:prSet presAssocID="{70FD00BF-0CE5-4164-9614-9494F5A7F1DB}" presName="node" presStyleLbl="node1" presStyleIdx="8" presStyleCnt="10" custScaleX="5729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3A7DA5-86CA-43B7-A4F1-59760CDEC3FC}" type="pres">
      <dgm:prSet presAssocID="{21C816EB-BA25-47DA-8427-06398ED77EBB}" presName="sibTrans" presStyleLbl="sibTrans2D1" presStyleIdx="8" presStyleCnt="9"/>
      <dgm:spPr/>
      <dgm:t>
        <a:bodyPr/>
        <a:lstStyle/>
        <a:p>
          <a:endParaRPr lang="en-US"/>
        </a:p>
      </dgm:t>
    </dgm:pt>
    <dgm:pt modelId="{9FE3C213-8A49-4F19-A2B8-19C66AEA7120}" type="pres">
      <dgm:prSet presAssocID="{21C816EB-BA25-47DA-8427-06398ED77EBB}" presName="connectorText" presStyleLbl="sibTrans2D1" presStyleIdx="8" presStyleCnt="9"/>
      <dgm:spPr/>
      <dgm:t>
        <a:bodyPr/>
        <a:lstStyle/>
        <a:p>
          <a:endParaRPr lang="en-US"/>
        </a:p>
      </dgm:t>
    </dgm:pt>
    <dgm:pt modelId="{A5F2677C-2C1E-4812-9F06-08D4F4CF8F61}" type="pres">
      <dgm:prSet presAssocID="{83FA9227-9AF5-491B-86E5-7658BB708F17}" presName="node" presStyleLbl="node1" presStyleIdx="9" presStyleCnt="10" custAng="0" custScaleX="5729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EE721EB-F2A1-41F1-ABA7-6136BF0EFF90}" srcId="{21288CF6-B724-4E0E-8BD7-4FEC0A91914D}" destId="{70FD00BF-0CE5-4164-9614-9494F5A7F1DB}" srcOrd="8" destOrd="0" parTransId="{1D9CDC24-3122-42B7-9CA0-6C0282B388A4}" sibTransId="{21C816EB-BA25-47DA-8427-06398ED77EBB}"/>
    <dgm:cxn modelId="{91B0CA46-43C7-43EF-9ABB-1AB8677E765D}" srcId="{21288CF6-B724-4E0E-8BD7-4FEC0A91914D}" destId="{CEC0F0C9-AE8D-43DE-9FB0-8A19843B586E}" srcOrd="3" destOrd="0" parTransId="{BB08ECE4-F87F-4DB3-9B41-CB823F7A409B}" sibTransId="{5477469A-0113-4B3F-BA81-E6DC8B8A9C9A}"/>
    <dgm:cxn modelId="{DB8EAF94-D913-48E4-8D57-8E5E1C49E822}" srcId="{21288CF6-B724-4E0E-8BD7-4FEC0A91914D}" destId="{71CE9762-4E6B-4145-90C8-24493F6809DD}" srcOrd="6" destOrd="0" parTransId="{C64D0F89-A250-4CBC-9B1E-3DE059F21EBA}" sibTransId="{61F0A6A8-3569-4E19-A938-48CD66F2D19B}"/>
    <dgm:cxn modelId="{D73BEEB6-ED95-4E01-8666-F8798B609AA6}" type="presOf" srcId="{5CED0C8B-0740-4EED-8F25-D492711495D0}" destId="{62DCEC1F-238C-4AF3-AE81-B4BA377A7CAE}" srcOrd="0" destOrd="0" presId="urn:microsoft.com/office/officeart/2005/8/layout/process2"/>
    <dgm:cxn modelId="{35F1C854-9924-4F3B-8E59-42B6DE36A2F2}" type="presOf" srcId="{55DFEED4-65EF-455E-846B-A2938C0BF61E}" destId="{6340F6F2-0970-45C0-B0F1-37EF7E53F002}" srcOrd="0" destOrd="0" presId="urn:microsoft.com/office/officeart/2005/8/layout/process2"/>
    <dgm:cxn modelId="{C67D814B-BFF5-4EA5-B927-18FF1EC5B0F4}" type="presOf" srcId="{6CB81131-6CEA-48ED-A87D-A28A5C559E3A}" destId="{E0419882-EDE8-46D8-BFAC-7FCEFDEA5A07}" srcOrd="0" destOrd="0" presId="urn:microsoft.com/office/officeart/2005/8/layout/process2"/>
    <dgm:cxn modelId="{8B23B1B2-9AB6-496E-8EB6-4D4050B36CE3}" type="presOf" srcId="{61F0A6A8-3569-4E19-A938-48CD66F2D19B}" destId="{BE984315-D777-49FA-BF10-588DF77604F6}" srcOrd="0" destOrd="0" presId="urn:microsoft.com/office/officeart/2005/8/layout/process2"/>
    <dgm:cxn modelId="{025D5D5B-645F-48A1-914B-3108609CF89D}" type="presOf" srcId="{61F0A6A8-3569-4E19-A938-48CD66F2D19B}" destId="{8BB9CA0E-BB8A-4296-A2CE-92AF3E3A261B}" srcOrd="1" destOrd="0" presId="urn:microsoft.com/office/officeart/2005/8/layout/process2"/>
    <dgm:cxn modelId="{571818A9-2AB2-47F8-B5DD-CB0292D77404}" srcId="{21288CF6-B724-4E0E-8BD7-4FEC0A91914D}" destId="{42533572-EB6C-422B-8DCA-B6501596154F}" srcOrd="2" destOrd="0" parTransId="{26EBB905-5ABB-40E9-AD6A-796E5A32DA28}" sibTransId="{CB461286-D01A-42F6-AB5D-93836516672D}"/>
    <dgm:cxn modelId="{B58CAC5A-E1F6-4D61-ABE2-8DB88D8534DE}" srcId="{21288CF6-B724-4E0E-8BD7-4FEC0A91914D}" destId="{7F2E192E-329D-4CF7-8747-5DEF630862E6}" srcOrd="5" destOrd="0" parTransId="{FCAA3D06-BB0F-4871-B0C0-1E072DCF3510}" sibTransId="{B31C72E1-8C90-4C79-9A22-C6BF36730239}"/>
    <dgm:cxn modelId="{7ABF9297-BF91-4B90-907F-422C08D88484}" type="presOf" srcId="{42533572-EB6C-422B-8DCA-B6501596154F}" destId="{11823672-14E6-470A-ABB8-5313B8753F77}" srcOrd="0" destOrd="0" presId="urn:microsoft.com/office/officeart/2005/8/layout/process2"/>
    <dgm:cxn modelId="{1E096242-4F82-488E-A572-F929A4BEEC71}" type="presOf" srcId="{21288CF6-B724-4E0E-8BD7-4FEC0A91914D}" destId="{16B084AC-882F-4E63-83F3-8DCC4863B142}" srcOrd="0" destOrd="0" presId="urn:microsoft.com/office/officeart/2005/8/layout/process2"/>
    <dgm:cxn modelId="{B895AA55-FEC5-47B3-A073-E10979EE6428}" type="presOf" srcId="{C2E2317C-60A6-43EF-A732-A89C2E6882AC}" destId="{041F21F3-2A6B-413B-B3B8-C1A82359AE16}" srcOrd="0" destOrd="0" presId="urn:microsoft.com/office/officeart/2005/8/layout/process2"/>
    <dgm:cxn modelId="{5ED9619C-D4E8-4305-AFAD-89FC8E2F0D17}" type="presOf" srcId="{B31C72E1-8C90-4C79-9A22-C6BF36730239}" destId="{AFCF78F7-476D-49CE-90EA-F0C99DD0597B}" srcOrd="1" destOrd="0" presId="urn:microsoft.com/office/officeart/2005/8/layout/process2"/>
    <dgm:cxn modelId="{F64279FA-BC09-4CE3-BCAA-85BAAE9539AD}" type="presOf" srcId="{21C816EB-BA25-47DA-8427-06398ED77EBB}" destId="{9FE3C213-8A49-4F19-A2B8-19C66AEA7120}" srcOrd="1" destOrd="0" presId="urn:microsoft.com/office/officeart/2005/8/layout/process2"/>
    <dgm:cxn modelId="{56B10BF1-C491-4D9B-9E54-29FFBE83B4A0}" type="presOf" srcId="{7F2E192E-329D-4CF7-8747-5DEF630862E6}" destId="{D945238D-823E-44BB-88C0-2322A3F4A5EA}" srcOrd="0" destOrd="0" presId="urn:microsoft.com/office/officeart/2005/8/layout/process2"/>
    <dgm:cxn modelId="{A266355C-99E6-40C6-A74A-B1ACACFA9ACB}" type="presOf" srcId="{EE003A18-E97C-49E7-BA7D-F471063516DC}" destId="{E164114C-8C6C-4D5E-BED1-FBD2150D1473}" srcOrd="1" destOrd="0" presId="urn:microsoft.com/office/officeart/2005/8/layout/process2"/>
    <dgm:cxn modelId="{BF67112B-60CC-481D-911B-1490AB3FE13A}" type="presOf" srcId="{5477469A-0113-4B3F-BA81-E6DC8B8A9C9A}" destId="{8CF1810C-8B83-4095-9E6A-1C3973B27AAC}" srcOrd="0" destOrd="0" presId="urn:microsoft.com/office/officeart/2005/8/layout/process2"/>
    <dgm:cxn modelId="{54E24067-06B7-4886-9628-87AC46FB8D87}" srcId="{21288CF6-B724-4E0E-8BD7-4FEC0A91914D}" destId="{47AC7677-C025-4CFE-BD73-71F96492B87F}" srcOrd="4" destOrd="0" parTransId="{718E28EB-55D0-49DC-A733-94E21B019D28}" sibTransId="{55DFEED4-65EF-455E-846B-A2938C0BF61E}"/>
    <dgm:cxn modelId="{41364FB7-07B5-4497-AD7D-53B37083753E}" type="presOf" srcId="{CB461286-D01A-42F6-AB5D-93836516672D}" destId="{26133948-1E62-4F81-B7AE-752D2D041318}" srcOrd="1" destOrd="0" presId="urn:microsoft.com/office/officeart/2005/8/layout/process2"/>
    <dgm:cxn modelId="{1087586A-79AF-4DEA-BC77-92290A858432}" type="presOf" srcId="{5904261D-6A75-489D-A6AB-8E4A3D02DBC5}" destId="{AC03A38D-6B86-4F3F-A84C-555F0935B108}" srcOrd="0" destOrd="0" presId="urn:microsoft.com/office/officeart/2005/8/layout/process2"/>
    <dgm:cxn modelId="{18164A7E-0D45-4565-8D1A-AE392AE1EA51}" type="presOf" srcId="{5CED0C8B-0740-4EED-8F25-D492711495D0}" destId="{698677B7-5AA1-46B9-A35A-2321FBF7BD50}" srcOrd="1" destOrd="0" presId="urn:microsoft.com/office/officeart/2005/8/layout/process2"/>
    <dgm:cxn modelId="{B443D560-45CA-4548-9A11-3C6CB1F411DB}" type="presOf" srcId="{21C816EB-BA25-47DA-8427-06398ED77EBB}" destId="{103A7DA5-86CA-43B7-A4F1-59760CDEC3FC}" srcOrd="0" destOrd="0" presId="urn:microsoft.com/office/officeart/2005/8/layout/process2"/>
    <dgm:cxn modelId="{12AAAB4A-CB77-42D3-95C0-F7FD9BBE4568}" srcId="{21288CF6-B724-4E0E-8BD7-4FEC0A91914D}" destId="{83FA9227-9AF5-491B-86E5-7658BB708F17}" srcOrd="9" destOrd="0" parTransId="{CD150D63-3021-41BB-B522-270DA40E765B}" sibTransId="{AF40997C-8789-4AFC-90E8-CD0908EC4C7D}"/>
    <dgm:cxn modelId="{D5B9114E-BD72-42B7-9367-0247B2ED9447}" type="presOf" srcId="{71CE9762-4E6B-4145-90C8-24493F6809DD}" destId="{77310B71-68BC-4C0E-B8ED-D4D032E86EE7}" srcOrd="0" destOrd="0" presId="urn:microsoft.com/office/officeart/2005/8/layout/process2"/>
    <dgm:cxn modelId="{8FF2E784-8A25-4ABE-89E4-78ED930809B2}" type="presOf" srcId="{CEC0F0C9-AE8D-43DE-9FB0-8A19843B586E}" destId="{4AE31BC8-6DD5-4121-AC7E-B8E8E868D095}" srcOrd="0" destOrd="0" presId="urn:microsoft.com/office/officeart/2005/8/layout/process2"/>
    <dgm:cxn modelId="{D5C40A73-30E9-4AB0-9304-944111365869}" type="presOf" srcId="{5477469A-0113-4B3F-BA81-E6DC8B8A9C9A}" destId="{EEC05609-5400-4378-B73F-12EAB4502780}" srcOrd="1" destOrd="0" presId="urn:microsoft.com/office/officeart/2005/8/layout/process2"/>
    <dgm:cxn modelId="{A75FC194-43C7-4F89-8683-935F2AAE691E}" type="presOf" srcId="{70FD00BF-0CE5-4164-9614-9494F5A7F1DB}" destId="{1A7279D5-B21A-4C6E-A3FC-64F4BE3A2E6E}" srcOrd="0" destOrd="0" presId="urn:microsoft.com/office/officeart/2005/8/layout/process2"/>
    <dgm:cxn modelId="{92F125C7-9574-440E-BEEA-097D7554F5C6}" type="presOf" srcId="{47AC7677-C025-4CFE-BD73-71F96492B87F}" destId="{953A4090-1200-4B69-A5A7-3FB87A92D9B8}" srcOrd="0" destOrd="0" presId="urn:microsoft.com/office/officeart/2005/8/layout/process2"/>
    <dgm:cxn modelId="{9A433B3D-47A0-4EAF-8387-B12595098009}" type="presOf" srcId="{EE003A18-E97C-49E7-BA7D-F471063516DC}" destId="{8D7CF73F-EB0E-4CEA-B7A2-1925D71B6846}" srcOrd="0" destOrd="0" presId="urn:microsoft.com/office/officeart/2005/8/layout/process2"/>
    <dgm:cxn modelId="{47405FF6-03CB-4B9B-9FA3-A305F5047157}" srcId="{21288CF6-B724-4E0E-8BD7-4FEC0A91914D}" destId="{8B953C75-1073-4070-8FAD-6BDD47A77A01}" srcOrd="7" destOrd="0" parTransId="{6C613EE3-EDED-4F1B-99A5-504B15A20012}" sibTransId="{EE003A18-E97C-49E7-BA7D-F471063516DC}"/>
    <dgm:cxn modelId="{738D2C19-BE0D-4E8E-8DE6-E31EE3A8A3D5}" type="presOf" srcId="{CB461286-D01A-42F6-AB5D-93836516672D}" destId="{076ACE45-DB31-4E7C-8AE4-2DF43A215292}" srcOrd="0" destOrd="0" presId="urn:microsoft.com/office/officeart/2005/8/layout/process2"/>
    <dgm:cxn modelId="{911B3347-F0F5-477D-8E75-46A9395240B4}" srcId="{21288CF6-B724-4E0E-8BD7-4FEC0A91914D}" destId="{5904261D-6A75-489D-A6AB-8E4A3D02DBC5}" srcOrd="0" destOrd="0" parTransId="{5105DF0C-831A-40CC-B69C-979AFADCFB62}" sibTransId="{5CED0C8B-0740-4EED-8F25-D492711495D0}"/>
    <dgm:cxn modelId="{185E590C-1B7C-4F2C-A6A2-34FFDB245607}" srcId="{21288CF6-B724-4E0E-8BD7-4FEC0A91914D}" destId="{6CB81131-6CEA-48ED-A87D-A28A5C559E3A}" srcOrd="1" destOrd="0" parTransId="{03492AD1-474B-4216-85C3-F43C677E7CA8}" sibTransId="{C2E2317C-60A6-43EF-A732-A89C2E6882AC}"/>
    <dgm:cxn modelId="{81CDE143-8EBA-4F9D-ABED-CAE7A78EFE3D}" type="presOf" srcId="{B31C72E1-8C90-4C79-9A22-C6BF36730239}" destId="{7E80489A-7275-4210-8C4A-A53901A65F29}" srcOrd="0" destOrd="0" presId="urn:microsoft.com/office/officeart/2005/8/layout/process2"/>
    <dgm:cxn modelId="{8D278270-52AF-4AA9-9646-02385EA81568}" type="presOf" srcId="{C2E2317C-60A6-43EF-A732-A89C2E6882AC}" destId="{48BDAAD2-CA9E-498C-B171-08B34BCA5165}" srcOrd="1" destOrd="0" presId="urn:microsoft.com/office/officeart/2005/8/layout/process2"/>
    <dgm:cxn modelId="{2C657CBB-60F4-4151-8C6F-498E0636D7E2}" type="presOf" srcId="{8B953C75-1073-4070-8FAD-6BDD47A77A01}" destId="{905A19D6-6A15-4715-9D94-70E61A824A1F}" srcOrd="0" destOrd="0" presId="urn:microsoft.com/office/officeart/2005/8/layout/process2"/>
    <dgm:cxn modelId="{74407CFF-C012-409B-A3FA-39FED3FF9A27}" type="presOf" srcId="{83FA9227-9AF5-491B-86E5-7658BB708F17}" destId="{A5F2677C-2C1E-4812-9F06-08D4F4CF8F61}" srcOrd="0" destOrd="0" presId="urn:microsoft.com/office/officeart/2005/8/layout/process2"/>
    <dgm:cxn modelId="{E61FFAEA-5AB7-489E-A2BD-FF7F7E0A97EC}" type="presOf" srcId="{55DFEED4-65EF-455E-846B-A2938C0BF61E}" destId="{2ACDD0DE-37E2-47A3-8B1E-C96442A5544F}" srcOrd="1" destOrd="0" presId="urn:microsoft.com/office/officeart/2005/8/layout/process2"/>
    <dgm:cxn modelId="{29A82A42-3A7C-4B7F-BC22-FFF4124F6B89}" type="presParOf" srcId="{16B084AC-882F-4E63-83F3-8DCC4863B142}" destId="{AC03A38D-6B86-4F3F-A84C-555F0935B108}" srcOrd="0" destOrd="0" presId="urn:microsoft.com/office/officeart/2005/8/layout/process2"/>
    <dgm:cxn modelId="{048920A9-E1A2-4032-85F2-B8A44AFDE00F}" type="presParOf" srcId="{16B084AC-882F-4E63-83F3-8DCC4863B142}" destId="{62DCEC1F-238C-4AF3-AE81-B4BA377A7CAE}" srcOrd="1" destOrd="0" presId="urn:microsoft.com/office/officeart/2005/8/layout/process2"/>
    <dgm:cxn modelId="{30264052-EEEF-4C01-B619-DB39FE58B5AE}" type="presParOf" srcId="{62DCEC1F-238C-4AF3-AE81-B4BA377A7CAE}" destId="{698677B7-5AA1-46B9-A35A-2321FBF7BD50}" srcOrd="0" destOrd="0" presId="urn:microsoft.com/office/officeart/2005/8/layout/process2"/>
    <dgm:cxn modelId="{9E20DE48-2153-4C10-AEB9-A1ECD203F8DC}" type="presParOf" srcId="{16B084AC-882F-4E63-83F3-8DCC4863B142}" destId="{E0419882-EDE8-46D8-BFAC-7FCEFDEA5A07}" srcOrd="2" destOrd="0" presId="urn:microsoft.com/office/officeart/2005/8/layout/process2"/>
    <dgm:cxn modelId="{E607EE48-9B98-453B-9597-3E5B6C58969A}" type="presParOf" srcId="{16B084AC-882F-4E63-83F3-8DCC4863B142}" destId="{041F21F3-2A6B-413B-B3B8-C1A82359AE16}" srcOrd="3" destOrd="0" presId="urn:microsoft.com/office/officeart/2005/8/layout/process2"/>
    <dgm:cxn modelId="{73B1ECCE-7F66-491D-B3D5-26BCE156338E}" type="presParOf" srcId="{041F21F3-2A6B-413B-B3B8-C1A82359AE16}" destId="{48BDAAD2-CA9E-498C-B171-08B34BCA5165}" srcOrd="0" destOrd="0" presId="urn:microsoft.com/office/officeart/2005/8/layout/process2"/>
    <dgm:cxn modelId="{0F56983F-59B1-4B0E-BC1A-3FF2BE2227C0}" type="presParOf" srcId="{16B084AC-882F-4E63-83F3-8DCC4863B142}" destId="{11823672-14E6-470A-ABB8-5313B8753F77}" srcOrd="4" destOrd="0" presId="urn:microsoft.com/office/officeart/2005/8/layout/process2"/>
    <dgm:cxn modelId="{1348E86A-F712-40B8-9D51-F8C85211CEA2}" type="presParOf" srcId="{16B084AC-882F-4E63-83F3-8DCC4863B142}" destId="{076ACE45-DB31-4E7C-8AE4-2DF43A215292}" srcOrd="5" destOrd="0" presId="urn:microsoft.com/office/officeart/2005/8/layout/process2"/>
    <dgm:cxn modelId="{91E667FB-92F3-4F79-85DF-1AC1F9D262DD}" type="presParOf" srcId="{076ACE45-DB31-4E7C-8AE4-2DF43A215292}" destId="{26133948-1E62-4F81-B7AE-752D2D041318}" srcOrd="0" destOrd="0" presId="urn:microsoft.com/office/officeart/2005/8/layout/process2"/>
    <dgm:cxn modelId="{397BEC95-54E4-487C-998E-4CEA118B0125}" type="presParOf" srcId="{16B084AC-882F-4E63-83F3-8DCC4863B142}" destId="{4AE31BC8-6DD5-4121-AC7E-B8E8E868D095}" srcOrd="6" destOrd="0" presId="urn:microsoft.com/office/officeart/2005/8/layout/process2"/>
    <dgm:cxn modelId="{2654BC3A-792C-42DA-8EDD-50C9244E9F1C}" type="presParOf" srcId="{16B084AC-882F-4E63-83F3-8DCC4863B142}" destId="{8CF1810C-8B83-4095-9E6A-1C3973B27AAC}" srcOrd="7" destOrd="0" presId="urn:microsoft.com/office/officeart/2005/8/layout/process2"/>
    <dgm:cxn modelId="{0B49EBE0-2FCB-4D1D-B0A1-BAB73060A73F}" type="presParOf" srcId="{8CF1810C-8B83-4095-9E6A-1C3973B27AAC}" destId="{EEC05609-5400-4378-B73F-12EAB4502780}" srcOrd="0" destOrd="0" presId="urn:microsoft.com/office/officeart/2005/8/layout/process2"/>
    <dgm:cxn modelId="{BF574CAE-22FD-436E-979D-4C3C20312989}" type="presParOf" srcId="{16B084AC-882F-4E63-83F3-8DCC4863B142}" destId="{953A4090-1200-4B69-A5A7-3FB87A92D9B8}" srcOrd="8" destOrd="0" presId="urn:microsoft.com/office/officeart/2005/8/layout/process2"/>
    <dgm:cxn modelId="{C319CDA2-E0C5-4221-BD3F-3F539CAF549B}" type="presParOf" srcId="{16B084AC-882F-4E63-83F3-8DCC4863B142}" destId="{6340F6F2-0970-45C0-B0F1-37EF7E53F002}" srcOrd="9" destOrd="0" presId="urn:microsoft.com/office/officeart/2005/8/layout/process2"/>
    <dgm:cxn modelId="{54645808-CEE7-499F-8B81-1D5C9184EFB4}" type="presParOf" srcId="{6340F6F2-0970-45C0-B0F1-37EF7E53F002}" destId="{2ACDD0DE-37E2-47A3-8B1E-C96442A5544F}" srcOrd="0" destOrd="0" presId="urn:microsoft.com/office/officeart/2005/8/layout/process2"/>
    <dgm:cxn modelId="{0711A8B5-36A0-48DD-93EA-E195436937D3}" type="presParOf" srcId="{16B084AC-882F-4E63-83F3-8DCC4863B142}" destId="{D945238D-823E-44BB-88C0-2322A3F4A5EA}" srcOrd="10" destOrd="0" presId="urn:microsoft.com/office/officeart/2005/8/layout/process2"/>
    <dgm:cxn modelId="{1E0FFD14-62EC-41CA-B8F9-2BF457921374}" type="presParOf" srcId="{16B084AC-882F-4E63-83F3-8DCC4863B142}" destId="{7E80489A-7275-4210-8C4A-A53901A65F29}" srcOrd="11" destOrd="0" presId="urn:microsoft.com/office/officeart/2005/8/layout/process2"/>
    <dgm:cxn modelId="{D67D9978-EEAB-48D4-9896-BDBA5F71122F}" type="presParOf" srcId="{7E80489A-7275-4210-8C4A-A53901A65F29}" destId="{AFCF78F7-476D-49CE-90EA-F0C99DD0597B}" srcOrd="0" destOrd="0" presId="urn:microsoft.com/office/officeart/2005/8/layout/process2"/>
    <dgm:cxn modelId="{3F4A344D-F03A-48FC-8581-8E756E2ABB08}" type="presParOf" srcId="{16B084AC-882F-4E63-83F3-8DCC4863B142}" destId="{77310B71-68BC-4C0E-B8ED-D4D032E86EE7}" srcOrd="12" destOrd="0" presId="urn:microsoft.com/office/officeart/2005/8/layout/process2"/>
    <dgm:cxn modelId="{8A1D8A32-55FA-4222-BB06-2136BD98152E}" type="presParOf" srcId="{16B084AC-882F-4E63-83F3-8DCC4863B142}" destId="{BE984315-D777-49FA-BF10-588DF77604F6}" srcOrd="13" destOrd="0" presId="urn:microsoft.com/office/officeart/2005/8/layout/process2"/>
    <dgm:cxn modelId="{DF8A51F3-D5D1-40B6-BC9E-9ECAAB67C2BB}" type="presParOf" srcId="{BE984315-D777-49FA-BF10-588DF77604F6}" destId="{8BB9CA0E-BB8A-4296-A2CE-92AF3E3A261B}" srcOrd="0" destOrd="0" presId="urn:microsoft.com/office/officeart/2005/8/layout/process2"/>
    <dgm:cxn modelId="{689CA90F-DB54-48EF-8858-531E53042809}" type="presParOf" srcId="{16B084AC-882F-4E63-83F3-8DCC4863B142}" destId="{905A19D6-6A15-4715-9D94-70E61A824A1F}" srcOrd="14" destOrd="0" presId="urn:microsoft.com/office/officeart/2005/8/layout/process2"/>
    <dgm:cxn modelId="{A19EA819-73F0-4DD5-9B94-2D2F24FB6C7A}" type="presParOf" srcId="{16B084AC-882F-4E63-83F3-8DCC4863B142}" destId="{8D7CF73F-EB0E-4CEA-B7A2-1925D71B6846}" srcOrd="15" destOrd="0" presId="urn:microsoft.com/office/officeart/2005/8/layout/process2"/>
    <dgm:cxn modelId="{A6DC8D43-DC0F-4816-9D1B-B5A56D3C9ECB}" type="presParOf" srcId="{8D7CF73F-EB0E-4CEA-B7A2-1925D71B6846}" destId="{E164114C-8C6C-4D5E-BED1-FBD2150D1473}" srcOrd="0" destOrd="0" presId="urn:microsoft.com/office/officeart/2005/8/layout/process2"/>
    <dgm:cxn modelId="{2041AFC5-9B0F-4DA7-A727-982E5973E7E8}" type="presParOf" srcId="{16B084AC-882F-4E63-83F3-8DCC4863B142}" destId="{1A7279D5-B21A-4C6E-A3FC-64F4BE3A2E6E}" srcOrd="16" destOrd="0" presId="urn:microsoft.com/office/officeart/2005/8/layout/process2"/>
    <dgm:cxn modelId="{6906FAD3-8637-45A6-B800-4704B3378DC4}" type="presParOf" srcId="{16B084AC-882F-4E63-83F3-8DCC4863B142}" destId="{103A7DA5-86CA-43B7-A4F1-59760CDEC3FC}" srcOrd="17" destOrd="0" presId="urn:microsoft.com/office/officeart/2005/8/layout/process2"/>
    <dgm:cxn modelId="{8DDF1D16-64B1-423B-9814-F5B666776730}" type="presParOf" srcId="{103A7DA5-86CA-43B7-A4F1-59760CDEC3FC}" destId="{9FE3C213-8A49-4F19-A2B8-19C66AEA7120}" srcOrd="0" destOrd="0" presId="urn:microsoft.com/office/officeart/2005/8/layout/process2"/>
    <dgm:cxn modelId="{5C80CE1F-EE40-438F-8FE4-5B4DCB6773BB}" type="presParOf" srcId="{16B084AC-882F-4E63-83F3-8DCC4863B142}" destId="{A5F2677C-2C1E-4812-9F06-08D4F4CF8F61}" srcOrd="1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6BAF2A-43A3-4892-B87D-7524DCEA52A3}">
      <dsp:nvSpPr>
        <dsp:cNvPr id="0" name=""/>
        <dsp:cNvSpPr/>
      </dsp:nvSpPr>
      <dsp:spPr>
        <a:xfrm>
          <a:off x="9523" y="0"/>
          <a:ext cx="8667760" cy="4972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Whole blood samples in EDTA</a:t>
          </a:r>
          <a:endParaRPr lang="en-US" sz="1600" kern="1200" dirty="0"/>
        </a:p>
      </dsp:txBody>
      <dsp:txXfrm>
        <a:off x="24088" y="14565"/>
        <a:ext cx="8638630" cy="468167"/>
      </dsp:txXfrm>
    </dsp:sp>
    <dsp:sp modelId="{ABA7FE1A-29EC-46E0-B378-F6C4DA731766}">
      <dsp:nvSpPr>
        <dsp:cNvPr id="0" name=""/>
        <dsp:cNvSpPr/>
      </dsp:nvSpPr>
      <dsp:spPr>
        <a:xfrm rot="5225673">
          <a:off x="4267338" y="512061"/>
          <a:ext cx="190227" cy="223783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>
            <a:solidFill>
              <a:srgbClr val="FF0000"/>
            </a:solidFill>
          </a:endParaRPr>
        </a:p>
      </dsp:txBody>
      <dsp:txXfrm rot="-5400000">
        <a:off x="4293871" y="528876"/>
        <a:ext cx="134269" cy="133159"/>
      </dsp:txXfrm>
    </dsp:sp>
    <dsp:sp modelId="{8DA6491B-EE2B-48FA-AF42-8BDAA87D1AA1}">
      <dsp:nvSpPr>
        <dsp:cNvPr id="0" name=""/>
        <dsp:cNvSpPr/>
      </dsp:nvSpPr>
      <dsp:spPr>
        <a:xfrm>
          <a:off x="0" y="750608"/>
          <a:ext cx="8762999" cy="4972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Leukocyte depletion by size selection and </a:t>
          </a:r>
          <a:r>
            <a:rPr lang="en-US" sz="1600" kern="1200" dirty="0" err="1" smtClean="0"/>
            <a:t>hydrophoresis</a:t>
          </a:r>
          <a:r>
            <a:rPr lang="en-US" sz="1600" kern="1200" dirty="0" smtClean="0"/>
            <a:t> (</a:t>
          </a:r>
          <a:r>
            <a:rPr lang="en-US" sz="1600" kern="1200" dirty="0" err="1" smtClean="0"/>
            <a:t>Venkatesan</a:t>
          </a:r>
          <a:r>
            <a:rPr lang="en-US" sz="1600" kern="1200" dirty="0" smtClean="0"/>
            <a:t> </a:t>
          </a:r>
          <a:r>
            <a:rPr lang="en-US" sz="1600" i="1" kern="1200" dirty="0" smtClean="0"/>
            <a:t>et a</a:t>
          </a:r>
          <a:r>
            <a:rPr lang="en-US" sz="1600" kern="1200" dirty="0" smtClean="0"/>
            <a:t>l., 2012)</a:t>
          </a:r>
          <a:endParaRPr lang="en-US" sz="1600" kern="1200" dirty="0"/>
        </a:p>
      </dsp:txBody>
      <dsp:txXfrm>
        <a:off x="14565" y="765173"/>
        <a:ext cx="8733869" cy="468167"/>
      </dsp:txXfrm>
    </dsp:sp>
    <dsp:sp modelId="{1DAADAE2-DB82-4DE0-B5AC-20CCE20A4735}">
      <dsp:nvSpPr>
        <dsp:cNvPr id="0" name=""/>
        <dsp:cNvSpPr/>
      </dsp:nvSpPr>
      <dsp:spPr>
        <a:xfrm rot="5400000">
          <a:off x="4288256" y="1260338"/>
          <a:ext cx="186486" cy="223783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-5400000">
        <a:off x="4314365" y="1278986"/>
        <a:ext cx="134269" cy="130540"/>
      </dsp:txXfrm>
    </dsp:sp>
    <dsp:sp modelId="{75792E5C-F3C6-49E0-B84B-0C2E8ED6F5A5}">
      <dsp:nvSpPr>
        <dsp:cNvPr id="0" name=""/>
        <dsp:cNvSpPr/>
      </dsp:nvSpPr>
      <dsp:spPr>
        <a:xfrm>
          <a:off x="-47627" y="1496555"/>
          <a:ext cx="8858254" cy="4972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Quantitation of parasite DNA post-depletion</a:t>
          </a:r>
          <a:endParaRPr lang="en-US" sz="1600" kern="1200" dirty="0"/>
        </a:p>
      </dsp:txBody>
      <dsp:txXfrm>
        <a:off x="-33062" y="1511120"/>
        <a:ext cx="8829124" cy="468167"/>
      </dsp:txXfrm>
    </dsp:sp>
    <dsp:sp modelId="{F523E72B-E817-43B2-8834-CF5A674FBD3D}">
      <dsp:nvSpPr>
        <dsp:cNvPr id="0" name=""/>
        <dsp:cNvSpPr/>
      </dsp:nvSpPr>
      <dsp:spPr>
        <a:xfrm rot="5400000">
          <a:off x="4288256" y="2006285"/>
          <a:ext cx="186486" cy="223783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-5400000">
        <a:off x="4314365" y="2024933"/>
        <a:ext cx="134269" cy="130540"/>
      </dsp:txXfrm>
    </dsp:sp>
    <dsp:sp modelId="{82E742D2-C229-42F3-ABD2-195519CB1908}">
      <dsp:nvSpPr>
        <dsp:cNvPr id="0" name=""/>
        <dsp:cNvSpPr/>
      </dsp:nvSpPr>
      <dsp:spPr>
        <a:xfrm>
          <a:off x="-47627" y="2242501"/>
          <a:ext cx="8858254" cy="4972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Microbiome</a:t>
          </a:r>
          <a:r>
            <a:rPr lang="en-US" sz="1600" kern="1200" dirty="0" smtClean="0"/>
            <a:t> enrichment of parasite DNA  (</a:t>
          </a:r>
          <a:r>
            <a:rPr lang="en-US" sz="1600" kern="1200" dirty="0" err="1" smtClean="0"/>
            <a:t>Feehery</a:t>
          </a:r>
          <a:r>
            <a:rPr lang="en-US" sz="1600" kern="1200" dirty="0" smtClean="0"/>
            <a:t> </a:t>
          </a:r>
          <a:r>
            <a:rPr lang="en-US" sz="1600" i="1" kern="1200" dirty="0" smtClean="0"/>
            <a:t>et al</a:t>
          </a:r>
          <a:r>
            <a:rPr lang="en-US" sz="1600" kern="1200" dirty="0" smtClean="0"/>
            <a:t>., 2013)</a:t>
          </a:r>
          <a:endParaRPr lang="en-US" sz="1600" kern="1200" dirty="0"/>
        </a:p>
      </dsp:txBody>
      <dsp:txXfrm>
        <a:off x="-33062" y="2257066"/>
        <a:ext cx="8829124" cy="468167"/>
      </dsp:txXfrm>
    </dsp:sp>
    <dsp:sp modelId="{AE809158-7B44-4752-8488-2EF922ECDBB9}">
      <dsp:nvSpPr>
        <dsp:cNvPr id="0" name=""/>
        <dsp:cNvSpPr/>
      </dsp:nvSpPr>
      <dsp:spPr>
        <a:xfrm rot="5400000">
          <a:off x="4288256" y="2752231"/>
          <a:ext cx="186486" cy="223783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-5400000">
        <a:off x="4314365" y="2770879"/>
        <a:ext cx="134269" cy="130540"/>
      </dsp:txXfrm>
    </dsp:sp>
    <dsp:sp modelId="{24E3CD57-B164-45CC-84AB-1B3052C67D35}">
      <dsp:nvSpPr>
        <dsp:cNvPr id="0" name=""/>
        <dsp:cNvSpPr/>
      </dsp:nvSpPr>
      <dsp:spPr>
        <a:xfrm>
          <a:off x="-47627" y="2988447"/>
          <a:ext cx="8858254" cy="4972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Quantitation of </a:t>
          </a:r>
          <a:r>
            <a:rPr lang="en-US" sz="1600" kern="1200" dirty="0" err="1" smtClean="0"/>
            <a:t>microbiome</a:t>
          </a:r>
          <a:r>
            <a:rPr lang="en-US" sz="1600" kern="1200" dirty="0" smtClean="0"/>
            <a:t>-enriched DNA by </a:t>
          </a:r>
          <a:r>
            <a:rPr lang="en-US" sz="1600" kern="1200" dirty="0" err="1" smtClean="0"/>
            <a:t>agarose</a:t>
          </a:r>
          <a:r>
            <a:rPr lang="en-US" sz="1600" kern="1200" dirty="0" smtClean="0"/>
            <a:t> gel electrophoresis</a:t>
          </a:r>
          <a:endParaRPr lang="en-US" sz="1600" kern="1200" dirty="0"/>
        </a:p>
      </dsp:txBody>
      <dsp:txXfrm>
        <a:off x="-33062" y="3003012"/>
        <a:ext cx="8829124" cy="468167"/>
      </dsp:txXfrm>
    </dsp:sp>
    <dsp:sp modelId="{CFCCF381-74DB-4A2F-B70F-753F1545A847}">
      <dsp:nvSpPr>
        <dsp:cNvPr id="0" name=""/>
        <dsp:cNvSpPr/>
      </dsp:nvSpPr>
      <dsp:spPr>
        <a:xfrm rot="5400000">
          <a:off x="4275224" y="3515554"/>
          <a:ext cx="212551" cy="223783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-5400000">
        <a:off x="4314365" y="3521171"/>
        <a:ext cx="134269" cy="148786"/>
      </dsp:txXfrm>
    </dsp:sp>
    <dsp:sp modelId="{16EF4A62-5BF8-41E8-835E-4E8259CEEC7C}">
      <dsp:nvSpPr>
        <dsp:cNvPr id="0" name=""/>
        <dsp:cNvSpPr/>
      </dsp:nvSpPr>
      <dsp:spPr>
        <a:xfrm>
          <a:off x="-95254" y="3769147"/>
          <a:ext cx="8953509" cy="4972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Reverse transcriptase PCR detection of Human </a:t>
          </a:r>
          <a:r>
            <a:rPr lang="en-US" sz="1600" kern="1200" dirty="0" err="1" smtClean="0"/>
            <a:t>ribonucease</a:t>
          </a:r>
          <a:r>
            <a:rPr lang="en-US" sz="1600" kern="1200" dirty="0" smtClean="0"/>
            <a:t> P (</a:t>
          </a:r>
          <a:r>
            <a:rPr lang="en-US" sz="1600" kern="1200" dirty="0" err="1" smtClean="0"/>
            <a:t>Boddicker</a:t>
          </a:r>
          <a:r>
            <a:rPr lang="en-US" sz="1600" kern="1200" dirty="0" smtClean="0"/>
            <a:t> </a:t>
          </a:r>
          <a:r>
            <a:rPr lang="en-US" sz="1600" i="1" kern="1200" dirty="0" smtClean="0"/>
            <a:t>et al., </a:t>
          </a:r>
          <a:r>
            <a:rPr lang="en-US" sz="1600" kern="1200" dirty="0" smtClean="0"/>
            <a:t>2007)</a:t>
          </a:r>
          <a:endParaRPr lang="en-US" sz="1600" kern="1200" dirty="0"/>
        </a:p>
      </dsp:txBody>
      <dsp:txXfrm>
        <a:off x="-80689" y="3783712"/>
        <a:ext cx="8924379" cy="468167"/>
      </dsp:txXfrm>
    </dsp:sp>
    <dsp:sp modelId="{EB7E35E5-FCC6-4DEC-8E96-F57B32820B2E}">
      <dsp:nvSpPr>
        <dsp:cNvPr id="0" name=""/>
        <dsp:cNvSpPr/>
      </dsp:nvSpPr>
      <dsp:spPr>
        <a:xfrm rot="5400000">
          <a:off x="4301289" y="4261500"/>
          <a:ext cx="160421" cy="223783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-5400000">
        <a:off x="4314365" y="4293181"/>
        <a:ext cx="134269" cy="112295"/>
      </dsp:txXfrm>
    </dsp:sp>
    <dsp:sp modelId="{386C6CD7-12E9-4BEA-A6AB-995EF4F64319}">
      <dsp:nvSpPr>
        <dsp:cNvPr id="0" name=""/>
        <dsp:cNvSpPr/>
      </dsp:nvSpPr>
      <dsp:spPr>
        <a:xfrm>
          <a:off x="-142874" y="4480339"/>
          <a:ext cx="9048748" cy="6364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Primase</a:t>
          </a:r>
          <a:r>
            <a:rPr lang="en-US" sz="1600" kern="1200" dirty="0" smtClean="0"/>
            <a:t>-based whole-genome isothermal amplification of DNA (Li </a:t>
          </a:r>
          <a:r>
            <a:rPr lang="en-US" sz="1600" i="1" kern="1200" dirty="0" smtClean="0"/>
            <a:t>et al</a:t>
          </a:r>
          <a:r>
            <a:rPr lang="en-US" sz="1600" kern="1200" dirty="0" smtClean="0"/>
            <a:t>., 2008)</a:t>
          </a:r>
          <a:endParaRPr lang="en-US" sz="1600" kern="1200" dirty="0"/>
        </a:p>
      </dsp:txBody>
      <dsp:txXfrm>
        <a:off x="-124233" y="4498980"/>
        <a:ext cx="9011466" cy="599169"/>
      </dsp:txXfrm>
    </dsp:sp>
    <dsp:sp modelId="{03CC3599-62CA-4EA4-B9D3-F31DC2318172}">
      <dsp:nvSpPr>
        <dsp:cNvPr id="0" name=""/>
        <dsp:cNvSpPr/>
      </dsp:nvSpPr>
      <dsp:spPr>
        <a:xfrm rot="5400000">
          <a:off x="4288256" y="5129223"/>
          <a:ext cx="186486" cy="223783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-5400000">
        <a:off x="4314365" y="5147871"/>
        <a:ext cx="134269" cy="130540"/>
      </dsp:txXfrm>
    </dsp:sp>
    <dsp:sp modelId="{822CA140-2B07-498A-99C3-F101BD30DC88}">
      <dsp:nvSpPr>
        <dsp:cNvPr id="0" name=""/>
        <dsp:cNvSpPr/>
      </dsp:nvSpPr>
      <dsp:spPr>
        <a:xfrm>
          <a:off x="-182562" y="5365439"/>
          <a:ext cx="9128124" cy="4972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Enzymatic shearing of DNA (</a:t>
          </a:r>
          <a:r>
            <a:rPr lang="en-US" sz="1600" kern="1200" dirty="0" err="1" smtClean="0"/>
            <a:t>Potsova</a:t>
          </a:r>
          <a:r>
            <a:rPr lang="en-US" sz="1600" kern="1200" dirty="0" smtClean="0"/>
            <a:t> </a:t>
          </a:r>
          <a:r>
            <a:rPr lang="en-US" sz="1600" i="1" kern="1200" dirty="0" smtClean="0"/>
            <a:t>et al., </a:t>
          </a:r>
          <a:r>
            <a:rPr lang="en-US" sz="1600" kern="1200" dirty="0" smtClean="0"/>
            <a:t>2013)</a:t>
          </a:r>
          <a:endParaRPr lang="en-US" sz="1600" kern="1200" dirty="0"/>
        </a:p>
      </dsp:txBody>
      <dsp:txXfrm>
        <a:off x="-167997" y="5380004"/>
        <a:ext cx="9098994" cy="46816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03A38D-6B86-4F3F-A84C-555F0935B108}">
      <dsp:nvSpPr>
        <dsp:cNvPr id="0" name=""/>
        <dsp:cNvSpPr/>
      </dsp:nvSpPr>
      <dsp:spPr>
        <a:xfrm>
          <a:off x="0" y="0"/>
          <a:ext cx="8229599" cy="5195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Size selection</a:t>
          </a:r>
          <a:endParaRPr lang="en-US" sz="1400" kern="1200" dirty="0"/>
        </a:p>
      </dsp:txBody>
      <dsp:txXfrm>
        <a:off x="15217" y="15217"/>
        <a:ext cx="8199165" cy="489098"/>
      </dsp:txXfrm>
    </dsp:sp>
    <dsp:sp modelId="{62DCEC1F-238C-4AF3-AE81-B4BA377A7CAE}">
      <dsp:nvSpPr>
        <dsp:cNvPr id="0" name=""/>
        <dsp:cNvSpPr/>
      </dsp:nvSpPr>
      <dsp:spPr>
        <a:xfrm rot="5400000">
          <a:off x="4045106" y="530572"/>
          <a:ext cx="139387" cy="163768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4065670" y="542762"/>
        <a:ext cx="98260" cy="97571"/>
      </dsp:txXfrm>
    </dsp:sp>
    <dsp:sp modelId="{E0419882-EDE8-46D8-BFAC-7FCEFDEA5A07}">
      <dsp:nvSpPr>
        <dsp:cNvPr id="0" name=""/>
        <dsp:cNvSpPr/>
      </dsp:nvSpPr>
      <dsp:spPr>
        <a:xfrm>
          <a:off x="0" y="705382"/>
          <a:ext cx="8229599" cy="3639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End-repair of DNA</a:t>
          </a:r>
          <a:endParaRPr lang="en-US" sz="1400" kern="1200" dirty="0"/>
        </a:p>
      </dsp:txBody>
      <dsp:txXfrm>
        <a:off x="10659" y="716041"/>
        <a:ext cx="8208281" cy="342612"/>
      </dsp:txXfrm>
    </dsp:sp>
    <dsp:sp modelId="{041F21F3-2A6B-413B-B3B8-C1A82359AE16}">
      <dsp:nvSpPr>
        <dsp:cNvPr id="0" name=""/>
        <dsp:cNvSpPr/>
      </dsp:nvSpPr>
      <dsp:spPr>
        <a:xfrm rot="5400000">
          <a:off x="4046563" y="1078410"/>
          <a:ext cx="136473" cy="163768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4065670" y="1092057"/>
        <a:ext cx="98260" cy="95531"/>
      </dsp:txXfrm>
    </dsp:sp>
    <dsp:sp modelId="{11823672-14E6-470A-ABB8-5313B8753F77}">
      <dsp:nvSpPr>
        <dsp:cNvPr id="0" name=""/>
        <dsp:cNvSpPr/>
      </dsp:nvSpPr>
      <dsp:spPr>
        <a:xfrm>
          <a:off x="0" y="1251277"/>
          <a:ext cx="8229599" cy="3639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Adapter ligation</a:t>
          </a:r>
          <a:endParaRPr lang="en-US" sz="1400" kern="1200" dirty="0"/>
        </a:p>
      </dsp:txBody>
      <dsp:txXfrm>
        <a:off x="10659" y="1261936"/>
        <a:ext cx="8208281" cy="342612"/>
      </dsp:txXfrm>
    </dsp:sp>
    <dsp:sp modelId="{076ACE45-DB31-4E7C-8AE4-2DF43A215292}">
      <dsp:nvSpPr>
        <dsp:cNvPr id="0" name=""/>
        <dsp:cNvSpPr/>
      </dsp:nvSpPr>
      <dsp:spPr>
        <a:xfrm rot="5400000">
          <a:off x="4046563" y="1624306"/>
          <a:ext cx="136473" cy="163768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4065670" y="1637953"/>
        <a:ext cx="98260" cy="95531"/>
      </dsp:txXfrm>
    </dsp:sp>
    <dsp:sp modelId="{4AE31BC8-6DD5-4121-AC7E-B8E8E868D095}">
      <dsp:nvSpPr>
        <dsp:cNvPr id="0" name=""/>
        <dsp:cNvSpPr/>
      </dsp:nvSpPr>
      <dsp:spPr>
        <a:xfrm>
          <a:off x="0" y="1797173"/>
          <a:ext cx="8229599" cy="3639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Fine size selection</a:t>
          </a:r>
          <a:endParaRPr lang="en-US" sz="1400" kern="1200" dirty="0"/>
        </a:p>
      </dsp:txBody>
      <dsp:txXfrm>
        <a:off x="10659" y="1807832"/>
        <a:ext cx="8208281" cy="342612"/>
      </dsp:txXfrm>
    </dsp:sp>
    <dsp:sp modelId="{8CF1810C-8B83-4095-9E6A-1C3973B27AAC}">
      <dsp:nvSpPr>
        <dsp:cNvPr id="0" name=""/>
        <dsp:cNvSpPr/>
      </dsp:nvSpPr>
      <dsp:spPr>
        <a:xfrm rot="5400000">
          <a:off x="4046563" y="2170202"/>
          <a:ext cx="136473" cy="163768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4065670" y="2183849"/>
        <a:ext cx="98260" cy="95531"/>
      </dsp:txXfrm>
    </dsp:sp>
    <dsp:sp modelId="{953A4090-1200-4B69-A5A7-3FB87A92D9B8}">
      <dsp:nvSpPr>
        <dsp:cNvPr id="0" name=""/>
        <dsp:cNvSpPr/>
      </dsp:nvSpPr>
      <dsp:spPr>
        <a:xfrm>
          <a:off x="0" y="2343069"/>
          <a:ext cx="8229599" cy="3639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Amplification of selected DNA library</a:t>
          </a:r>
          <a:endParaRPr lang="en-US" sz="1400" kern="1200" dirty="0"/>
        </a:p>
      </dsp:txBody>
      <dsp:txXfrm>
        <a:off x="10659" y="2353728"/>
        <a:ext cx="8208281" cy="342612"/>
      </dsp:txXfrm>
    </dsp:sp>
    <dsp:sp modelId="{6340F6F2-0970-45C0-B0F1-37EF7E53F002}">
      <dsp:nvSpPr>
        <dsp:cNvPr id="0" name=""/>
        <dsp:cNvSpPr/>
      </dsp:nvSpPr>
      <dsp:spPr>
        <a:xfrm rot="5400000">
          <a:off x="4050522" y="2710818"/>
          <a:ext cx="128554" cy="163768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 rot="-5400000">
        <a:off x="4065669" y="2728425"/>
        <a:ext cx="98260" cy="89988"/>
      </dsp:txXfrm>
    </dsp:sp>
    <dsp:sp modelId="{D945238D-823E-44BB-88C0-2322A3F4A5EA}">
      <dsp:nvSpPr>
        <dsp:cNvPr id="0" name=""/>
        <dsp:cNvSpPr/>
      </dsp:nvSpPr>
      <dsp:spPr>
        <a:xfrm>
          <a:off x="0" y="2878405"/>
          <a:ext cx="8229599" cy="3639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Validation of size on bio-</a:t>
          </a:r>
          <a:r>
            <a:rPr lang="en-US" sz="1400" kern="1200" dirty="0" err="1" smtClean="0"/>
            <a:t>analyser</a:t>
          </a:r>
          <a:endParaRPr lang="en-US" sz="1400" kern="1200" dirty="0"/>
        </a:p>
      </dsp:txBody>
      <dsp:txXfrm>
        <a:off x="10659" y="2889064"/>
        <a:ext cx="8208281" cy="342612"/>
      </dsp:txXfrm>
    </dsp:sp>
    <dsp:sp modelId="{7E80489A-7275-4210-8C4A-A53901A65F29}">
      <dsp:nvSpPr>
        <dsp:cNvPr id="0" name=""/>
        <dsp:cNvSpPr/>
      </dsp:nvSpPr>
      <dsp:spPr>
        <a:xfrm rot="5400000">
          <a:off x="4042603" y="3256714"/>
          <a:ext cx="144393" cy="163768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4065669" y="3266402"/>
        <a:ext cx="98260" cy="101075"/>
      </dsp:txXfrm>
    </dsp:sp>
    <dsp:sp modelId="{77310B71-68BC-4C0E-B8ED-D4D032E86EE7}">
      <dsp:nvSpPr>
        <dsp:cNvPr id="0" name=""/>
        <dsp:cNvSpPr/>
      </dsp:nvSpPr>
      <dsp:spPr>
        <a:xfrm>
          <a:off x="0" y="3434861"/>
          <a:ext cx="8229599" cy="3639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Dilution of library</a:t>
          </a:r>
          <a:endParaRPr lang="en-US" sz="1400" kern="1200" dirty="0"/>
        </a:p>
      </dsp:txBody>
      <dsp:txXfrm>
        <a:off x="10659" y="3445520"/>
        <a:ext cx="8208281" cy="342612"/>
      </dsp:txXfrm>
    </dsp:sp>
    <dsp:sp modelId="{BE984315-D777-49FA-BF10-588DF77604F6}">
      <dsp:nvSpPr>
        <dsp:cNvPr id="0" name=""/>
        <dsp:cNvSpPr/>
      </dsp:nvSpPr>
      <dsp:spPr>
        <a:xfrm rot="5400000">
          <a:off x="4032724" y="3826341"/>
          <a:ext cx="164150" cy="163768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-5400000">
        <a:off x="4065669" y="3826150"/>
        <a:ext cx="98260" cy="115020"/>
      </dsp:txXfrm>
    </dsp:sp>
    <dsp:sp modelId="{905A19D6-6A15-4715-9D94-70E61A824A1F}">
      <dsp:nvSpPr>
        <dsp:cNvPr id="0" name=""/>
        <dsp:cNvSpPr/>
      </dsp:nvSpPr>
      <dsp:spPr>
        <a:xfrm>
          <a:off x="0" y="4017659"/>
          <a:ext cx="8229599" cy="3639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Emulsion PCR</a:t>
          </a:r>
          <a:endParaRPr lang="en-US" sz="1400" kern="1200" dirty="0"/>
        </a:p>
      </dsp:txBody>
      <dsp:txXfrm>
        <a:off x="10659" y="4028318"/>
        <a:ext cx="8208281" cy="342612"/>
      </dsp:txXfrm>
    </dsp:sp>
    <dsp:sp modelId="{8D7CF73F-EB0E-4CEA-B7A2-1925D71B6846}">
      <dsp:nvSpPr>
        <dsp:cNvPr id="0" name=""/>
        <dsp:cNvSpPr/>
      </dsp:nvSpPr>
      <dsp:spPr>
        <a:xfrm rot="5400000">
          <a:off x="4060401" y="4372236"/>
          <a:ext cx="108797" cy="163768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4065670" y="4399722"/>
        <a:ext cx="98260" cy="76158"/>
      </dsp:txXfrm>
    </dsp:sp>
    <dsp:sp modelId="{1A7279D5-B21A-4C6E-A3FC-64F4BE3A2E6E}">
      <dsp:nvSpPr>
        <dsp:cNvPr id="0" name=""/>
        <dsp:cNvSpPr/>
      </dsp:nvSpPr>
      <dsp:spPr>
        <a:xfrm>
          <a:off x="0" y="4526652"/>
          <a:ext cx="8229599" cy="3639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Magnetic bead enrichment  of amplified library</a:t>
          </a:r>
          <a:endParaRPr lang="en-US" sz="1400" kern="1200" dirty="0"/>
        </a:p>
      </dsp:txBody>
      <dsp:txXfrm>
        <a:off x="10659" y="4537311"/>
        <a:ext cx="8208281" cy="342612"/>
      </dsp:txXfrm>
    </dsp:sp>
    <dsp:sp modelId="{103A7DA5-86CA-43B7-A4F1-59760CDEC3FC}">
      <dsp:nvSpPr>
        <dsp:cNvPr id="0" name=""/>
        <dsp:cNvSpPr/>
      </dsp:nvSpPr>
      <dsp:spPr>
        <a:xfrm rot="5400000">
          <a:off x="4046563" y="4899681"/>
          <a:ext cx="136473" cy="163768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4065670" y="4913328"/>
        <a:ext cx="98260" cy="95531"/>
      </dsp:txXfrm>
    </dsp:sp>
    <dsp:sp modelId="{A5F2677C-2C1E-4812-9F06-08D4F4CF8F61}">
      <dsp:nvSpPr>
        <dsp:cNvPr id="0" name=""/>
        <dsp:cNvSpPr/>
      </dsp:nvSpPr>
      <dsp:spPr>
        <a:xfrm>
          <a:off x="0" y="5072548"/>
          <a:ext cx="8229599" cy="3639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Chip loading and genome sequencing on Ion PGM</a:t>
          </a:r>
          <a:endParaRPr lang="en-US" sz="1400" kern="1200" dirty="0"/>
        </a:p>
      </dsp:txBody>
      <dsp:txXfrm>
        <a:off x="10659" y="5083207"/>
        <a:ext cx="8208281" cy="3426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0.19444</cdr:x>
      <cdr:y>0.16977</cdr:y>
    </cdr:from>
    <cdr:to>
      <cdr:x>0.38888</cdr:x>
      <cdr:y>0.30868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600200" y="838200"/>
          <a:ext cx="1600164" cy="6858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600" b="1" dirty="0" smtClean="0"/>
            <a:t>P &lt; 0.01</a:t>
          </a:r>
          <a:endParaRPr lang="en-US" sz="1600" b="1" dirty="0"/>
        </a:p>
      </cdr:txBody>
    </cdr:sp>
  </cdr:relSizeAnchor>
  <cdr:relSizeAnchor xmlns:cdr="http://schemas.openxmlformats.org/drawingml/2006/chartDrawing">
    <cdr:from>
      <cdr:x>0.37037</cdr:x>
      <cdr:y>0.30868</cdr:y>
    </cdr:from>
    <cdr:to>
      <cdr:x>0.48148</cdr:x>
      <cdr:y>0.49389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048000" y="15240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600" dirty="0" smtClean="0"/>
            <a:t>P &lt; 0.01</a:t>
          </a:r>
          <a:endParaRPr lang="en-US" sz="1600" dirty="0"/>
        </a:p>
      </cdr:txBody>
    </cdr:sp>
  </cdr:relSizeAnchor>
  <cdr:relSizeAnchor xmlns:cdr="http://schemas.openxmlformats.org/drawingml/2006/chartDrawing">
    <cdr:from>
      <cdr:x>0.61111</cdr:x>
      <cdr:y>0.30868</cdr:y>
    </cdr:from>
    <cdr:to>
      <cdr:x>0.72222</cdr:x>
      <cdr:y>0.49389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5029200" y="15240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800" dirty="0" smtClean="0"/>
            <a:t>P &gt; 0.01</a:t>
          </a:r>
          <a:endParaRPr lang="en-US" sz="18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9513" cy="3443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4744" y="0"/>
            <a:ext cx="4029511" cy="3443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109625-7D5C-4BEC-BDF9-10E77F9328F8}" type="datetimeFigureOut">
              <a:rPr lang="en-US" smtClean="0"/>
              <a:t>06-Jan-16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36312"/>
            <a:ext cx="4029513" cy="3443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4744" y="6536312"/>
            <a:ext cx="4029511" cy="3443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94EC55-810E-4CBF-AC72-A2CB59220D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568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28440" cy="344091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810" y="0"/>
            <a:ext cx="4028440" cy="344091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E31ECE6E-568E-41A2-9393-F5C588B9AC0B}" type="datetimeFigureOut">
              <a:rPr lang="en-US" smtClean="0"/>
              <a:t>06-Jan-16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27350" y="515938"/>
            <a:ext cx="3443288" cy="2581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9641" y="3268861"/>
            <a:ext cx="7437119" cy="3096816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536528"/>
            <a:ext cx="4028440" cy="344091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810" y="6536528"/>
            <a:ext cx="4028440" cy="344091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E73AC9C3-10F5-467B-857A-698B9A2E7E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030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3AC9C3-10F5-467B-857A-698B9A2E7E3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1688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3AC9C3-10F5-467B-857A-698B9A2E7E3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6208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3AC9C3-10F5-467B-857A-698B9A2E7E3D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3573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3AC9C3-10F5-467B-857A-698B9A2E7E3D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0758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63C6677D-2D38-4A5D-8329-3402EBA18BC3}" type="datetime1">
              <a:rPr lang="en-US" smtClean="0"/>
              <a:t>06-Jan-16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31597C08-D891-4618-9B5B-5992EF7C8806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95617-682C-444D-B44B-2988FF4E23CC}" type="datetime1">
              <a:rPr lang="en-US" smtClean="0"/>
              <a:t>06-Jan-16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8C9E7-0765-4C3F-B24F-EFE2062CE75A}" type="datetime1">
              <a:rPr lang="en-US" smtClean="0"/>
              <a:t>06-Jan-16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9EB8-521D-4989-B79D-4D7CAC0C8EE9}" type="datetime1">
              <a:rPr lang="en-US" smtClean="0"/>
              <a:t>06-Jan-16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C8F40EA9-4666-420B-ADA5-DEB288A6626D}" type="datetime1">
              <a:rPr lang="en-US" smtClean="0"/>
              <a:t>06-Jan-16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31597C08-D891-4618-9B5B-5992EF7C880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CEB88-0062-4812-804C-B44C82C77E54}" type="datetime1">
              <a:rPr lang="en-US" smtClean="0"/>
              <a:t>06-Jan-16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BB1E5-12CD-4219-8595-F002B5DD7170}" type="datetime1">
              <a:rPr lang="en-US" smtClean="0"/>
              <a:t>06-Jan-16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A9ED1-6769-439A-B297-EC3A2A18B5C6}" type="datetime1">
              <a:rPr lang="en-US" smtClean="0"/>
              <a:t>06-Jan-16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1703-2E1E-4E2E-9E1E-86DED5F69018}" type="datetime1">
              <a:rPr lang="en-US" smtClean="0"/>
              <a:t>06-Jan-16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86C67-7DA5-44E7-8C7F-79B58F36D17A}" type="datetime1">
              <a:rPr lang="en-US" smtClean="0"/>
              <a:t>06-Jan-16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19CC-9469-4162-AD83-32691FE84CF1}" type="datetime1">
              <a:rPr lang="en-US" smtClean="0"/>
              <a:t>06-Jan-16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A3AAE16-3B53-4F07-9A31-0EAA5458EA70}" type="datetime1">
              <a:rPr lang="en-US" smtClean="0"/>
              <a:t>06-Jan-16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1597C08-D891-4618-9B5B-5992EF7C8806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lasmodb.org/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1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354745" y="4191000"/>
            <a:ext cx="8357958" cy="2438400"/>
          </a:xfrm>
        </p:spPr>
        <p:txBody>
          <a:bodyPr>
            <a:normAutofit fontScale="47500" lnSpcReduction="20000"/>
          </a:bodyPr>
          <a:lstStyle/>
          <a:p>
            <a:pPr marL="548640" lvl="2" indent="0">
              <a:buNone/>
            </a:pPr>
            <a:endParaRPr lang="en-US" b="1" dirty="0" smtClean="0">
              <a:solidFill>
                <a:schemeClr val="tx1"/>
              </a:solidFill>
            </a:endParaRPr>
          </a:p>
          <a:p>
            <a:pPr marL="548640" lvl="2" indent="0">
              <a:buNone/>
            </a:pPr>
            <a:r>
              <a:rPr lang="en-US" sz="2900" b="1" dirty="0"/>
              <a:t> </a:t>
            </a:r>
            <a:r>
              <a:rPr lang="en-US" sz="2900" b="1" dirty="0" smtClean="0"/>
              <a:t>               </a:t>
            </a:r>
            <a:r>
              <a:rPr lang="en-US" sz="3800" b="1" dirty="0" smtClean="0">
                <a:solidFill>
                  <a:schemeClr val="tx1"/>
                </a:solidFill>
              </a:rPr>
              <a:t>OYEBOLA</a:t>
            </a:r>
            <a:r>
              <a:rPr lang="en-US" sz="3800" dirty="0" smtClean="0"/>
              <a:t>,  </a:t>
            </a:r>
            <a:r>
              <a:rPr lang="en-US" sz="3800" dirty="0" smtClean="0">
                <a:solidFill>
                  <a:schemeClr val="tx1"/>
                </a:solidFill>
              </a:rPr>
              <a:t>KOLAPO MUYIWA</a:t>
            </a:r>
          </a:p>
          <a:p>
            <a:pPr marL="548640" lvl="2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                                    BSc 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dirty="0" err="1">
                <a:solidFill>
                  <a:schemeClr val="tx1"/>
                </a:solidFill>
              </a:rPr>
              <a:t>Hons</a:t>
            </a:r>
            <a:r>
              <a:rPr lang="en-US" dirty="0">
                <a:solidFill>
                  <a:schemeClr val="tx1"/>
                </a:solidFill>
              </a:rPr>
              <a:t>) Zoology (</a:t>
            </a:r>
            <a:r>
              <a:rPr lang="en-US" dirty="0" smtClean="0">
                <a:solidFill>
                  <a:schemeClr val="tx1"/>
                </a:solidFill>
              </a:rPr>
              <a:t>2008)</a:t>
            </a:r>
          </a:p>
          <a:p>
            <a:pPr marL="548640" lvl="2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</a:t>
            </a:r>
            <a:r>
              <a:rPr lang="en-US" dirty="0" smtClean="0">
                <a:solidFill>
                  <a:schemeClr val="tx1"/>
                </a:solidFill>
              </a:rPr>
              <a:t>MSc </a:t>
            </a:r>
            <a:r>
              <a:rPr lang="en-US" dirty="0">
                <a:solidFill>
                  <a:schemeClr val="tx1"/>
                </a:solidFill>
              </a:rPr>
              <a:t>Parasitology and Bioinformatics (2011)</a:t>
            </a:r>
          </a:p>
          <a:p>
            <a:pPr lvl="1"/>
            <a:endParaRPr lang="en-US" dirty="0" smtClean="0">
              <a:solidFill>
                <a:schemeClr val="tx1"/>
              </a:solidFill>
            </a:endParaRPr>
          </a:p>
          <a:p>
            <a:pPr marL="274320" lvl="1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274320" lvl="1" indent="0">
              <a:buNone/>
            </a:pPr>
            <a:r>
              <a:rPr lang="en-US" sz="3600" dirty="0">
                <a:solidFill>
                  <a:schemeClr val="tx1"/>
                </a:solidFill>
              </a:rPr>
              <a:t>S</a:t>
            </a:r>
            <a:r>
              <a:rPr lang="en-US" sz="3600" dirty="0" smtClean="0">
                <a:solidFill>
                  <a:schemeClr val="tx1"/>
                </a:solidFill>
              </a:rPr>
              <a:t>upervisors:  </a:t>
            </a:r>
            <a:r>
              <a:rPr lang="en-US" sz="3600" dirty="0" err="1" smtClean="0">
                <a:solidFill>
                  <a:schemeClr val="tx1"/>
                </a:solidFill>
              </a:rPr>
              <a:t>Dr</a:t>
            </a:r>
            <a:r>
              <a:rPr lang="en-US" sz="3600" dirty="0" smtClean="0">
                <a:solidFill>
                  <a:schemeClr val="tx1"/>
                </a:solidFill>
              </a:rPr>
              <a:t> E.T </a:t>
            </a:r>
            <a:r>
              <a:rPr lang="en-US" sz="3600" dirty="0" err="1" smtClean="0">
                <a:solidFill>
                  <a:schemeClr val="tx1"/>
                </a:solidFill>
              </a:rPr>
              <a:t>Idowu</a:t>
            </a:r>
            <a:endParaRPr lang="en-US" sz="3600" dirty="0" smtClean="0">
              <a:solidFill>
                <a:schemeClr val="tx1"/>
              </a:solidFill>
            </a:endParaRPr>
          </a:p>
          <a:p>
            <a:pPr marL="274320" lvl="1" indent="0">
              <a:buNone/>
            </a:pPr>
            <a:r>
              <a:rPr lang="en-US" sz="3600" dirty="0" smtClean="0">
                <a:solidFill>
                  <a:schemeClr val="tx1"/>
                </a:solidFill>
              </a:rPr>
              <a:t>                    </a:t>
            </a:r>
            <a:r>
              <a:rPr lang="en-US" sz="3600" dirty="0" err="1" smtClean="0">
                <a:solidFill>
                  <a:schemeClr val="tx1"/>
                </a:solidFill>
              </a:rPr>
              <a:t>Dr</a:t>
            </a:r>
            <a:r>
              <a:rPr lang="en-US" sz="3600" dirty="0" smtClean="0">
                <a:solidFill>
                  <a:schemeClr val="tx1"/>
                </a:solidFill>
              </a:rPr>
              <a:t> (</a:t>
            </a:r>
            <a:r>
              <a:rPr lang="en-US" sz="3600" dirty="0" err="1" smtClean="0">
                <a:solidFill>
                  <a:schemeClr val="tx1"/>
                </a:solidFill>
              </a:rPr>
              <a:t>Mrs</a:t>
            </a:r>
            <a:r>
              <a:rPr lang="en-US" sz="3600" dirty="0" smtClean="0">
                <a:solidFill>
                  <a:schemeClr val="tx1"/>
                </a:solidFill>
              </a:rPr>
              <a:t>) Y. A </a:t>
            </a:r>
            <a:r>
              <a:rPr lang="en-US" sz="3600" dirty="0" err="1" smtClean="0">
                <a:solidFill>
                  <a:schemeClr val="tx1"/>
                </a:solidFill>
              </a:rPr>
              <a:t>Olukosi</a:t>
            </a:r>
            <a:endParaRPr lang="en-US" sz="3600" dirty="0" smtClean="0">
              <a:solidFill>
                <a:schemeClr val="tx1"/>
              </a:solidFill>
            </a:endParaRPr>
          </a:p>
          <a:p>
            <a:pPr marL="274320" lvl="1" indent="0">
              <a:buNone/>
            </a:pPr>
            <a:r>
              <a:rPr lang="en-US" sz="3600" dirty="0" smtClean="0">
                <a:solidFill>
                  <a:schemeClr val="tx1"/>
                </a:solidFill>
              </a:rPr>
              <a:t>                    </a:t>
            </a:r>
            <a:r>
              <a:rPr lang="en-US" sz="3600" dirty="0" err="1" smtClean="0">
                <a:solidFill>
                  <a:schemeClr val="tx1"/>
                </a:solidFill>
              </a:rPr>
              <a:t>Dr</a:t>
            </a:r>
            <a:r>
              <a:rPr lang="en-US" sz="3600" dirty="0" smtClean="0">
                <a:solidFill>
                  <a:schemeClr val="tx1"/>
                </a:solidFill>
              </a:rPr>
              <a:t> A.A </a:t>
            </a:r>
            <a:r>
              <a:rPr lang="en-US" sz="3600" dirty="0" err="1" smtClean="0">
                <a:solidFill>
                  <a:schemeClr val="tx1"/>
                </a:solidFill>
              </a:rPr>
              <a:t>Ngwa</a:t>
            </a:r>
            <a:endParaRPr lang="en-US" sz="3600" dirty="0" smtClean="0">
              <a:solidFill>
                <a:schemeClr val="tx1"/>
              </a:solidFill>
            </a:endParaRPr>
          </a:p>
          <a:p>
            <a:pPr marL="274320" lvl="1" indent="0">
              <a:buNone/>
            </a:pPr>
            <a:r>
              <a:rPr lang="en-US" sz="3600" dirty="0">
                <a:solidFill>
                  <a:schemeClr val="tx1"/>
                </a:solidFill>
              </a:rPr>
              <a:t> </a:t>
            </a:r>
            <a:r>
              <a:rPr lang="en-US" sz="3600" dirty="0" smtClean="0">
                <a:solidFill>
                  <a:schemeClr val="tx1"/>
                </a:solidFill>
              </a:rPr>
              <a:t>                                </a:t>
            </a:r>
          </a:p>
          <a:p>
            <a:pPr marL="274320" lvl="1" indent="0">
              <a:buNone/>
            </a:pPr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018" y="319781"/>
            <a:ext cx="1333500" cy="133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76400" y="319781"/>
            <a:ext cx="54179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UNIVERSITY OF LAGOS </a:t>
            </a:r>
            <a:endParaRPr lang="en-US" dirty="0">
              <a:solidFill>
                <a:prstClr val="black"/>
              </a:solidFill>
            </a:endParaRPr>
          </a:p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SCHOOL OF POSTGRADUATE STUDIES</a:t>
            </a:r>
          </a:p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DEPARTMENT OF ZOOLOGY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96941" y="1905000"/>
            <a:ext cx="8368782" cy="2062103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FF00"/>
                </a:solidFill>
              </a:rPr>
              <a:t>GENOME-WIDE ANALYSIS AND DIVERSITY OF PLASMODIUM FALCIPARUM </a:t>
            </a:r>
          </a:p>
          <a:p>
            <a:pPr algn="ctr"/>
            <a:r>
              <a:rPr lang="en-US" sz="3200" dirty="0" smtClean="0">
                <a:solidFill>
                  <a:srgbClr val="FFFF00"/>
                </a:solidFill>
              </a:rPr>
              <a:t>IN LAGOS AND EKITI STATES, SOUTH-WEST NIGERIA</a:t>
            </a:r>
            <a:endParaRPr 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45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Aim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10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762000"/>
            <a:ext cx="8229600" cy="4937760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algn="just"/>
            <a:r>
              <a:rPr lang="en-US" sz="3200" b="1" dirty="0" smtClean="0">
                <a:solidFill>
                  <a:srgbClr val="7030A0"/>
                </a:solidFill>
              </a:rPr>
              <a:t>The aim is to investigate the genome-wide diversity of </a:t>
            </a:r>
            <a:r>
              <a:rPr lang="en-US" sz="3200" b="1" i="1" dirty="0" smtClean="0">
                <a:solidFill>
                  <a:srgbClr val="7030A0"/>
                </a:solidFill>
              </a:rPr>
              <a:t>P. falciparum </a:t>
            </a:r>
            <a:r>
              <a:rPr lang="en-US" sz="3200" b="1" dirty="0" smtClean="0">
                <a:solidFill>
                  <a:srgbClr val="7030A0"/>
                </a:solidFill>
              </a:rPr>
              <a:t>isolates in Lagos and </a:t>
            </a:r>
            <a:r>
              <a:rPr lang="en-US" sz="3200" b="1" dirty="0" err="1" smtClean="0">
                <a:solidFill>
                  <a:srgbClr val="7030A0"/>
                </a:solidFill>
              </a:rPr>
              <a:t>Ekiti</a:t>
            </a:r>
            <a:r>
              <a:rPr lang="en-US" sz="3200" b="1" smtClean="0">
                <a:solidFill>
                  <a:srgbClr val="7030A0"/>
                </a:solidFill>
              </a:rPr>
              <a:t> States, Nigeria</a:t>
            </a:r>
            <a:endParaRPr lang="en-US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2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Objectives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11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8305800" cy="5486400"/>
          </a:xfrm>
        </p:spPr>
        <p:txBody>
          <a:bodyPr>
            <a:normAutofit fontScale="92500" lnSpcReduction="20000"/>
          </a:bodyPr>
          <a:lstStyle/>
          <a:p>
            <a:pPr marL="514350" indent="-514350" algn="just">
              <a:buAutoNum type="arabicPeriod"/>
            </a:pPr>
            <a:r>
              <a:rPr lang="en-US" sz="2800" b="1" dirty="0" smtClean="0"/>
              <a:t>Determine the allelic variants, clonal distribution, multiplicity of infections and genetic differentiation of </a:t>
            </a:r>
            <a:r>
              <a:rPr lang="en-US" sz="2800" b="1" i="1" dirty="0" smtClean="0"/>
              <a:t>P. falciparum</a:t>
            </a:r>
            <a:r>
              <a:rPr lang="en-US" sz="2800" b="1" dirty="0"/>
              <a:t> </a:t>
            </a:r>
            <a:r>
              <a:rPr lang="en-US" sz="2800" b="1" dirty="0" smtClean="0"/>
              <a:t>isolates in southwestern Nigeria.</a:t>
            </a:r>
          </a:p>
          <a:p>
            <a:pPr marL="514350" indent="-514350" algn="just">
              <a:buAutoNum type="arabicPeriod"/>
            </a:pPr>
            <a:endParaRPr lang="en-US" sz="2800" b="1" dirty="0" smtClean="0"/>
          </a:p>
          <a:p>
            <a:pPr marL="514350" indent="-514350" algn="just">
              <a:buAutoNum type="arabicPeriod"/>
            </a:pPr>
            <a:r>
              <a:rPr lang="en-US" sz="2800" b="1" dirty="0" smtClean="0"/>
              <a:t>Determine the population structure of </a:t>
            </a:r>
            <a:r>
              <a:rPr lang="en-US" sz="2800" b="1" i="1" dirty="0" smtClean="0"/>
              <a:t>P. falciparum</a:t>
            </a:r>
            <a:r>
              <a:rPr lang="en-US" sz="2800" b="1" dirty="0" smtClean="0"/>
              <a:t> isolates</a:t>
            </a:r>
          </a:p>
          <a:p>
            <a:pPr marL="514350" indent="-514350" algn="just">
              <a:buAutoNum type="arabicPeriod"/>
            </a:pPr>
            <a:endParaRPr lang="en-US" sz="2800" b="1" dirty="0"/>
          </a:p>
          <a:p>
            <a:pPr marL="514350" indent="-514350" algn="just">
              <a:buAutoNum type="arabicPeriod"/>
            </a:pPr>
            <a:r>
              <a:rPr lang="en-US" sz="2800" b="1" dirty="0" smtClean="0"/>
              <a:t>Establish the extent of directional selection on genes associated with antimalarial drug resistance</a:t>
            </a:r>
          </a:p>
          <a:p>
            <a:pPr marL="514350" indent="-514350" algn="just">
              <a:buAutoNum type="arabicPeriod"/>
            </a:pPr>
            <a:endParaRPr lang="en-US" sz="2800" b="1" dirty="0" smtClean="0"/>
          </a:p>
          <a:p>
            <a:pPr marL="514350" indent="-514350" algn="just">
              <a:buAutoNum type="arabicPeriod"/>
            </a:pPr>
            <a:r>
              <a:rPr lang="en-US" sz="2800" b="1" dirty="0" smtClean="0"/>
              <a:t>Identify target genes of immunity under balancing selection as candidates of malaria vaccines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8967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771"/>
            <a:ext cx="8229600" cy="587829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1"/>
                </a:solidFill>
              </a:rPr>
              <a:t>D</a:t>
            </a:r>
            <a:r>
              <a:rPr lang="en-US" sz="2800" b="1" dirty="0" smtClean="0">
                <a:solidFill>
                  <a:schemeClr val="tx1"/>
                </a:solidFill>
              </a:rPr>
              <a:t>efinition of terms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12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533400"/>
            <a:ext cx="8229600" cy="5257800"/>
          </a:xfrm>
        </p:spPr>
        <p:txBody>
          <a:bodyPr>
            <a:noAutofit/>
          </a:bodyPr>
          <a:lstStyle/>
          <a:p>
            <a:pPr lvl="0">
              <a:buClr>
                <a:srgbClr val="727CA3"/>
              </a:buClr>
            </a:pPr>
            <a:r>
              <a:rPr lang="en-US" sz="2000" b="1" dirty="0">
                <a:solidFill>
                  <a:prstClr val="black"/>
                </a:solidFill>
              </a:rPr>
              <a:t>Balancing selection </a:t>
            </a:r>
            <a:r>
              <a:rPr lang="en-US" sz="2000" dirty="0">
                <a:solidFill>
                  <a:prstClr val="black"/>
                </a:solidFill>
              </a:rPr>
              <a:t>- selection in which polymorphic alleles are actively maintained at equilibrium in the gene pool of a population at frequencies above that of gene mutation</a:t>
            </a:r>
            <a:r>
              <a:rPr lang="en-US" sz="2000" dirty="0" smtClean="0">
                <a:solidFill>
                  <a:prstClr val="black"/>
                </a:solidFill>
              </a:rPr>
              <a:t>.</a:t>
            </a:r>
            <a:endParaRPr lang="en-US" sz="2000" b="1" dirty="0" smtClean="0"/>
          </a:p>
          <a:p>
            <a:r>
              <a:rPr lang="en-US" sz="2000" b="1" dirty="0" smtClean="0"/>
              <a:t>Clonal diversity </a:t>
            </a:r>
            <a:r>
              <a:rPr lang="en-US" sz="2000" dirty="0" smtClean="0"/>
              <a:t>– The existence of high frequency of multi-clonal infections</a:t>
            </a:r>
          </a:p>
          <a:p>
            <a:r>
              <a:rPr lang="en-US" sz="2000" b="1" dirty="0" smtClean="0"/>
              <a:t>Directional selection </a:t>
            </a:r>
            <a:r>
              <a:rPr lang="en-US" sz="2000" dirty="0" smtClean="0"/>
              <a:t>- A type of natural selection in which an extreme phenotype of the parasite (</a:t>
            </a:r>
            <a:r>
              <a:rPr lang="en-US" sz="2000" dirty="0" err="1" smtClean="0"/>
              <a:t>e.g</a:t>
            </a:r>
            <a:r>
              <a:rPr lang="en-US" sz="2000" dirty="0" smtClean="0"/>
              <a:t> drug resistance) is </a:t>
            </a:r>
            <a:r>
              <a:rPr lang="en-US" sz="2000" dirty="0" err="1" smtClean="0"/>
              <a:t>favoured</a:t>
            </a:r>
            <a:r>
              <a:rPr lang="en-US" sz="2000" dirty="0" smtClean="0"/>
              <a:t> causing the allele frequency to shift over time in the direction of that phenotype.</a:t>
            </a:r>
          </a:p>
          <a:p>
            <a:r>
              <a:rPr lang="en-US" sz="2000" b="1" dirty="0" smtClean="0"/>
              <a:t>Multiplicity of infections (MOI)</a:t>
            </a:r>
            <a:r>
              <a:rPr lang="en-US" sz="2000" dirty="0" smtClean="0"/>
              <a:t> – The number of parasite clones per human infection</a:t>
            </a:r>
          </a:p>
          <a:p>
            <a:pPr lvl="0">
              <a:buClr>
                <a:srgbClr val="727CA3"/>
              </a:buClr>
            </a:pPr>
            <a:r>
              <a:rPr lang="en-US" sz="2000" b="1" dirty="0" err="1">
                <a:solidFill>
                  <a:prstClr val="black"/>
                </a:solidFill>
              </a:rPr>
              <a:t>Nonsynonymous</a:t>
            </a:r>
            <a:r>
              <a:rPr lang="en-US" sz="2000" b="1" dirty="0">
                <a:solidFill>
                  <a:prstClr val="black"/>
                </a:solidFill>
              </a:rPr>
              <a:t> </a:t>
            </a:r>
            <a:r>
              <a:rPr lang="en-US" sz="2000" b="1" dirty="0" smtClean="0">
                <a:solidFill>
                  <a:prstClr val="black"/>
                </a:solidFill>
              </a:rPr>
              <a:t>single nucleotide polymorphism</a:t>
            </a:r>
            <a:r>
              <a:rPr lang="en-US" sz="2000" b="1" dirty="0">
                <a:solidFill>
                  <a:prstClr val="black"/>
                </a:solidFill>
              </a:rPr>
              <a:t>: </a:t>
            </a:r>
            <a:r>
              <a:rPr lang="en-US" sz="2000" dirty="0">
                <a:solidFill>
                  <a:prstClr val="black"/>
                </a:solidFill>
              </a:rPr>
              <a:t>Change in the </a:t>
            </a:r>
            <a:r>
              <a:rPr lang="en-US" sz="2000" dirty="0" smtClean="0">
                <a:solidFill>
                  <a:prstClr val="black"/>
                </a:solidFill>
              </a:rPr>
              <a:t>amino acid (AA) </a:t>
            </a:r>
            <a:r>
              <a:rPr lang="en-US" sz="2000" dirty="0">
                <a:solidFill>
                  <a:prstClr val="black"/>
                </a:solidFill>
              </a:rPr>
              <a:t>composition when the reference allele is substituted with the variant </a:t>
            </a:r>
            <a:r>
              <a:rPr lang="en-US" sz="2000" dirty="0" smtClean="0">
                <a:solidFill>
                  <a:prstClr val="black"/>
                </a:solidFill>
              </a:rPr>
              <a:t>alleles</a:t>
            </a:r>
            <a:endParaRPr lang="en-US" sz="2000" dirty="0" smtClean="0"/>
          </a:p>
          <a:p>
            <a:r>
              <a:rPr lang="en-US" sz="2000" b="1" dirty="0" smtClean="0"/>
              <a:t>Selective sweep </a:t>
            </a:r>
            <a:r>
              <a:rPr lang="en-US" sz="2000" dirty="0" smtClean="0"/>
              <a:t>- reduction or elimination of variation among the nucleotides in neighboring DNA of a mutation as a result of recent and strong positive natural selection.</a:t>
            </a:r>
          </a:p>
          <a:p>
            <a:pPr lvl="0">
              <a:buClr>
                <a:srgbClr val="727CA3"/>
              </a:buClr>
            </a:pPr>
            <a:r>
              <a:rPr lang="en-US" sz="2000" b="1" dirty="0">
                <a:solidFill>
                  <a:prstClr val="black"/>
                </a:solidFill>
              </a:rPr>
              <a:t>Synonymous </a:t>
            </a:r>
            <a:r>
              <a:rPr lang="en-US" sz="2000" b="1" dirty="0" smtClean="0">
                <a:solidFill>
                  <a:prstClr val="black"/>
                </a:solidFill>
              </a:rPr>
              <a:t>single nucleotide </a:t>
            </a:r>
            <a:r>
              <a:rPr lang="en-US" sz="2000" b="1" dirty="0">
                <a:solidFill>
                  <a:prstClr val="black"/>
                </a:solidFill>
              </a:rPr>
              <a:t>p</a:t>
            </a:r>
            <a:r>
              <a:rPr lang="en-US" sz="2000" b="1" dirty="0" smtClean="0">
                <a:solidFill>
                  <a:prstClr val="black"/>
                </a:solidFill>
              </a:rPr>
              <a:t>olymorphism</a:t>
            </a:r>
            <a:r>
              <a:rPr lang="en-US" sz="2000" b="1" dirty="0">
                <a:solidFill>
                  <a:prstClr val="black"/>
                </a:solidFill>
              </a:rPr>
              <a:t>:  </a:t>
            </a:r>
            <a:r>
              <a:rPr lang="en-US" sz="2000" dirty="0">
                <a:solidFill>
                  <a:prstClr val="black"/>
                </a:solidFill>
              </a:rPr>
              <a:t>No change in the  </a:t>
            </a:r>
            <a:r>
              <a:rPr lang="en-US" sz="2000" dirty="0" smtClean="0">
                <a:solidFill>
                  <a:prstClr val="black"/>
                </a:solidFill>
              </a:rPr>
              <a:t>AA </a:t>
            </a:r>
            <a:r>
              <a:rPr lang="en-US" sz="2000" dirty="0">
                <a:solidFill>
                  <a:prstClr val="black"/>
                </a:solidFill>
              </a:rPr>
              <a:t>composition when the reference allele is </a:t>
            </a:r>
            <a:r>
              <a:rPr lang="en-US" sz="2000" dirty="0" err="1">
                <a:solidFill>
                  <a:prstClr val="black"/>
                </a:solidFill>
              </a:rPr>
              <a:t>susbtituted</a:t>
            </a:r>
            <a:r>
              <a:rPr lang="en-US" sz="2000" dirty="0">
                <a:solidFill>
                  <a:prstClr val="black"/>
                </a:solidFill>
              </a:rPr>
              <a:t> with the variant allele</a:t>
            </a:r>
          </a:p>
          <a:p>
            <a:pPr lvl="0">
              <a:buClr>
                <a:srgbClr val="727CA3"/>
              </a:buClr>
            </a:pPr>
            <a:endParaRPr lang="en-US" sz="1800" dirty="0">
              <a:solidFill>
                <a:prstClr val="black"/>
              </a:solidFill>
            </a:endParaRPr>
          </a:p>
          <a:p>
            <a:pPr lvl="0">
              <a:buClr>
                <a:srgbClr val="727CA3"/>
              </a:buClr>
            </a:pPr>
            <a:endParaRPr lang="en-US" sz="1800" dirty="0">
              <a:solidFill>
                <a:prstClr val="black"/>
              </a:solidFill>
            </a:endParaRP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624257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List of abbreviations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13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8229600" cy="509016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MSP – </a:t>
            </a:r>
            <a:r>
              <a:rPr lang="en-US" dirty="0" err="1" smtClean="0"/>
              <a:t>Merozoite</a:t>
            </a:r>
            <a:r>
              <a:rPr lang="en-US" dirty="0" smtClean="0"/>
              <a:t> surface protein</a:t>
            </a:r>
          </a:p>
          <a:p>
            <a:endParaRPr lang="en-US" dirty="0" smtClean="0"/>
          </a:p>
          <a:p>
            <a:r>
              <a:rPr lang="en-US" dirty="0" smtClean="0"/>
              <a:t>EDTA – Ethylene </a:t>
            </a:r>
            <a:r>
              <a:rPr lang="en-US" dirty="0" err="1" smtClean="0"/>
              <a:t>diamine</a:t>
            </a:r>
            <a:r>
              <a:rPr lang="en-US" dirty="0" smtClean="0"/>
              <a:t> </a:t>
            </a:r>
            <a:r>
              <a:rPr lang="en-US" dirty="0" err="1" smtClean="0"/>
              <a:t>tetracetic</a:t>
            </a:r>
            <a:r>
              <a:rPr lang="en-US" dirty="0" smtClean="0"/>
              <a:t> acid</a:t>
            </a:r>
          </a:p>
          <a:p>
            <a:endParaRPr lang="en-US" dirty="0" smtClean="0"/>
          </a:p>
          <a:p>
            <a:r>
              <a:rPr lang="en-US" dirty="0" err="1" smtClean="0"/>
              <a:t>MoI</a:t>
            </a:r>
            <a:r>
              <a:rPr lang="en-US" dirty="0" smtClean="0"/>
              <a:t> – Multiplicity of Infections</a:t>
            </a:r>
          </a:p>
          <a:p>
            <a:endParaRPr lang="en-US" dirty="0" smtClean="0"/>
          </a:p>
          <a:p>
            <a:r>
              <a:rPr lang="en-US" dirty="0" smtClean="0"/>
              <a:t>AMOVA – Analysis of Molecular Variance</a:t>
            </a:r>
          </a:p>
          <a:p>
            <a:endParaRPr lang="en-US" dirty="0" smtClean="0"/>
          </a:p>
          <a:p>
            <a:r>
              <a:rPr lang="en-US" dirty="0" smtClean="0"/>
              <a:t>LD – Linkage disequilibrium</a:t>
            </a:r>
          </a:p>
          <a:p>
            <a:endParaRPr lang="en-US" dirty="0" smtClean="0"/>
          </a:p>
          <a:p>
            <a:r>
              <a:rPr lang="en-US" dirty="0" err="1" smtClean="0"/>
              <a:t>PCoA</a:t>
            </a:r>
            <a:r>
              <a:rPr lang="en-US" dirty="0" smtClean="0"/>
              <a:t> – </a:t>
            </a:r>
            <a:r>
              <a:rPr lang="en-US" dirty="0" err="1" smtClean="0"/>
              <a:t>Prinicipal</a:t>
            </a:r>
            <a:r>
              <a:rPr lang="en-US" dirty="0" smtClean="0"/>
              <a:t> Coordinates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093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32657"/>
            <a:ext cx="8229600" cy="718457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MATERIALS AND METHODS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14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8229600" cy="524256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 smtClean="0"/>
          </a:p>
          <a:p>
            <a:r>
              <a:rPr lang="en-US" dirty="0" smtClean="0"/>
              <a:t>Participants presenting with symptoms of uncomplicated malaria were recruited at three health facilities (Figure 2):</a:t>
            </a:r>
          </a:p>
          <a:p>
            <a:endParaRPr lang="en-US" dirty="0" smtClean="0"/>
          </a:p>
          <a:p>
            <a:pPr lvl="2"/>
            <a:r>
              <a:rPr lang="en-US" sz="2400" dirty="0" smtClean="0"/>
              <a:t>State Specialist Hospital,  </a:t>
            </a:r>
            <a:r>
              <a:rPr lang="en-US" sz="2400" dirty="0" err="1" smtClean="0"/>
              <a:t>Aramoko</a:t>
            </a:r>
            <a:r>
              <a:rPr lang="en-US" sz="2400" dirty="0" smtClean="0"/>
              <a:t>, </a:t>
            </a:r>
            <a:r>
              <a:rPr lang="en-US" sz="2400" dirty="0" err="1" smtClean="0"/>
              <a:t>Ekiti</a:t>
            </a:r>
            <a:r>
              <a:rPr lang="en-US" sz="2400" dirty="0" smtClean="0"/>
              <a:t> State</a:t>
            </a:r>
          </a:p>
          <a:p>
            <a:pPr lvl="2"/>
            <a:endParaRPr lang="en-US" sz="2400" dirty="0" smtClean="0"/>
          </a:p>
          <a:p>
            <a:pPr lvl="2"/>
            <a:r>
              <a:rPr lang="en-US" sz="2400" dirty="0" smtClean="0"/>
              <a:t>St </a:t>
            </a:r>
            <a:r>
              <a:rPr lang="en-US" sz="2400" dirty="0" err="1" smtClean="0"/>
              <a:t>Kizito’s</a:t>
            </a:r>
            <a:r>
              <a:rPr lang="en-US" sz="2400" dirty="0" smtClean="0"/>
              <a:t> Catholic Hospital, </a:t>
            </a:r>
            <a:r>
              <a:rPr lang="en-US" sz="2400" dirty="0" err="1" smtClean="0"/>
              <a:t>Lekki</a:t>
            </a:r>
            <a:r>
              <a:rPr lang="en-US" sz="2400" dirty="0" smtClean="0"/>
              <a:t>, Lagos State</a:t>
            </a:r>
          </a:p>
          <a:p>
            <a:pPr lvl="2"/>
            <a:endParaRPr lang="en-US" sz="2400" dirty="0" smtClean="0"/>
          </a:p>
          <a:p>
            <a:pPr lvl="2"/>
            <a:r>
              <a:rPr lang="en-US" sz="2400" dirty="0" err="1" smtClean="0"/>
              <a:t>Ajara</a:t>
            </a:r>
            <a:r>
              <a:rPr lang="en-US" sz="2400" dirty="0" smtClean="0"/>
              <a:t> Primary Health Centre, </a:t>
            </a:r>
            <a:r>
              <a:rPr lang="en-US" sz="2400" dirty="0" err="1" smtClean="0"/>
              <a:t>Badagry</a:t>
            </a:r>
            <a:r>
              <a:rPr lang="en-US" sz="2400" dirty="0" smtClean="0"/>
              <a:t>,  Lagos State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599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762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Table 1: Description of study areas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15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765525792"/>
              </p:ext>
            </p:extLst>
          </p:nvPr>
        </p:nvGraphicFramePr>
        <p:xfrm>
          <a:off x="381000" y="657700"/>
          <a:ext cx="8229600" cy="61785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66557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Aramoko</a:t>
                      </a:r>
                      <a:r>
                        <a:rPr lang="en-US" sz="1600" dirty="0" smtClean="0"/>
                        <a:t> (AMK)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Lekki</a:t>
                      </a:r>
                      <a:r>
                        <a:rPr lang="en-US" sz="1600" dirty="0" smtClean="0"/>
                        <a:t> (LEK)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Badagry</a:t>
                      </a:r>
                      <a:r>
                        <a:rPr lang="en-US" sz="1600" dirty="0" smtClean="0"/>
                        <a:t> (BDG)</a:t>
                      </a:r>
                      <a:endParaRPr lang="en-US" sz="1600" dirty="0"/>
                    </a:p>
                  </a:txBody>
                  <a:tcPr/>
                </a:tc>
              </a:tr>
              <a:tr h="96811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Rural community in </a:t>
                      </a:r>
                      <a:r>
                        <a:rPr lang="en-US" sz="1600" dirty="0" err="1" smtClean="0"/>
                        <a:t>Ekiti</a:t>
                      </a:r>
                      <a:r>
                        <a:rPr lang="en-US" sz="1600" dirty="0" smtClean="0"/>
                        <a:t> State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Urban settlement in Lagos State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Peri</a:t>
                      </a:r>
                      <a:r>
                        <a:rPr lang="en-US" sz="1600" dirty="0" smtClean="0"/>
                        <a:t>-urban community in Lagos State bordering Nigeria and Republic of Benin </a:t>
                      </a:r>
                      <a:endParaRPr lang="en-US" sz="1600" dirty="0"/>
                    </a:p>
                  </a:txBody>
                  <a:tcPr/>
                </a:tc>
              </a:tr>
              <a:tr h="81662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Approximately 74, 491 people (NPC, 2006)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Approximately 117, 793 residents (NPC, 2006)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It has a population of 241, 093 (NPC, 2006)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</a:tr>
              <a:tr h="15853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It is an upland zone rising over 250 meters above sea level with characteristic Guinea Forest-Savannah Mosaic Vegetation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It is a coastal area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Coastal</a:t>
                      </a:r>
                      <a:endParaRPr lang="en-US" sz="1600" dirty="0"/>
                    </a:p>
                  </a:txBody>
                  <a:tcPr/>
                </a:tc>
              </a:tr>
              <a:tr h="106826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</a:t>
                      </a:r>
                      <a:r>
                        <a:rPr lang="en-US" sz="1600" baseline="30000" dirty="0" smtClean="0"/>
                        <a:t>0</a:t>
                      </a:r>
                      <a:r>
                        <a:rPr lang="en-US" sz="1600" dirty="0" smtClean="0"/>
                        <a:t> 43′ 0′′ North, 5</a:t>
                      </a:r>
                      <a:r>
                        <a:rPr lang="en-US" sz="1600" baseline="30000" dirty="0" smtClean="0"/>
                        <a:t>0</a:t>
                      </a:r>
                      <a:r>
                        <a:rPr lang="en-US" sz="1600" dirty="0" smtClean="0"/>
                        <a:t> 3′ 0′′ East.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</a:t>
                      </a:r>
                      <a:r>
                        <a:rPr lang="en-US" sz="1600" baseline="30000" dirty="0" smtClean="0"/>
                        <a:t>0</a:t>
                      </a:r>
                      <a:r>
                        <a:rPr lang="en-US" sz="1600" dirty="0" smtClean="0"/>
                        <a:t> 25′ 0′′North and 4</a:t>
                      </a:r>
                      <a:r>
                        <a:rPr lang="en-US" sz="1600" baseline="30000" dirty="0" smtClean="0"/>
                        <a:t>0</a:t>
                      </a:r>
                      <a:r>
                        <a:rPr lang="en-US" sz="1600" dirty="0" smtClean="0"/>
                        <a:t> 6′ 0′′East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</a:t>
                      </a:r>
                      <a:r>
                        <a:rPr lang="en-US" sz="1600" baseline="30000" dirty="0" smtClean="0"/>
                        <a:t>0 </a:t>
                      </a:r>
                      <a:r>
                        <a:rPr lang="en-US" sz="1600" dirty="0" smtClean="0"/>
                        <a:t>25′ 0′′North and 2</a:t>
                      </a:r>
                      <a:r>
                        <a:rPr lang="en-US" sz="1600" baseline="30000" dirty="0" smtClean="0"/>
                        <a:t>0</a:t>
                      </a:r>
                      <a:r>
                        <a:rPr lang="en-US" sz="1600" dirty="0" smtClean="0"/>
                        <a:t> 53′ 0′′East.</a:t>
                      </a:r>
                      <a:endParaRPr lang="en-US" sz="1600" dirty="0"/>
                    </a:p>
                  </a:txBody>
                  <a:tcPr/>
                </a:tc>
              </a:tr>
              <a:tr h="1068266">
                <a:tc gridSpan="3">
                  <a:txBody>
                    <a:bodyPr/>
                    <a:lstStyle/>
                    <a:p>
                      <a:r>
                        <a:rPr lang="en-US" sz="1600" dirty="0" smtClean="0"/>
                        <a:t>Year-round malaria transmission occurs in all study areas and peaks during the annual rainy season from March to October. 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993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184026"/>
            <a:ext cx="8610600" cy="639762"/>
          </a:xfrm>
        </p:spPr>
        <p:txBody>
          <a:bodyPr>
            <a:normAutofit/>
          </a:bodyPr>
          <a:lstStyle/>
          <a:p>
            <a:r>
              <a:rPr lang="en-US" sz="1400" b="1" dirty="0" smtClean="0"/>
              <a:t>Figure 2</a:t>
            </a:r>
            <a:r>
              <a:rPr lang="en-US" sz="1400" b="1" dirty="0"/>
              <a:t>: Map of southwestern Nigeria showing the study areas and the geographic distances between them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err="1" smtClean="0"/>
              <a:t>az</a:t>
            </a:r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1000" contrast="5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0"/>
            <a:ext cx="8534400" cy="624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5971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32657"/>
            <a:ext cx="8534400" cy="9906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Experimental design and sample collection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17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33400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US" dirty="0" smtClean="0"/>
              <a:t>This is a cross-sectional study involving sample collection from participants (2 years and above) presenting with symptoms of  uncomplicated malaria at selected health </a:t>
            </a:r>
            <a:r>
              <a:rPr lang="en-US" dirty="0" err="1" smtClean="0"/>
              <a:t>centres</a:t>
            </a:r>
            <a:r>
              <a:rPr lang="en-US" dirty="0" smtClean="0"/>
              <a:t> in the study areas from February </a:t>
            </a:r>
            <a:r>
              <a:rPr lang="en-US" smtClean="0"/>
              <a:t>to October, </a:t>
            </a:r>
            <a:r>
              <a:rPr lang="en-US" dirty="0" smtClean="0"/>
              <a:t>2013.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Samples were recruited from rural and urban settings to inquire into population differentiation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Up to 5ml of venous blood was collected from each participant in sterile Ethylene </a:t>
            </a:r>
            <a:r>
              <a:rPr lang="en-US" dirty="0" err="1" smtClean="0"/>
              <a:t>Diamine</a:t>
            </a:r>
            <a:r>
              <a:rPr lang="en-US" dirty="0" smtClean="0"/>
              <a:t> </a:t>
            </a:r>
            <a:r>
              <a:rPr lang="en-US" dirty="0" err="1" smtClean="0"/>
              <a:t>Tetracetic</a:t>
            </a:r>
            <a:r>
              <a:rPr lang="en-US" dirty="0" smtClean="0"/>
              <a:t> Acid (EDTA) – coated </a:t>
            </a:r>
            <a:r>
              <a:rPr lang="en-US" dirty="0" err="1" smtClean="0"/>
              <a:t>vacutainer</a:t>
            </a:r>
            <a:r>
              <a:rPr lang="en-US" dirty="0" smtClean="0"/>
              <a:t> tubes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Blood spots were made on 3mm </a:t>
            </a:r>
            <a:r>
              <a:rPr lang="en-US" dirty="0" err="1" smtClean="0"/>
              <a:t>Whatmann</a:t>
            </a:r>
            <a:r>
              <a:rPr lang="en-US" dirty="0" smtClean="0"/>
              <a:t> filter paper (</a:t>
            </a:r>
            <a:r>
              <a:rPr lang="en-US" dirty="0" err="1" smtClean="0"/>
              <a:t>Whatmann</a:t>
            </a:r>
            <a:r>
              <a:rPr lang="en-US" dirty="0" smtClean="0"/>
              <a:t>, England) and left to dry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/>
              <a:t>Collected samples were transported in an ice-cold container to the laboratory for further </a:t>
            </a:r>
            <a:r>
              <a:rPr lang="en-US" dirty="0" smtClean="0"/>
              <a:t>analysis</a:t>
            </a:r>
            <a:endParaRPr lang="en-US" dirty="0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93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Recruitment criteria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18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295400"/>
            <a:ext cx="8382000" cy="5166360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Uncomplicated malaria</a:t>
            </a:r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Aged 2 years and above</a:t>
            </a:r>
          </a:p>
          <a:p>
            <a:pPr algn="just"/>
            <a:endParaRPr lang="en-US" dirty="0" smtClean="0"/>
          </a:p>
          <a:p>
            <a:r>
              <a:rPr lang="en-US" dirty="0" smtClean="0"/>
              <a:t>Temperature of  36 -38</a:t>
            </a:r>
            <a:r>
              <a:rPr lang="en-US" baseline="30000" dirty="0" smtClean="0"/>
              <a:t>0</a:t>
            </a:r>
            <a:r>
              <a:rPr lang="en-US" dirty="0" smtClean="0"/>
              <a:t>C on presentation</a:t>
            </a:r>
          </a:p>
          <a:p>
            <a:endParaRPr lang="en-US" dirty="0"/>
          </a:p>
          <a:p>
            <a:r>
              <a:rPr lang="en-US" dirty="0"/>
              <a:t>H</a:t>
            </a:r>
            <a:r>
              <a:rPr lang="en-US" dirty="0" smtClean="0"/>
              <a:t>istory of fever in the previous 48 hours</a:t>
            </a:r>
          </a:p>
          <a:p>
            <a:endParaRPr lang="en-US" dirty="0" smtClean="0"/>
          </a:p>
          <a:p>
            <a:r>
              <a:rPr lang="en-US" dirty="0"/>
              <a:t>A</a:t>
            </a:r>
            <a:r>
              <a:rPr lang="en-US" dirty="0" smtClean="0"/>
              <a:t> minimum of 5000 </a:t>
            </a:r>
            <a:r>
              <a:rPr lang="en-US" i="1" dirty="0" smtClean="0"/>
              <a:t>P. falciparum </a:t>
            </a:r>
            <a:r>
              <a:rPr lang="en-US" dirty="0" smtClean="0"/>
              <a:t>parasites/</a:t>
            </a:r>
            <a:r>
              <a:rPr lang="en-US" dirty="0" err="1" smtClean="0"/>
              <a:t>ul</a:t>
            </a:r>
            <a:r>
              <a:rPr lang="en-US" dirty="0" smtClean="0"/>
              <a:t> estimated by thick film examination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71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60960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Study population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19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57200" y="609600"/>
                <a:ext cx="8229600" cy="5547360"/>
              </a:xfrm>
            </p:spPr>
            <p:txBody>
              <a:bodyPr>
                <a:noAutofit/>
              </a:bodyPr>
              <a:lstStyle/>
              <a:p>
                <a:r>
                  <a:rPr lang="en-US" sz="2000" dirty="0" smtClean="0"/>
                  <a:t>The sample size was calculated using </a:t>
                </a:r>
              </a:p>
              <a:p>
                <a:endParaRPr lang="en-US" sz="2000" dirty="0">
                  <a:solidFill>
                    <a:srgbClr val="00000A"/>
                  </a:solidFill>
                  <a:effectLst/>
                  <a:latin typeface="Times New Roman"/>
                  <a:ea typeface="Droid Sans"/>
                  <a:cs typeface="Times New Roman"/>
                </a:endParaRPr>
              </a:p>
              <a:p>
                <a:pPr marL="0" indent="0" algn="ctr">
                  <a:buNone/>
                </a:pPr>
                <a:r>
                  <a:rPr lang="en-US" sz="2000" dirty="0" smtClean="0">
                    <a:solidFill>
                      <a:srgbClr val="00000A"/>
                    </a:solidFill>
                    <a:effectLst/>
                    <a:latin typeface="Times New Roman"/>
                    <a:ea typeface="Droid Sans"/>
                    <a:cs typeface="Times New Roman"/>
                  </a:rPr>
                  <a:t>n      =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solidFill>
                              <a:srgbClr val="00000A"/>
                            </a:solidFill>
                            <a:effectLst/>
                            <a:latin typeface="Cambria Math"/>
                            <a:ea typeface="Droid Sans"/>
                            <a:cs typeface="Times New Roman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000" i="1">
                                <a:solidFill>
                                  <a:srgbClr val="00000A"/>
                                </a:solidFill>
                                <a:effectLst/>
                                <a:latin typeface="Cambria Math"/>
                                <a:ea typeface="Droid Sans"/>
                                <a:cs typeface="Times New Roman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solidFill>
                                  <a:srgbClr val="00000A"/>
                                </a:solidFill>
                                <a:effectLst/>
                                <a:latin typeface="Cambria Math"/>
                                <a:ea typeface="Droid Sans"/>
                                <a:cs typeface="Times New Roman"/>
                              </a:rPr>
                              <m:t>𝑧</m:t>
                            </m:r>
                          </m:e>
                          <m:sup>
                            <m:r>
                              <a:rPr lang="en-US" sz="2000" i="1">
                                <a:solidFill>
                                  <a:srgbClr val="00000A"/>
                                </a:solidFill>
                                <a:effectLst/>
                                <a:latin typeface="Cambria Math"/>
                                <a:ea typeface="Droid Sans"/>
                                <a:cs typeface="Times New Roman"/>
                              </a:rPr>
                              <m:t>2</m:t>
                            </m:r>
                          </m:sup>
                        </m:sSup>
                        <m:r>
                          <a:rPr lang="en-US" sz="2000" i="1">
                            <a:solidFill>
                              <a:srgbClr val="00000A"/>
                            </a:solidFill>
                            <a:effectLst/>
                            <a:latin typeface="Cambria Math"/>
                            <a:ea typeface="Droid Sans"/>
                            <a:cs typeface="Times New Roman"/>
                          </a:rPr>
                          <m:t>𝑝</m:t>
                        </m:r>
                        <m:d>
                          <m:dPr>
                            <m:ctrlPr>
                              <a:rPr lang="en-US" sz="2000" i="1">
                                <a:solidFill>
                                  <a:srgbClr val="00000A"/>
                                </a:solidFill>
                                <a:effectLst/>
                                <a:latin typeface="Cambria Math"/>
                                <a:ea typeface="Droid Sans"/>
                                <a:cs typeface="Times New Roman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solidFill>
                                  <a:srgbClr val="00000A"/>
                                </a:solidFill>
                                <a:effectLst/>
                                <a:latin typeface="Cambria Math"/>
                                <a:ea typeface="Droid Sans"/>
                                <a:cs typeface="Times New Roman"/>
                              </a:rPr>
                              <m:t>1−</m:t>
                            </m:r>
                            <m:r>
                              <a:rPr lang="en-US" sz="2000" i="1">
                                <a:solidFill>
                                  <a:srgbClr val="00000A"/>
                                </a:solidFill>
                                <a:effectLst/>
                                <a:latin typeface="Cambria Math"/>
                                <a:ea typeface="Droid Sans"/>
                                <a:cs typeface="Times New Roman"/>
                              </a:rPr>
                              <m:t>𝑝</m:t>
                            </m:r>
                          </m:e>
                        </m:d>
                      </m:num>
                      <m:den>
                        <m:sSup>
                          <m:sSupPr>
                            <m:ctrlPr>
                              <a:rPr lang="en-US" sz="2000" i="1">
                                <a:solidFill>
                                  <a:srgbClr val="00000A"/>
                                </a:solidFill>
                                <a:effectLst/>
                                <a:latin typeface="Cambria Math"/>
                                <a:ea typeface="Droid Sans"/>
                                <a:cs typeface="Times New Roman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solidFill>
                                  <a:srgbClr val="00000A"/>
                                </a:solidFill>
                                <a:effectLst/>
                                <a:latin typeface="Cambria Math"/>
                                <a:ea typeface="Droid Sans"/>
                                <a:cs typeface="Times New Roman"/>
                              </a:rPr>
                              <m:t>𝑑</m:t>
                            </m:r>
                          </m:e>
                          <m:sup>
                            <m:r>
                              <a:rPr lang="en-US" sz="2000" i="1">
                                <a:solidFill>
                                  <a:srgbClr val="00000A"/>
                                </a:solidFill>
                                <a:effectLst/>
                                <a:latin typeface="Cambria Math"/>
                                <a:ea typeface="Droid Sans"/>
                                <a:cs typeface="Times New Roman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sz="2000" dirty="0">
                  <a:ea typeface="Calibri"/>
                  <a:cs typeface="Times New Roman"/>
                </a:endParaRPr>
              </a:p>
              <a:p>
                <a:pPr marL="0" indent="0" algn="ctr">
                  <a:buNone/>
                </a:pPr>
                <a:r>
                  <a:rPr lang="en-US" sz="2000" dirty="0" smtClean="0"/>
                  <a:t>                 </a:t>
                </a:r>
              </a:p>
              <a:p>
                <a:pPr marL="0" indent="0" algn="ctr">
                  <a:buNone/>
                </a:pPr>
                <a:r>
                  <a:rPr lang="en-US" sz="2000" dirty="0"/>
                  <a:t> </a:t>
                </a:r>
                <a:r>
                  <a:rPr lang="en-US" sz="2000" dirty="0" smtClean="0"/>
                  <a:t>                                                                                 (WHO, 2003)  </a:t>
                </a:r>
              </a:p>
              <a:p>
                <a:pPr marL="0" indent="0" algn="ctr">
                  <a:buNone/>
                </a:pPr>
                <a:r>
                  <a:rPr lang="en-US" sz="2000" dirty="0" smtClean="0"/>
                  <a:t> </a:t>
                </a:r>
                <a:r>
                  <a:rPr lang="en-US" sz="2000" dirty="0" err="1" smtClean="0"/>
                  <a:t>nf</a:t>
                </a:r>
                <a:r>
                  <a:rPr lang="en-US" sz="2000" dirty="0" smtClean="0"/>
                  <a:t> =    280/(1+280⁄400)</a:t>
                </a:r>
              </a:p>
              <a:p>
                <a:pPr marL="0" indent="0" algn="ctr">
                  <a:buNone/>
                </a:pPr>
                <a:r>
                  <a:rPr lang="en-US" sz="2000" dirty="0" smtClean="0"/>
                  <a:t>  </a:t>
                </a:r>
              </a:p>
              <a:p>
                <a:pPr marL="0" indent="0" algn="ctr">
                  <a:buNone/>
                </a:pPr>
                <a:r>
                  <a:rPr lang="en-US" sz="2000" dirty="0" err="1" smtClean="0"/>
                  <a:t>nf</a:t>
                </a:r>
                <a:r>
                  <a:rPr lang="en-US" sz="2000" dirty="0" smtClean="0"/>
                  <a:t> ≈ 165 samples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r>
                  <a:rPr lang="en-US" sz="2000" dirty="0" smtClean="0"/>
                  <a:t>At a confidence level of 95% and a precision around the estimate of 5%, a minimum of 196 participants recruited. </a:t>
                </a:r>
              </a:p>
              <a:p>
                <a:pPr marL="0" indent="0">
                  <a:buNone/>
                </a:pPr>
                <a:endParaRPr lang="en-US" sz="2000" dirty="0" smtClean="0"/>
              </a:p>
              <a:p>
                <a:pPr marL="0" indent="0">
                  <a:buNone/>
                </a:pPr>
                <a:r>
                  <a:rPr lang="en-US" sz="2000" dirty="0"/>
                  <a:t>With a 20% increase to allow for those who refused to consent to </a:t>
                </a:r>
                <a:r>
                  <a:rPr lang="en-US" sz="2000" dirty="0" smtClean="0"/>
                  <a:t>test</a:t>
                </a:r>
              </a:p>
              <a:p>
                <a:pPr marL="0" indent="0">
                  <a:buNone/>
                </a:pPr>
                <a:endParaRPr lang="en-US" sz="2000" dirty="0" smtClean="0"/>
              </a:p>
              <a:p>
                <a:pPr marL="0" indent="0">
                  <a:buNone/>
                </a:pPr>
                <a:r>
                  <a:rPr lang="en-US" sz="2000" dirty="0" smtClean="0"/>
                  <a:t>At least 240 participants </a:t>
                </a:r>
                <a:r>
                  <a:rPr lang="en-US" sz="2000" dirty="0"/>
                  <a:t>were </a:t>
                </a:r>
                <a:r>
                  <a:rPr lang="en-US" sz="2000" dirty="0" smtClean="0"/>
                  <a:t>required for the </a:t>
                </a:r>
                <a:r>
                  <a:rPr lang="en-US" sz="2000" dirty="0"/>
                  <a:t>study per </a:t>
                </a:r>
                <a:r>
                  <a:rPr lang="en-US" sz="2000" dirty="0" smtClean="0"/>
                  <a:t>area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609600"/>
                <a:ext cx="8229600" cy="5547360"/>
              </a:xfrm>
              <a:blipFill rotWithShape="1">
                <a:blip r:embed="rId2"/>
                <a:stretch>
                  <a:fillRect l="-741" t="-549" b="-20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9296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34212"/>
            <a:ext cx="8229600" cy="643812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OUTLINE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2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533400"/>
            <a:ext cx="8458200" cy="5867400"/>
          </a:xfrm>
        </p:spPr>
        <p:txBody>
          <a:bodyPr>
            <a:noAutofit/>
          </a:bodyPr>
          <a:lstStyle/>
          <a:p>
            <a:r>
              <a:rPr lang="en-US" sz="3200" dirty="0" smtClean="0"/>
              <a:t>Introduction</a:t>
            </a:r>
          </a:p>
          <a:p>
            <a:pPr lvl="2"/>
            <a:r>
              <a:rPr lang="en-US" sz="2900" dirty="0" smtClean="0">
                <a:solidFill>
                  <a:schemeClr val="tx1"/>
                </a:solidFill>
              </a:rPr>
              <a:t>Statement of the Problem</a:t>
            </a:r>
          </a:p>
          <a:p>
            <a:pPr lvl="2"/>
            <a:r>
              <a:rPr lang="en-US" sz="2900" dirty="0" smtClean="0">
                <a:solidFill>
                  <a:schemeClr val="tx1"/>
                </a:solidFill>
              </a:rPr>
              <a:t>Objectives</a:t>
            </a:r>
          </a:p>
          <a:p>
            <a:pPr lvl="2"/>
            <a:r>
              <a:rPr lang="en-US" sz="2900" dirty="0" smtClean="0">
                <a:solidFill>
                  <a:schemeClr val="tx1"/>
                </a:solidFill>
              </a:rPr>
              <a:t>Justification</a:t>
            </a:r>
          </a:p>
          <a:p>
            <a:pPr lvl="2"/>
            <a:r>
              <a:rPr lang="en-US" sz="2900" dirty="0" smtClean="0">
                <a:solidFill>
                  <a:schemeClr val="tx1"/>
                </a:solidFill>
              </a:rPr>
              <a:t>Definition of Terms</a:t>
            </a:r>
          </a:p>
          <a:p>
            <a:r>
              <a:rPr lang="en-US" sz="3200" dirty="0" smtClean="0"/>
              <a:t>Materials and Methods</a:t>
            </a:r>
          </a:p>
          <a:p>
            <a:r>
              <a:rPr lang="en-US" sz="3200" dirty="0" smtClean="0"/>
              <a:t>Results</a:t>
            </a:r>
          </a:p>
          <a:p>
            <a:r>
              <a:rPr lang="en-US" sz="3200" dirty="0" smtClean="0"/>
              <a:t>Summary of Findings</a:t>
            </a:r>
          </a:p>
          <a:p>
            <a:r>
              <a:rPr lang="en-US" sz="3200" dirty="0" smtClean="0"/>
              <a:t>Contributions to Knowledge</a:t>
            </a:r>
          </a:p>
          <a:p>
            <a:r>
              <a:rPr lang="en-US" sz="3200" dirty="0" smtClean="0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1181390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Ethical considerations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20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n-US" dirty="0" smtClean="0"/>
              <a:t>Informed consent was obtained from individuals and parental consent and/or assent from under-16 participants prior to recruitment.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Ethical approval (with reference number IRB/12/209) was obtained from the Nigerian Institute of Medical Research (NIMR) ethics committee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8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21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1" y="304800"/>
            <a:ext cx="8153400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659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15240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sz="2400" b="1" dirty="0" smtClean="0">
                <a:solidFill>
                  <a:schemeClr val="tx1"/>
                </a:solidFill>
              </a:rPr>
              <a:t>Table 2: Sequences of the primers used to amplify the MSP-1 and MSP-2 genes of </a:t>
            </a:r>
            <a:r>
              <a:rPr lang="en-US" sz="2400" b="1" i="1" dirty="0" smtClean="0">
                <a:solidFill>
                  <a:schemeClr val="tx1"/>
                </a:solidFill>
              </a:rPr>
              <a:t>P. falciparum</a:t>
            </a:r>
            <a:r>
              <a:rPr lang="en-US" sz="2400" b="1" dirty="0" smtClean="0">
                <a:solidFill>
                  <a:schemeClr val="tx1"/>
                </a:solidFill>
              </a:rPr>
              <a:t> isolates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22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653380256"/>
              </p:ext>
            </p:extLst>
          </p:nvPr>
        </p:nvGraphicFramePr>
        <p:xfrm>
          <a:off x="533400" y="1029078"/>
          <a:ext cx="8305799" cy="5844094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2920529"/>
                <a:gridCol w="1077054"/>
                <a:gridCol w="4308216"/>
              </a:tblGrid>
              <a:tr h="31018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Locus</a:t>
                      </a:r>
                      <a:endParaRPr lang="en-US" sz="105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946" marR="46946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Primer</a:t>
                      </a:r>
                      <a:endParaRPr lang="en-US" sz="105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946" marR="46946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Primer sequence</a:t>
                      </a:r>
                      <a:endParaRPr lang="en-US" sz="105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946" marR="46946" marT="0" marB="0"/>
                </a:tc>
              </a:tr>
              <a:tr h="310183">
                <a:tc gridSpan="3"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153025" algn="l"/>
                        </a:tabLst>
                      </a:pPr>
                      <a:r>
                        <a:rPr lang="en-US" sz="1050" dirty="0">
                          <a:effectLst/>
                        </a:rPr>
                        <a:t>Primary PCR	</a:t>
                      </a:r>
                      <a:endParaRPr lang="en-US" sz="105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946" marR="46946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018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msp-1</a:t>
                      </a:r>
                      <a:endParaRPr lang="en-US" sz="105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946" marR="46946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msp1-P1</a:t>
                      </a:r>
                      <a:endParaRPr lang="en-US" sz="105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946" marR="46946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5′ -CACATGAAAGTTATCAAGAACTTGTC-3′</a:t>
                      </a:r>
                      <a:endParaRPr lang="en-US" sz="105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946" marR="46946" marT="0" marB="0"/>
                </a:tc>
              </a:tr>
              <a:tr h="31018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 </a:t>
                      </a:r>
                      <a:endParaRPr lang="en-US" sz="105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946" marR="46946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msp1-P2</a:t>
                      </a:r>
                      <a:endParaRPr lang="en-US" sz="105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946" marR="46946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5′ -GTACGTCTAATTCATTTGCAC-3′</a:t>
                      </a:r>
                      <a:endParaRPr lang="en-US" sz="105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946" marR="46946" marT="0" marB="0"/>
                </a:tc>
              </a:tr>
              <a:tr h="31018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msp-2</a:t>
                      </a:r>
                      <a:endParaRPr lang="en-US" sz="105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946" marR="46946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msp2-1</a:t>
                      </a:r>
                      <a:endParaRPr lang="en-US" sz="105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946" marR="46946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5′ -ATGAAGGTAATTAAAACATTGTCTATTATA-3′</a:t>
                      </a:r>
                      <a:endParaRPr lang="en-US" sz="105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946" marR="46946" marT="0" marB="0"/>
                </a:tc>
              </a:tr>
              <a:tr h="31018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946" marR="46946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msp2-4</a:t>
                      </a:r>
                      <a:endParaRPr lang="en-US" sz="105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946" marR="46946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5′ -ATATGGCAAAAGATAAAACAAGTG-3′</a:t>
                      </a:r>
                      <a:endParaRPr lang="en-US" sz="105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946" marR="46946" marT="0" marB="0"/>
                </a:tc>
              </a:tr>
              <a:tr h="31018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946" marR="46946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946" marR="46946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946" marR="46946" marT="0" marB="0"/>
                </a:tc>
              </a:tr>
              <a:tr h="310183">
                <a:tc gridSpan="3"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Secondary PCR</a:t>
                      </a:r>
                      <a:endParaRPr lang="en-US" sz="105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946" marR="46946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341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msp-1</a:t>
                      </a:r>
                      <a:endParaRPr lang="en-US" sz="105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946" marR="46946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K1-K1</a:t>
                      </a:r>
                      <a:endParaRPr lang="en-US" sz="105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946" marR="46946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5′ -GAAATTACTACAAAAGGTGCAAGTG-3′</a:t>
                      </a:r>
                      <a:endParaRPr lang="en-US" sz="105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946" marR="46946" marT="0" marB="0"/>
                </a:tc>
              </a:tr>
              <a:tr h="31018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946" marR="46946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K1-K2</a:t>
                      </a:r>
                      <a:endParaRPr lang="en-US" sz="105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946" marR="46946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5′ -AGATGAAGTATTTGAACGAGGTAAAGTG-3′</a:t>
                      </a:r>
                      <a:endParaRPr lang="en-US" sz="105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946" marR="46946" marT="0" marB="0"/>
                </a:tc>
              </a:tr>
              <a:tr h="31018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946" marR="46946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MAD20-M1</a:t>
                      </a:r>
                      <a:endParaRPr lang="en-US" sz="105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946" marR="46946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5′ -GAACAAGTCGAACAGCTGTTA-3′</a:t>
                      </a:r>
                      <a:endParaRPr lang="en-US" sz="105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946" marR="46946" marT="0" marB="0"/>
                </a:tc>
              </a:tr>
              <a:tr h="31018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946" marR="46946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MAD20-M2</a:t>
                      </a:r>
                      <a:endParaRPr lang="en-US" sz="105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946" marR="46946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5′ -TGAATTATCTGAAGGATTTGTACGTCTTGA-3′</a:t>
                      </a:r>
                      <a:endParaRPr lang="en-US" sz="105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946" marR="46946" marT="0" marB="0"/>
                </a:tc>
              </a:tr>
              <a:tr h="31018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946" marR="46946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R033-R1</a:t>
                      </a:r>
                      <a:endParaRPr lang="en-US" sz="105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946" marR="46946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5′ -GCAAATACTCAAGTTGTTGCAAAGC-3′</a:t>
                      </a:r>
                      <a:endParaRPr lang="en-US" sz="105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946" marR="46946" marT="0" marB="0"/>
                </a:tc>
              </a:tr>
              <a:tr h="31018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946" marR="46946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R033-R2</a:t>
                      </a:r>
                      <a:endParaRPr lang="en-US" sz="105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946" marR="46946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5′ -AGGATTTGCAGCACCTGGAGATCT-3′</a:t>
                      </a:r>
                      <a:endParaRPr lang="en-US" sz="105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946" marR="46946" marT="0" marB="0"/>
                </a:tc>
              </a:tr>
              <a:tr h="31018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msp-2</a:t>
                      </a:r>
                      <a:endParaRPr lang="en-US" sz="105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946" marR="46946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3D7-A1</a:t>
                      </a:r>
                      <a:endParaRPr lang="en-US" sz="105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946" marR="46946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5′ -GCAGAAAGTAAGCCTTCTACTGGTGCT-3′</a:t>
                      </a:r>
                      <a:endParaRPr lang="en-US" sz="105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946" marR="46946" marT="0" marB="0"/>
                </a:tc>
              </a:tr>
              <a:tr h="31018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946" marR="46946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3D7-A2</a:t>
                      </a:r>
                      <a:endParaRPr lang="en-US" sz="105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946" marR="46946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5′ -GATTTGTTTCGGCATTATTATGA-3′</a:t>
                      </a:r>
                      <a:endParaRPr lang="en-US" sz="105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946" marR="46946" marT="0" marB="0"/>
                </a:tc>
              </a:tr>
              <a:tr h="31018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946" marR="46946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FC27-B1</a:t>
                      </a:r>
                      <a:endParaRPr lang="en-US" sz="105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946" marR="46946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5′ -GCAAATGAAGGTTCTAATACTAATAG-3′</a:t>
                      </a:r>
                      <a:endParaRPr lang="en-US" sz="105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946" marR="46946" marT="0" marB="0"/>
                </a:tc>
              </a:tr>
              <a:tr h="31018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 </a:t>
                      </a:r>
                      <a:endParaRPr lang="en-US" sz="105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946" marR="46946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FC27-B2</a:t>
                      </a:r>
                      <a:endParaRPr lang="en-US" sz="105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946" marR="46946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5′ -GCTTTGGGTCCTTCTTCAGTTGATTC-3′</a:t>
                      </a:r>
                      <a:endParaRPr lang="en-US" sz="105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946" marR="46946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598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4408" y="14873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/>
              <a:t>Table 3: Primer sequence and chromosomal locations of the  </a:t>
            </a:r>
          </a:p>
          <a:p>
            <a:pPr algn="just"/>
            <a:r>
              <a:rPr lang="en-US" sz="2400" b="1" dirty="0"/>
              <a:t> </a:t>
            </a:r>
            <a:r>
              <a:rPr lang="en-US" sz="2400" b="1" dirty="0" smtClean="0"/>
              <a:t>             </a:t>
            </a:r>
            <a:r>
              <a:rPr lang="en-US" sz="2400" b="1" dirty="0" err="1" smtClean="0"/>
              <a:t>microsatelllite</a:t>
            </a:r>
            <a:r>
              <a:rPr lang="en-US" sz="2400" b="1" dirty="0" smtClean="0"/>
              <a:t> loci</a:t>
            </a:r>
            <a:endParaRPr lang="en-US" sz="24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23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2877548"/>
              </p:ext>
            </p:extLst>
          </p:nvPr>
        </p:nvGraphicFramePr>
        <p:xfrm>
          <a:off x="300912" y="845870"/>
          <a:ext cx="8486192" cy="6184328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918610"/>
                <a:gridCol w="1899114"/>
                <a:gridCol w="2692255"/>
                <a:gridCol w="1976213"/>
              </a:tblGrid>
              <a:tr h="14505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Name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Label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Sequence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Chromosome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</a:tr>
              <a:tr h="1450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TA1-3(F)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70C0"/>
                          </a:solidFill>
                          <a:effectLst/>
                        </a:rPr>
                        <a:t>Blue</a:t>
                      </a:r>
                      <a:endParaRPr lang="en-US" sz="9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CTACATGCCTAATGAGCA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6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</a:tr>
              <a:tr h="1450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TA1-R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TTTTATCTTCATCCCCAC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50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TA1-F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CCGTCATAAGTGCAGAGC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50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TA40-3(R)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FFFF00"/>
                          </a:solidFill>
                          <a:effectLst/>
                        </a:rPr>
                        <a:t>Yellow</a:t>
                      </a:r>
                      <a:endParaRPr lang="en-US" sz="900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AGCCACTGTATCCAGCCA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</a:tr>
              <a:tr h="1450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TA40-F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AAGGGATTGCTGCAAGGT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50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TA40-R(2)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50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Polya-R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B050"/>
                          </a:solidFill>
                          <a:effectLst/>
                        </a:rPr>
                        <a:t>Green</a:t>
                      </a:r>
                      <a:endParaRPr lang="en-US" sz="900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ATCAGATAATTGTTGGTA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</a:tr>
              <a:tr h="1450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Polya-F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AAAATATAGACGAACAGA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50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Polya-3(IR)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GAAATTATAACTCTACCA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50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TAA60-F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B050"/>
                          </a:solidFill>
                          <a:effectLst/>
                        </a:rPr>
                        <a:t>Green</a:t>
                      </a:r>
                      <a:endParaRPr lang="en-US" sz="900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CTCAAAGAAAAATAATTCA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13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</a:tr>
              <a:tr h="1450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TAA60-R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AAAAAGGAGGATAAATACAT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50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TAA60-3(IF)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TAGTAACGATGTTGACAA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09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ARA2-3(F)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FFFF00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FFFF00"/>
                          </a:solidFill>
                          <a:effectLst/>
                        </a:rPr>
                        <a:t>Yellow</a:t>
                      </a:r>
                      <a:endParaRPr lang="en-US" sz="900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GTACATATGAATCACCAA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11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</a:tr>
              <a:tr h="1450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ARA2-R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GCTTTGAGTATTATTAATA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50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ARA2-F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GAATAAACAAAGTATTGCT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50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Pfg377-3(R)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FFFF00"/>
                          </a:solidFill>
                          <a:effectLst/>
                        </a:rPr>
                        <a:t>Yellow</a:t>
                      </a:r>
                      <a:endParaRPr lang="en-US" sz="900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TTATGTTGGTACCGTGTA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12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</a:tr>
              <a:tr h="1450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Pfg377-F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GATCTCAACGGAAATTAT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50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Pfg377-R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TTATCCCTACGATTAACA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817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PfPK2-3(R)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FFFF00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FFFF00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FFFF00"/>
                          </a:solidFill>
                          <a:effectLst/>
                        </a:rPr>
                        <a:t>Yellow</a:t>
                      </a:r>
                      <a:endParaRPr lang="en-US" sz="900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CCTCAGACTGAAATGCAT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12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</a:tr>
              <a:tr h="1450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PfPK2-F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CTTTCATCGATACTACGA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50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PfPK2-R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AAAGAAGGAACAAGCAGA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50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TAA87-3(F)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92D050"/>
                          </a:solidFill>
                          <a:effectLst/>
                        </a:rPr>
                        <a:t>Green</a:t>
                      </a:r>
                      <a:endParaRPr lang="en-US" sz="900" dirty="0">
                        <a:solidFill>
                          <a:srgbClr val="92D05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ATGGGTTAAATGAGGTACA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6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</a:tr>
              <a:tr h="1450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TAA87-R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ACATGTTCATATTACTCAC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50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TAA87-F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AATGGCAACACCATTCAAC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50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TAA109-3(F)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70C0"/>
                          </a:solidFill>
                          <a:effectLst/>
                        </a:rPr>
                        <a:t>Blue</a:t>
                      </a:r>
                      <a:endParaRPr lang="en-US" sz="9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TAGGGAACATCATAAGGAT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6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</a:tr>
              <a:tr h="1450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TAA109-R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CCTATACCAAACATGCTAAA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50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TAA109-F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GGTTAAATCAGGACAACAT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50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TAA81-3(F)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70C0"/>
                          </a:solidFill>
                          <a:effectLst/>
                        </a:rPr>
                        <a:t>Blue</a:t>
                      </a:r>
                      <a:endParaRPr lang="en-US" sz="9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GAAGAAATAAGGGAAGGT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</a:tr>
              <a:tr h="1450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TAA81-R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TTTCACACAACACAGGATT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50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TAA81-F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TGGACAAATGGGAAAGGATA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50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TAA42-3(F)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B050"/>
                          </a:solidFill>
                          <a:effectLst/>
                        </a:rPr>
                        <a:t>Green</a:t>
                      </a:r>
                      <a:endParaRPr lang="en-US" sz="900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ACAAAAGGGTGGTGATTCT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5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</a:tr>
              <a:tr h="1450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TAA42-R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GTATTATTACTACTACTAAAG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50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TAA42-F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TAGAAACAGGAATGATACG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50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2490-3(R)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Blue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ATGATGTGCAGATGACGA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</a:tr>
              <a:tr h="1450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2490-F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TTCTAAATAGATCCAAAG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</a:tr>
              <a:tr h="1450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2490-R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TAGAATTATTGAATGCAC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56" marR="60956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560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5422" y="74645"/>
            <a:ext cx="8610600" cy="676469"/>
          </a:xfrm>
        </p:spPr>
        <p:txBody>
          <a:bodyPr>
            <a:normAutofit fontScale="90000"/>
          </a:bodyPr>
          <a:lstStyle/>
          <a:p>
            <a:r>
              <a:rPr lang="en-US" sz="2800" b="1" dirty="0" smtClean="0"/>
              <a:t>6. Genome-wide sequencing of </a:t>
            </a:r>
            <a:r>
              <a:rPr lang="en-US" sz="2800" b="1" i="1" dirty="0" smtClean="0"/>
              <a:t>P. falciparum</a:t>
            </a:r>
            <a:r>
              <a:rPr lang="en-US" sz="2800" b="1" dirty="0" smtClean="0"/>
              <a:t> isolates</a:t>
            </a:r>
            <a:endParaRPr lang="en-US" sz="28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24</a:t>
            </a:fld>
            <a:endParaRPr lang="en-US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925399357"/>
              </p:ext>
            </p:extLst>
          </p:nvPr>
        </p:nvGraphicFramePr>
        <p:xfrm>
          <a:off x="228600" y="685800"/>
          <a:ext cx="8763000" cy="586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4390797" y="6555996"/>
            <a:ext cx="362405" cy="302004"/>
            <a:chOff x="3933596" y="4480427"/>
            <a:chExt cx="362405" cy="302004"/>
          </a:xfrm>
          <a:solidFill>
            <a:srgbClr val="FF0000"/>
          </a:solidFill>
        </p:grpSpPr>
        <p:sp>
          <p:nvSpPr>
            <p:cNvPr id="6" name="Right Arrow 5"/>
            <p:cNvSpPr/>
            <p:nvPr/>
          </p:nvSpPr>
          <p:spPr>
            <a:xfrm rot="5400000">
              <a:off x="3963797" y="4450226"/>
              <a:ext cx="302004" cy="362405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ight Arrow 4"/>
            <p:cNvSpPr/>
            <p:nvPr/>
          </p:nvSpPr>
          <p:spPr>
            <a:xfrm>
              <a:off x="4006078" y="4480427"/>
              <a:ext cx="217443" cy="21140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4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2668108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25</a:t>
            </a:fld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527907599"/>
              </p:ext>
            </p:extLst>
          </p:nvPr>
        </p:nvGraphicFramePr>
        <p:xfrm>
          <a:off x="304800" y="1015958"/>
          <a:ext cx="8229600" cy="5440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-18661"/>
            <a:ext cx="93321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Genome-wide sequencing of </a:t>
            </a:r>
            <a:r>
              <a:rPr lang="en-US" sz="2800" b="1" i="1" dirty="0" smtClean="0"/>
              <a:t>P. falciparum </a:t>
            </a:r>
            <a:r>
              <a:rPr lang="en-US" sz="2800" b="1" dirty="0" smtClean="0"/>
              <a:t>isolates (cont’d)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58165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990600"/>
            <a:ext cx="8229600" cy="99060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1. Multiplicity of Infections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26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304800" y="1920240"/>
                <a:ext cx="8229600" cy="4937760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dirty="0" smtClean="0"/>
                  <a:t>Multiplicity of infection (MOI) or number of clones per infection was calculated by 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𝑇𝑜𝑡𝑎𝑙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𝑛𝑢𝑚𝑏𝑒𝑟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𝑜𝑓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𝑓𝑟𝑎𝑔𝑚𝑒𝑛𝑡𝑠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𝑑𝑒𝑡𝑒𝑐𝑡𝑒𝑑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𝑖𝑛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𝑜𝑛𝑒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𝑚𝑎𝑟𝑘𝑒𝑟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𝑇𝑜𝑡𝑎𝑙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𝑛𝑢𝑚𝑏𝑒𝑟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𝑜𝑓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𝑠𝑎𝑚𝑝𝑙𝑒𝑠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𝑝𝑜𝑠𝑖𝑡𝑖𝑣𝑒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𝑓𝑜𝑟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𝑡h𝑒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𝑠𝑎𝑚𝑒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𝑚𝑎𝑟𝑘𝑒𝑟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r>
                  <a:rPr lang="en-US" dirty="0" smtClean="0"/>
                  <a:t>Samples possessing only one genotype per allelic family were considered monoclonal while possession of multiple genotypes per family was described as </a:t>
                </a:r>
                <a:r>
                  <a:rPr lang="en-US" dirty="0" err="1" smtClean="0"/>
                  <a:t>polyclonality</a:t>
                </a:r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304800" y="1920240"/>
                <a:ext cx="8229600" cy="4937760"/>
              </a:xfrm>
              <a:blipFill rotWithShape="1">
                <a:blip r:embed="rId2"/>
                <a:stretch>
                  <a:fillRect l="-1111" t="-988" r="-19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228600" y="457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POPULATION GENETIC ANALYSES 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98567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458200" cy="83820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2. Genetic diversity 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27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Genetic diversity was calculated for each of the microsatellite loci based on the allele frequencies, using the formula for expected </a:t>
            </a:r>
            <a:r>
              <a:rPr lang="en-US" dirty="0" err="1" smtClean="0"/>
              <a:t>heterozygosity</a:t>
            </a:r>
            <a:r>
              <a:rPr lang="en-US" dirty="0" smtClean="0"/>
              <a:t>, </a:t>
            </a:r>
          </a:p>
          <a:p>
            <a:pPr marL="0" indent="0" algn="ctr">
              <a:buNone/>
            </a:pPr>
            <a:r>
              <a:rPr lang="en-US" dirty="0"/>
              <a:t> </a:t>
            </a:r>
            <a:r>
              <a:rPr lang="en-US" dirty="0" smtClean="0"/>
              <a:t>     H</a:t>
            </a:r>
            <a:r>
              <a:rPr lang="en-US" baseline="-25000" dirty="0" smtClean="0"/>
              <a:t>E</a:t>
            </a:r>
            <a:r>
              <a:rPr lang="en-US" dirty="0" smtClean="0"/>
              <a:t> = [(n/n−1) (1−∑p2)], 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n is the number of isolates analyzed 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p represents the frequency of each different allele at a locus. 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H</a:t>
            </a:r>
            <a:r>
              <a:rPr lang="en-US" baseline="-25000" dirty="0" smtClean="0">
                <a:solidFill>
                  <a:schemeClr val="tx1"/>
                </a:solidFill>
              </a:rPr>
              <a:t>E</a:t>
            </a:r>
            <a:r>
              <a:rPr lang="en-US" dirty="0" smtClean="0">
                <a:solidFill>
                  <a:schemeClr val="tx1"/>
                </a:solidFill>
              </a:rPr>
              <a:t> provides an indication of the probability that two individuals will be different. 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It has a potential range from 0 (no allele diversity) to 1 (all sampled alleles are different).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950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81000"/>
            <a:ext cx="8229600" cy="76200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3. Linkage disequilibrium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28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57200" y="304800"/>
                <a:ext cx="8229600" cy="5638800"/>
              </a:xfrm>
            </p:spPr>
            <p:txBody>
              <a:bodyPr>
                <a:noAutofit/>
              </a:bodyPr>
              <a:lstStyle/>
              <a:p>
                <a:pPr>
                  <a:buFont typeface="Wingdings" pitchFamily="2" charset="2"/>
                  <a:buChar char="q"/>
                </a:pPr>
                <a:r>
                  <a:rPr lang="en-US" sz="2400" dirty="0" err="1" smtClean="0">
                    <a:solidFill>
                      <a:srgbClr val="00000A"/>
                    </a:solidFill>
                    <a:latin typeface="Times New Roman"/>
                    <a:ea typeface="Droid Sans"/>
                  </a:rPr>
                  <a:t>M</a:t>
                </a:r>
                <a:r>
                  <a:rPr lang="en-US" sz="2400" dirty="0" err="1" smtClean="0">
                    <a:solidFill>
                      <a:srgbClr val="00000A"/>
                    </a:solidFill>
                    <a:effectLst/>
                    <a:latin typeface="Times New Roman"/>
                    <a:ea typeface="Droid Sans"/>
                  </a:rPr>
                  <a:t>ultilocus</a:t>
                </a:r>
                <a:r>
                  <a:rPr lang="en-US" sz="2400" dirty="0" smtClean="0">
                    <a:solidFill>
                      <a:srgbClr val="00000A"/>
                    </a:solidFill>
                    <a:effectLst/>
                    <a:latin typeface="Times New Roman"/>
                    <a:ea typeface="Droid Sans"/>
                  </a:rPr>
                  <a:t> linkage disequilibrium (LD) was calculated for </a:t>
                </a:r>
              </a:p>
              <a:p>
                <a:pPr lvl="1"/>
                <a:r>
                  <a:rPr lang="en-US" sz="2400" dirty="0" smtClean="0">
                    <a:solidFill>
                      <a:srgbClr val="00000A"/>
                    </a:solidFill>
                    <a:effectLst/>
                    <a:latin typeface="Times New Roman"/>
                    <a:ea typeface="Droid Sans"/>
                  </a:rPr>
                  <a:t>the entire population as a whole, and </a:t>
                </a:r>
              </a:p>
              <a:p>
                <a:pPr lvl="1"/>
                <a:r>
                  <a:rPr lang="en-US" sz="2400" dirty="0" smtClean="0">
                    <a:solidFill>
                      <a:srgbClr val="00000A"/>
                    </a:solidFill>
                    <a:effectLst/>
                    <a:latin typeface="Times New Roman"/>
                    <a:ea typeface="Droid Sans"/>
                  </a:rPr>
                  <a:t>separately for each subpopulation</a:t>
                </a:r>
              </a:p>
              <a:p>
                <a:pPr marL="274320" lvl="1" indent="0">
                  <a:buNone/>
                </a:pPr>
                <a:r>
                  <a:rPr lang="en-US" sz="2400" dirty="0" smtClean="0">
                    <a:solidFill>
                      <a:srgbClr val="00000A"/>
                    </a:solidFill>
                    <a:effectLst/>
                    <a:latin typeface="Times New Roman"/>
                    <a:ea typeface="Droid Sans"/>
                  </a:rPr>
                  <a:t> </a:t>
                </a:r>
              </a:p>
              <a:p>
                <a:r>
                  <a:rPr lang="en-US" sz="2400" dirty="0" smtClean="0">
                    <a:solidFill>
                      <a:srgbClr val="00000A"/>
                    </a:solidFill>
                    <a:latin typeface="Times New Roman"/>
                    <a:ea typeface="Droid Sans"/>
                  </a:rPr>
                  <a:t>U</a:t>
                </a:r>
                <a:r>
                  <a:rPr lang="en-US" sz="2400" dirty="0" smtClean="0">
                    <a:solidFill>
                      <a:srgbClr val="00000A"/>
                    </a:solidFill>
                    <a:effectLst/>
                    <a:latin typeface="Times New Roman"/>
                    <a:ea typeface="Droid Sans"/>
                  </a:rPr>
                  <a:t>sing the standardized index of association</a:t>
                </a:r>
              </a:p>
              <a:p>
                <a:pPr marL="0" indent="0" algn="ctr">
                  <a:buNone/>
                </a:pPr>
                <a:r>
                  <a:rPr lang="en-US" sz="2400" dirty="0" smtClean="0">
                    <a:solidFill>
                      <a:srgbClr val="00000A"/>
                    </a:solidFill>
                    <a:effectLst/>
                    <a:latin typeface="Times New Roman"/>
                    <a:ea typeface="Droid Sans"/>
                  </a:rPr>
                  <a:t> </a:t>
                </a:r>
                <a:r>
                  <a:rPr lang="en-US" sz="2400" dirty="0" smtClean="0">
                    <a:solidFill>
                      <a:srgbClr val="00000A"/>
                    </a:solidFill>
                    <a:effectLst/>
                    <a:latin typeface="Times New Roman"/>
                    <a:ea typeface="Droid Sans"/>
                    <a:cs typeface="Times New Roman"/>
                  </a:rPr>
                  <a:t>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solidFill>
                              <a:srgbClr val="00000A"/>
                            </a:solidFill>
                            <a:effectLst/>
                            <a:latin typeface="Cambria Math"/>
                            <a:ea typeface="Droid Sans"/>
                            <a:cs typeface="Times New Roman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00000A"/>
                            </a:solidFill>
                            <a:effectLst/>
                            <a:latin typeface="Cambria Math"/>
                            <a:ea typeface="Droid Sans"/>
                            <a:cs typeface="Times New Roman"/>
                          </a:rPr>
                          <m:t>𝐼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000A"/>
                            </a:solidFill>
                            <a:effectLst/>
                            <a:latin typeface="Cambria Math"/>
                            <a:ea typeface="Droid Sans"/>
                            <a:cs typeface="Times New Roman"/>
                          </a:rPr>
                          <m:t>𝐴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00000A"/>
                            </a:solidFill>
                            <a:effectLst/>
                            <a:latin typeface="Cambria Math"/>
                            <a:ea typeface="Droid Sans"/>
                            <a:cs typeface="Times New Roman"/>
                          </a:rPr>
                          <m:t>𝑆</m:t>
                        </m:r>
                      </m:sup>
                    </m:sSubSup>
                  </m:oMath>
                </a14:m>
                <a:r>
                  <a:rPr lang="en-US" sz="2400" dirty="0">
                    <a:solidFill>
                      <a:srgbClr val="00000A"/>
                    </a:solidFill>
                    <a:effectLst/>
                    <a:latin typeface="Times New Roman"/>
                    <a:ea typeface="Droid Sans"/>
                    <a:cs typeface="Times New Roman"/>
                  </a:rPr>
                  <a:t>) = (1/n – 1 ((V</a:t>
                </a:r>
                <a:r>
                  <a:rPr lang="en-US" sz="2400" baseline="-25000" dirty="0">
                    <a:solidFill>
                      <a:srgbClr val="00000A"/>
                    </a:solidFill>
                    <a:effectLst/>
                    <a:latin typeface="Times New Roman"/>
                    <a:ea typeface="Droid Sans"/>
                    <a:cs typeface="Times New Roman"/>
                  </a:rPr>
                  <a:t>D </a:t>
                </a:r>
                <a:r>
                  <a:rPr lang="en-US" sz="2400" dirty="0">
                    <a:solidFill>
                      <a:srgbClr val="00000A"/>
                    </a:solidFill>
                    <a:effectLst/>
                    <a:latin typeface="Times New Roman"/>
                    <a:ea typeface="Droid Sans"/>
                    <a:cs typeface="Times New Roman"/>
                  </a:rPr>
                  <a:t>/ (V</a:t>
                </a:r>
                <a:r>
                  <a:rPr lang="en-US" sz="2400" baseline="-25000" dirty="0">
                    <a:solidFill>
                      <a:srgbClr val="00000A"/>
                    </a:solidFill>
                    <a:effectLst/>
                    <a:latin typeface="Times New Roman"/>
                    <a:ea typeface="Droid Sans"/>
                    <a:cs typeface="Times New Roman"/>
                  </a:rPr>
                  <a:t>E</a:t>
                </a:r>
                <a:r>
                  <a:rPr lang="en-US" sz="2400" dirty="0">
                    <a:solidFill>
                      <a:srgbClr val="00000A"/>
                    </a:solidFill>
                    <a:effectLst/>
                    <a:latin typeface="Times New Roman"/>
                    <a:ea typeface="Droid Sans"/>
                    <a:cs typeface="Times New Roman"/>
                  </a:rPr>
                  <a:t>) – 1</a:t>
                </a:r>
                <a:r>
                  <a:rPr lang="en-US" sz="2400" dirty="0" smtClean="0">
                    <a:solidFill>
                      <a:srgbClr val="00000A"/>
                    </a:solidFill>
                    <a:effectLst/>
                    <a:latin typeface="Times New Roman"/>
                    <a:ea typeface="Droid Sans"/>
                    <a:cs typeface="Times New Roman"/>
                  </a:rPr>
                  <a:t>)</a:t>
                </a:r>
                <a:endParaRPr lang="en-US" sz="2400" dirty="0">
                  <a:ea typeface="Calibri"/>
                  <a:cs typeface="Times New Roman"/>
                </a:endParaRPr>
              </a:p>
              <a:p>
                <a:pPr lvl="1"/>
                <a:r>
                  <a:rPr lang="en-US" sz="2400" dirty="0"/>
                  <a:t>V</a:t>
                </a:r>
                <a:r>
                  <a:rPr lang="en-US" sz="2400" baseline="-25000" dirty="0"/>
                  <a:t>E</a:t>
                </a:r>
                <a:r>
                  <a:rPr lang="en-US" sz="2400" dirty="0"/>
                  <a:t> </a:t>
                </a:r>
                <a:r>
                  <a:rPr lang="en-US" sz="2400" dirty="0" smtClean="0"/>
                  <a:t>= expected </a:t>
                </a:r>
                <a:r>
                  <a:rPr lang="en-US" sz="2400" dirty="0"/>
                  <a:t>variance of n - the number of loci for which two individuals differ. </a:t>
                </a:r>
                <a:endParaRPr lang="en-US" sz="2400" dirty="0" smtClean="0"/>
              </a:p>
              <a:p>
                <a:pPr lvl="1"/>
                <a:r>
                  <a:rPr lang="en-US" sz="2400" dirty="0" smtClean="0"/>
                  <a:t>V</a:t>
                </a:r>
                <a:r>
                  <a:rPr lang="en-US" sz="2400" baseline="-25000" dirty="0" smtClean="0"/>
                  <a:t>D</a:t>
                </a:r>
                <a:r>
                  <a:rPr lang="en-US" sz="2400" dirty="0" smtClean="0"/>
                  <a:t> = The </a:t>
                </a:r>
                <a:r>
                  <a:rPr lang="en-US" sz="2400" dirty="0"/>
                  <a:t>observed variance </a:t>
                </a:r>
                <a:endParaRPr lang="en-US" sz="2400" dirty="0" smtClean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 smtClean="0"/>
                  <a:t>                            </a:t>
                </a:r>
              </a:p>
              <a:p>
                <a:r>
                  <a:rPr lang="en-US" sz="2400" dirty="0" smtClean="0"/>
                  <a:t>                                     (Souza </a:t>
                </a:r>
                <a:r>
                  <a:rPr lang="en-US" sz="2400" i="1" dirty="0"/>
                  <a:t>et </a:t>
                </a:r>
                <a:r>
                  <a:rPr lang="en-US" sz="2400" i="1" dirty="0" smtClean="0"/>
                  <a:t>al., </a:t>
                </a:r>
                <a:r>
                  <a:rPr lang="en-US" sz="2400" dirty="0" smtClean="0"/>
                  <a:t>1993; </a:t>
                </a:r>
                <a:r>
                  <a:rPr lang="en-US" sz="2400" dirty="0" err="1" smtClean="0"/>
                  <a:t>Gourdon</a:t>
                </a:r>
                <a:r>
                  <a:rPr lang="en-US" sz="2400" dirty="0" smtClean="0"/>
                  <a:t>, 1997</a:t>
                </a:r>
                <a:r>
                  <a:rPr lang="en-US" sz="2400" dirty="0"/>
                  <a:t>). </a:t>
                </a:r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304800"/>
                <a:ext cx="8229600" cy="5638800"/>
              </a:xfrm>
              <a:blipFill rotWithShape="1">
                <a:blip r:embed="rId3"/>
                <a:stretch>
                  <a:fillRect l="-1111" t="-865" b="-23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2869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1524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4. Analysis of population differentiation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29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8229600" cy="5638800"/>
          </a:xfrm>
        </p:spPr>
        <p:txBody>
          <a:bodyPr>
            <a:noAutofit/>
          </a:bodyPr>
          <a:lstStyle/>
          <a:p>
            <a:pPr algn="just"/>
            <a:r>
              <a:rPr lang="en-US" sz="2000" dirty="0" smtClean="0"/>
              <a:t>Between population and within population variance was determined with analysis of molecular variance (AMOVA), (ΦPT).</a:t>
            </a:r>
          </a:p>
          <a:p>
            <a:pPr algn="just"/>
            <a:endParaRPr lang="en-US" sz="2000" dirty="0" smtClean="0"/>
          </a:p>
          <a:p>
            <a:pPr algn="just"/>
            <a:r>
              <a:rPr lang="en-US" sz="2000" dirty="0">
                <a:solidFill>
                  <a:prstClr val="black"/>
                </a:solidFill>
              </a:rPr>
              <a:t>ΦPT </a:t>
            </a:r>
            <a:r>
              <a:rPr lang="en-US" sz="2000" dirty="0" smtClean="0">
                <a:solidFill>
                  <a:prstClr val="black"/>
                </a:solidFill>
              </a:rPr>
              <a:t>is an</a:t>
            </a:r>
            <a:r>
              <a:rPr lang="en-US" sz="2000" dirty="0" smtClean="0"/>
              <a:t> analogue of Wright’s </a:t>
            </a:r>
            <a:r>
              <a:rPr lang="en-US" sz="2000" dirty="0" err="1" smtClean="0"/>
              <a:t>Fst</a:t>
            </a:r>
            <a:r>
              <a:rPr lang="en-US" sz="2000" dirty="0" smtClean="0"/>
              <a:t> useful for making inferences about the evolution of microsatellites (</a:t>
            </a:r>
            <a:r>
              <a:rPr lang="en-US" sz="2000" dirty="0" err="1" smtClean="0"/>
              <a:t>Excouffier</a:t>
            </a:r>
            <a:r>
              <a:rPr lang="en-US" sz="2000" dirty="0" smtClean="0"/>
              <a:t> </a:t>
            </a:r>
            <a:r>
              <a:rPr lang="en-US" sz="2000" i="1" dirty="0" smtClean="0"/>
              <a:t>et al</a:t>
            </a:r>
            <a:r>
              <a:rPr lang="en-US" sz="2000" dirty="0" smtClean="0"/>
              <a:t>., 1992). </a:t>
            </a:r>
          </a:p>
          <a:p>
            <a:pPr algn="just"/>
            <a:endParaRPr lang="en-US" sz="2000" dirty="0" smtClean="0"/>
          </a:p>
          <a:p>
            <a:pPr algn="just"/>
            <a:r>
              <a:rPr lang="en-US" sz="2000" dirty="0" smtClean="0"/>
              <a:t>ΦPT = 0-0.05 was considered indicative of no genetic difference among populations. </a:t>
            </a:r>
            <a:r>
              <a:rPr lang="en-US" sz="2000" dirty="0" smtClean="0">
                <a:solidFill>
                  <a:prstClr val="black"/>
                </a:solidFill>
              </a:rPr>
              <a:t>ΦPT&gt; 0.05 was considered indicative of high genetic differentiation</a:t>
            </a:r>
            <a:endParaRPr lang="en-US" sz="2000" dirty="0" smtClean="0"/>
          </a:p>
          <a:p>
            <a:pPr algn="just"/>
            <a:endParaRPr lang="en-US" sz="2000" dirty="0" smtClean="0"/>
          </a:p>
          <a:p>
            <a:pPr algn="just"/>
            <a:r>
              <a:rPr lang="en-US" sz="2000" dirty="0" smtClean="0"/>
              <a:t>A distance between isolates from the different populations was estimated in GENALEX 6 (</a:t>
            </a:r>
            <a:r>
              <a:rPr lang="en-US" sz="2000" dirty="0" err="1"/>
              <a:t>Peakall</a:t>
            </a:r>
            <a:r>
              <a:rPr lang="en-US" sz="2000" dirty="0"/>
              <a:t> and </a:t>
            </a:r>
            <a:r>
              <a:rPr lang="en-US" sz="2000" dirty="0" err="1"/>
              <a:t>Smouse</a:t>
            </a:r>
            <a:r>
              <a:rPr lang="en-US" sz="2000" dirty="0"/>
              <a:t>, </a:t>
            </a:r>
            <a:r>
              <a:rPr lang="en-US" sz="2000" dirty="0" smtClean="0"/>
              <a:t>2006).</a:t>
            </a:r>
          </a:p>
          <a:p>
            <a:pPr algn="just"/>
            <a:endParaRPr lang="en-US" sz="2000" dirty="0" smtClean="0"/>
          </a:p>
          <a:p>
            <a:pPr algn="just"/>
            <a:r>
              <a:rPr lang="en-US" sz="2000" dirty="0" smtClean="0"/>
              <a:t>Population structure was visualized in an R-dot plot of coordinates 2 and 3.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57697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110"/>
            <a:ext cx="8229600" cy="8382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Introduction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8229600" cy="5257800"/>
          </a:xfrm>
        </p:spPr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3200" dirty="0" smtClean="0"/>
              <a:t>Malaria is a parasitic disease responsible for morbidity in 214 million people globally (WHO, 2015)</a:t>
            </a:r>
          </a:p>
          <a:p>
            <a:endParaRPr lang="en-US" sz="3200" dirty="0" smtClean="0"/>
          </a:p>
          <a:p>
            <a:pPr algn="just">
              <a:buFont typeface="Wingdings" pitchFamily="2" charset="2"/>
              <a:buChar char="q"/>
            </a:pPr>
            <a:r>
              <a:rPr lang="en-US" sz="3200" dirty="0" smtClean="0"/>
              <a:t>170 million people are at risk of malaria infection in Nigeria</a:t>
            </a:r>
          </a:p>
          <a:p>
            <a:pPr algn="just">
              <a:buFont typeface="Wingdings" pitchFamily="2" charset="2"/>
              <a:buChar char="q"/>
            </a:pPr>
            <a:endParaRPr lang="en-US" sz="3200" dirty="0"/>
          </a:p>
          <a:p>
            <a:pPr lvl="0" algn="just">
              <a:buClr>
                <a:srgbClr val="727CA3"/>
              </a:buClr>
              <a:buFont typeface="Wingdings" pitchFamily="2" charset="2"/>
              <a:buChar char="q"/>
            </a:pPr>
            <a:r>
              <a:rPr lang="en-US" sz="3200" dirty="0">
                <a:solidFill>
                  <a:prstClr val="black"/>
                </a:solidFill>
              </a:rPr>
              <a:t>Extensive genetic </a:t>
            </a:r>
            <a:r>
              <a:rPr lang="en-US" sz="3200" dirty="0" smtClean="0">
                <a:solidFill>
                  <a:prstClr val="black"/>
                </a:solidFill>
              </a:rPr>
              <a:t>diversity/antigenic variation </a:t>
            </a:r>
            <a:r>
              <a:rPr lang="en-US" sz="3200" dirty="0">
                <a:solidFill>
                  <a:prstClr val="black"/>
                </a:solidFill>
              </a:rPr>
              <a:t>has contributed to the spread of drug resistance </a:t>
            </a:r>
          </a:p>
          <a:p>
            <a:pPr algn="just">
              <a:buFont typeface="Wingdings" pitchFamily="2" charset="2"/>
              <a:buChar char="q"/>
            </a:pPr>
            <a:endParaRPr lang="en-US" sz="3200" dirty="0" smtClean="0"/>
          </a:p>
          <a:p>
            <a:pPr marL="0" indent="0">
              <a:buNone/>
            </a:pPr>
            <a:endParaRPr lang="en-US" sz="3200" dirty="0" smtClean="0"/>
          </a:p>
          <a:p>
            <a:pPr algn="just">
              <a:buFont typeface="Wingdings" pitchFamily="2" charset="2"/>
              <a:buChar char="q"/>
            </a:pPr>
            <a:endParaRPr lang="en-US" sz="3200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278399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216"/>
            <a:ext cx="8534400" cy="894184"/>
          </a:xfrm>
        </p:spPr>
        <p:txBody>
          <a:bodyPr/>
          <a:lstStyle/>
          <a:p>
            <a:r>
              <a:rPr lang="en-US" b="1" dirty="0" err="1" smtClean="0">
                <a:solidFill>
                  <a:schemeClr val="tx1"/>
                </a:solidFill>
              </a:rPr>
              <a:t>Bioinformatic</a:t>
            </a:r>
            <a:r>
              <a:rPr lang="en-US" b="1" dirty="0" smtClean="0">
                <a:solidFill>
                  <a:schemeClr val="tx1"/>
                </a:solidFill>
              </a:rPr>
              <a:t> pipeline analyses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30</a:t>
            </a:fld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952500" y="1219200"/>
            <a:ext cx="1524000" cy="1143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Sequence reads from Ion  PGM</a:t>
            </a:r>
            <a:endParaRPr lang="en-US" sz="1200" dirty="0"/>
          </a:p>
        </p:txBody>
      </p:sp>
      <p:sp>
        <p:nvSpPr>
          <p:cNvPr id="9" name="Oval 8"/>
          <p:cNvSpPr/>
          <p:nvPr/>
        </p:nvSpPr>
        <p:spPr>
          <a:xfrm>
            <a:off x="990600" y="2743200"/>
            <a:ext cx="1447800" cy="1143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Reference </a:t>
            </a:r>
            <a:r>
              <a:rPr lang="en-US" sz="1050" i="1" dirty="0" smtClean="0"/>
              <a:t>P. falciparum </a:t>
            </a:r>
            <a:r>
              <a:rPr lang="en-US" sz="1050" dirty="0" smtClean="0"/>
              <a:t>sequence from </a:t>
            </a:r>
            <a:r>
              <a:rPr lang="en-US" sz="1200" dirty="0" err="1" smtClean="0"/>
              <a:t>PlasmoDB</a:t>
            </a:r>
            <a:endParaRPr lang="en-US" sz="12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2438400" y="1981200"/>
            <a:ext cx="609600" cy="76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2438400" y="2743200"/>
            <a:ext cx="609600" cy="381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nip Diagonal Corner Rectangle 13"/>
          <p:cNvSpPr/>
          <p:nvPr/>
        </p:nvSpPr>
        <p:spPr>
          <a:xfrm>
            <a:off x="3048000" y="1981200"/>
            <a:ext cx="1143000" cy="1333500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Mapping of sequences using </a:t>
            </a:r>
            <a:r>
              <a:rPr lang="en-US" sz="1200" dirty="0" smtClean="0"/>
              <a:t>Burrows-Wheeler’s</a:t>
            </a:r>
            <a:r>
              <a:rPr lang="en-US" sz="1050" dirty="0" smtClean="0"/>
              <a:t> Aligner (BWA)</a:t>
            </a:r>
            <a:endParaRPr lang="en-US" sz="1050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4191000" y="2647950"/>
            <a:ext cx="609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4800600" y="2514600"/>
            <a:ext cx="10668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BAM file</a:t>
            </a:r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5769697" y="2664667"/>
            <a:ext cx="1447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929873" y="2259568"/>
            <a:ext cx="1156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SAM Tools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 rot="10800000" flipV="1">
            <a:off x="7315200" y="2259568"/>
            <a:ext cx="914400" cy="8646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Sorted BAM file </a:t>
            </a:r>
            <a:endParaRPr lang="en-US" dirty="0"/>
          </a:p>
        </p:txBody>
      </p:sp>
      <p:cxnSp>
        <p:nvCxnSpPr>
          <p:cNvPr id="25" name="Elbow Connector 24"/>
          <p:cNvCxnSpPr/>
          <p:nvPr/>
        </p:nvCxnSpPr>
        <p:spPr>
          <a:xfrm rot="5400000">
            <a:off x="6667500" y="3238500"/>
            <a:ext cx="1219200" cy="99060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6248400" y="4343400"/>
            <a:ext cx="1524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Variant calling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6642249" y="3364468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BCF tools</a:t>
            </a:r>
            <a:endParaRPr lang="en-US" dirty="0"/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4191000" y="2647950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6000750" y="2677497"/>
            <a:ext cx="5637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7763069" y="3124200"/>
            <a:ext cx="0" cy="4249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>
            <a:off x="5181600" y="4572000"/>
            <a:ext cx="1066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3810000" y="4000500"/>
            <a:ext cx="13716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Final SNPs (variants)</a:t>
            </a:r>
            <a:endParaRPr lang="en-US" dirty="0"/>
          </a:p>
        </p:txBody>
      </p:sp>
      <p:cxnSp>
        <p:nvCxnSpPr>
          <p:cNvPr id="45" name="Straight Arrow Connector 44"/>
          <p:cNvCxnSpPr>
            <a:stCxn id="42" idx="1"/>
          </p:cNvCxnSpPr>
          <p:nvPr/>
        </p:nvCxnSpPr>
        <p:spPr>
          <a:xfrm flipH="1">
            <a:off x="3048000" y="4572000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/>
          <p:cNvSpPr/>
          <p:nvPr/>
        </p:nvSpPr>
        <p:spPr>
          <a:xfrm>
            <a:off x="1143000" y="4000500"/>
            <a:ext cx="1905000" cy="1143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SNP annotation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2974521" y="4158734"/>
            <a:ext cx="243295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r>
              <a:rPr lang="en-US" dirty="0" err="1" smtClean="0"/>
              <a:t>snpEff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 flipH="1">
            <a:off x="5139338" y="4159511"/>
            <a:ext cx="2708517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SNP filtering</a:t>
            </a:r>
            <a:endParaRPr lang="en-US" sz="1600" dirty="0"/>
          </a:p>
        </p:txBody>
      </p:sp>
      <p:cxnSp>
        <p:nvCxnSpPr>
          <p:cNvPr id="52" name="Elbow Connector 51"/>
          <p:cNvCxnSpPr/>
          <p:nvPr/>
        </p:nvCxnSpPr>
        <p:spPr>
          <a:xfrm rot="16200000" flipH="1">
            <a:off x="1842944" y="5311842"/>
            <a:ext cx="1321841" cy="74256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2132584" y="5143500"/>
            <a:ext cx="122123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000A"/>
                </a:solidFill>
                <a:latin typeface="Times New Roman"/>
                <a:ea typeface="Droid Sans"/>
              </a:rPr>
              <a:t>DnaSP</a:t>
            </a:r>
            <a:r>
              <a:rPr lang="en-US" dirty="0">
                <a:solidFill>
                  <a:srgbClr val="00000A"/>
                </a:solidFill>
                <a:latin typeface="Times New Roman"/>
                <a:ea typeface="Droid Sans"/>
              </a:rPr>
              <a:t> 5.1 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952500" y="5182382"/>
            <a:ext cx="110639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WHAMM</a:t>
            </a:r>
            <a:endParaRPr lang="en-US" dirty="0"/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2875145" y="6344043"/>
            <a:ext cx="93485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3864651" y="5882378"/>
            <a:ext cx="36016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err="1" smtClean="0"/>
              <a:t>Syn</a:t>
            </a:r>
            <a:r>
              <a:rPr lang="en-US" dirty="0" smtClean="0"/>
              <a:t> and Non-</a:t>
            </a:r>
            <a:r>
              <a:rPr lang="en-US" dirty="0" err="1" smtClean="0"/>
              <a:t>syn</a:t>
            </a:r>
            <a:r>
              <a:rPr lang="en-US" dirty="0" smtClean="0"/>
              <a:t> polymorphisms</a:t>
            </a:r>
          </a:p>
          <a:p>
            <a:pPr marL="342900" indent="-342900">
              <a:buAutoNum type="arabicPeriod"/>
            </a:pPr>
            <a:r>
              <a:rPr lang="en-US" dirty="0" smtClean="0"/>
              <a:t>Tajima’s D</a:t>
            </a:r>
          </a:p>
          <a:p>
            <a:pPr marL="342900" indent="-342900">
              <a:buAutoNum type="arabicPeriod"/>
            </a:pPr>
            <a:r>
              <a:rPr lang="en-US" dirty="0" smtClean="0"/>
              <a:t>Integrated Haplotype score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127580" y="4559950"/>
            <a:ext cx="112082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BCF tools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715000" y="2743200"/>
            <a:ext cx="166744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Sorting of reads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864031" y="1387160"/>
            <a:ext cx="38355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92D050"/>
                </a:solidFill>
              </a:rPr>
              <a:t>UBUNTU/LINUX OS</a:t>
            </a:r>
            <a:endParaRPr lang="en-US" sz="28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190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1. Quality filtering and SNP annotation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31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/>
              <a:t>filter to rule out error-prone variant calls, based on a pseudo </a:t>
            </a:r>
            <a:r>
              <a:rPr lang="en-US" dirty="0" err="1"/>
              <a:t>Phred</a:t>
            </a:r>
            <a:r>
              <a:rPr lang="en-US" dirty="0"/>
              <a:t> </a:t>
            </a:r>
            <a:r>
              <a:rPr lang="en-US" dirty="0" smtClean="0"/>
              <a:t>Q-score</a:t>
            </a:r>
          </a:p>
          <a:p>
            <a:endParaRPr lang="en-US" dirty="0" smtClean="0"/>
          </a:p>
          <a:p>
            <a:r>
              <a:rPr lang="en-US" dirty="0" smtClean="0"/>
              <a:t>A Q30 (</a:t>
            </a:r>
            <a:r>
              <a:rPr lang="en-US" dirty="0" err="1" smtClean="0"/>
              <a:t>i.e</a:t>
            </a:r>
            <a:r>
              <a:rPr lang="en-US" dirty="0" smtClean="0"/>
              <a:t> one </a:t>
            </a:r>
            <a:r>
              <a:rPr lang="en-US" dirty="0"/>
              <a:t>error per </a:t>
            </a:r>
            <a:r>
              <a:rPr lang="en-US" dirty="0" smtClean="0"/>
              <a:t>one-thousand bases) filter was used</a:t>
            </a:r>
          </a:p>
          <a:p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reading frame and exon boundaries were determined from the </a:t>
            </a:r>
            <a:r>
              <a:rPr lang="en-US" dirty="0" err="1"/>
              <a:t>PlasmoDB</a:t>
            </a:r>
            <a:r>
              <a:rPr lang="en-US" dirty="0"/>
              <a:t> 13.0 annotation of the 3D7 genome (</a:t>
            </a:r>
            <a:r>
              <a:rPr lang="en-US" dirty="0" smtClean="0">
                <a:hlinkClick r:id="rId2"/>
              </a:rPr>
              <a:t>www.plasmodb.org</a:t>
            </a:r>
            <a:r>
              <a:rPr lang="en-US" dirty="0" smtClean="0"/>
              <a:t>) using </a:t>
            </a:r>
            <a:r>
              <a:rPr lang="en-US" dirty="0" err="1" smtClean="0"/>
              <a:t>snpEff</a:t>
            </a:r>
            <a:r>
              <a:rPr lang="en-US" dirty="0" smtClean="0"/>
              <a:t> software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26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2. Integrated Haplotype Score (</a:t>
            </a:r>
            <a:r>
              <a:rPr lang="en-US" b="1" dirty="0" err="1" smtClean="0">
                <a:solidFill>
                  <a:schemeClr val="tx1"/>
                </a:solidFill>
              </a:rPr>
              <a:t>iHS</a:t>
            </a:r>
            <a:r>
              <a:rPr lang="en-US" b="1" dirty="0" smtClean="0">
                <a:solidFill>
                  <a:schemeClr val="tx1"/>
                </a:solidFill>
              </a:rPr>
              <a:t>)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32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fontScale="77500" lnSpcReduction="20000"/>
              </a:bodyPr>
              <a:lstStyle/>
              <a:p>
                <a:r>
                  <a:rPr lang="en-US" sz="2800" dirty="0" smtClean="0">
                    <a:solidFill>
                      <a:srgbClr val="00000A"/>
                    </a:solidFill>
                    <a:latin typeface="Times New Roman"/>
                    <a:ea typeface="Droid Sans"/>
                  </a:rPr>
                  <a:t>Evidence of recent directional selection was examined </a:t>
                </a:r>
                <a:r>
                  <a:rPr lang="en-US" sz="2800" dirty="0">
                    <a:solidFill>
                      <a:srgbClr val="00000A"/>
                    </a:solidFill>
                    <a:latin typeface="Times New Roman"/>
                    <a:ea typeface="Droid Sans"/>
                  </a:rPr>
                  <a:t>from the </a:t>
                </a:r>
                <a:r>
                  <a:rPr lang="en-US" sz="2800" dirty="0" err="1">
                    <a:solidFill>
                      <a:srgbClr val="00000A"/>
                    </a:solidFill>
                    <a:latin typeface="Times New Roman"/>
                    <a:ea typeface="Droid Sans"/>
                  </a:rPr>
                  <a:t>standardised</a:t>
                </a:r>
                <a:r>
                  <a:rPr lang="en-US" sz="2800" dirty="0">
                    <a:solidFill>
                      <a:srgbClr val="00000A"/>
                    </a:solidFill>
                    <a:latin typeface="Times New Roman"/>
                    <a:ea typeface="Droid Sans"/>
                  </a:rPr>
                  <a:t> haplotype </a:t>
                </a:r>
                <a:r>
                  <a:rPr lang="en-US" sz="2800" dirty="0" smtClean="0">
                    <a:solidFill>
                      <a:srgbClr val="00000A"/>
                    </a:solidFill>
                    <a:latin typeface="Times New Roman"/>
                    <a:ea typeface="Droid Sans"/>
                  </a:rPr>
                  <a:t>score</a:t>
                </a:r>
              </a:p>
              <a:p>
                <a:endParaRPr lang="en-US" dirty="0" smtClean="0"/>
              </a:p>
              <a:p>
                <a:pPr marL="0" marR="0" indent="0" algn="ctr">
                  <a:lnSpc>
                    <a:spcPct val="150000"/>
                  </a:lnSpc>
                  <a:spcBef>
                    <a:spcPts val="0"/>
                  </a:spcBef>
                  <a:spcAft>
                    <a:spcPts val="10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solidFill>
                            <a:srgbClr val="00000A"/>
                          </a:solidFill>
                          <a:latin typeface="Cambria Math"/>
                          <a:ea typeface="Droid Sans"/>
                          <a:cs typeface="Times New Roman"/>
                        </a:rPr>
                        <m:t>𝑖𝐻𝑆</m:t>
                      </m:r>
                      <m:r>
                        <a:rPr lang="en-US" sz="2800" i="1">
                          <a:solidFill>
                            <a:srgbClr val="00000A"/>
                          </a:solidFill>
                          <a:latin typeface="Cambria Math"/>
                          <a:ea typeface="Droid Sans"/>
                          <a:cs typeface="Times New Roman"/>
                        </a:rPr>
                        <m:t>=</m:t>
                      </m:r>
                      <m:r>
                        <a:rPr lang="en-US" sz="2800" i="1">
                          <a:solidFill>
                            <a:srgbClr val="00000A"/>
                          </a:solidFill>
                          <a:latin typeface="Cambria Math"/>
                          <a:ea typeface="Droid Sans"/>
                          <a:cs typeface="Times New Roman"/>
                        </a:rPr>
                        <m:t>𝑙𝑛</m:t>
                      </m:r>
                      <m:d>
                        <m:dPr>
                          <m:ctrlPr>
                            <a:rPr lang="en-US" sz="2800" i="1">
                              <a:solidFill>
                                <a:srgbClr val="00000A"/>
                              </a:solidFill>
                              <a:effectLst/>
                              <a:latin typeface="Cambria Math"/>
                              <a:ea typeface="Droid Sans"/>
                              <a:cs typeface="Times New Roman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800" i="1">
                                  <a:solidFill>
                                    <a:srgbClr val="00000A"/>
                                  </a:solidFill>
                                  <a:effectLst/>
                                  <a:latin typeface="Cambria Math"/>
                                  <a:ea typeface="Droid Sans"/>
                                  <a:cs typeface="Times New Roman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800" i="1">
                                      <a:solidFill>
                                        <a:srgbClr val="00000A"/>
                                      </a:solidFill>
                                      <a:effectLst/>
                                      <a:latin typeface="Cambria Math"/>
                                      <a:ea typeface="Droid Sans"/>
                                      <a:cs typeface="Times New Roman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solidFill>
                                        <a:srgbClr val="00000A"/>
                                      </a:solidFill>
                                      <a:effectLst/>
                                      <a:latin typeface="Cambria Math"/>
                                      <a:ea typeface="Droid Sans"/>
                                      <a:cs typeface="Times New Roman"/>
                                    </a:rPr>
                                    <m:t>𝑖𝐻𝐻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solidFill>
                                        <a:srgbClr val="00000A"/>
                                      </a:solidFill>
                                      <a:effectLst/>
                                      <a:latin typeface="Cambria Math"/>
                                      <a:ea typeface="Droid Sans"/>
                                      <a:cs typeface="Times New Roman"/>
                                    </a:rPr>
                                    <m:t>𝐴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800" i="1">
                                      <a:solidFill>
                                        <a:srgbClr val="00000A"/>
                                      </a:solidFill>
                                      <a:effectLst/>
                                      <a:latin typeface="Cambria Math"/>
                                      <a:ea typeface="Droid Sans"/>
                                      <a:cs typeface="Times New Roman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solidFill>
                                        <a:srgbClr val="00000A"/>
                                      </a:solidFill>
                                      <a:effectLst/>
                                      <a:latin typeface="Cambria Math"/>
                                      <a:ea typeface="Droid Sans"/>
                                      <a:cs typeface="Times New Roman"/>
                                    </a:rPr>
                                    <m:t>𝑖𝐻𝐻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solidFill>
                                        <a:srgbClr val="00000A"/>
                                      </a:solidFill>
                                      <a:effectLst/>
                                      <a:latin typeface="Cambria Math"/>
                                      <a:ea typeface="Droid Sans"/>
                                      <a:cs typeface="Times New Roman"/>
                                    </a:rPr>
                                    <m:t>𝐷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US" sz="2400" dirty="0" smtClean="0">
                  <a:effectLst/>
                  <a:latin typeface="Calibri"/>
                  <a:ea typeface="Calibri"/>
                  <a:cs typeface="Times New Roman"/>
                </a:endParaRPr>
              </a:p>
              <a:p>
                <a:pPr marL="274320" lvl="1">
                  <a:lnSpc>
                    <a:spcPct val="150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2100" dirty="0" err="1" smtClean="0">
                    <a:solidFill>
                      <a:srgbClr val="00000A"/>
                    </a:solidFill>
                    <a:latin typeface="Times New Roman"/>
                    <a:ea typeface="Droid Sans"/>
                  </a:rPr>
                  <a:t>iHH</a:t>
                </a:r>
                <a:r>
                  <a:rPr lang="en-US" sz="2100" baseline="-25000" dirty="0" err="1" smtClean="0">
                    <a:solidFill>
                      <a:srgbClr val="00000A"/>
                    </a:solidFill>
                    <a:latin typeface="Times New Roman"/>
                    <a:ea typeface="Droid Sans"/>
                  </a:rPr>
                  <a:t>A</a:t>
                </a:r>
                <a:r>
                  <a:rPr lang="en-US" sz="2100" dirty="0" smtClean="0">
                    <a:solidFill>
                      <a:srgbClr val="00000A"/>
                    </a:solidFill>
                    <a:latin typeface="Times New Roman"/>
                    <a:ea typeface="Droid Sans"/>
                  </a:rPr>
                  <a:t> </a:t>
                </a:r>
                <a:r>
                  <a:rPr lang="en-US" sz="2100" dirty="0">
                    <a:solidFill>
                      <a:srgbClr val="00000A"/>
                    </a:solidFill>
                    <a:latin typeface="Times New Roman"/>
                    <a:ea typeface="Droid Sans"/>
                  </a:rPr>
                  <a:t>is the integrated extended haplotype </a:t>
                </a:r>
                <a:r>
                  <a:rPr lang="en-US" sz="2100" dirty="0" err="1">
                    <a:solidFill>
                      <a:srgbClr val="00000A"/>
                    </a:solidFill>
                    <a:latin typeface="Times New Roman"/>
                    <a:ea typeface="Droid Sans"/>
                  </a:rPr>
                  <a:t>homozygosity</a:t>
                </a:r>
                <a:r>
                  <a:rPr lang="en-US" sz="2100" dirty="0">
                    <a:solidFill>
                      <a:srgbClr val="00000A"/>
                    </a:solidFill>
                    <a:latin typeface="Times New Roman"/>
                    <a:ea typeface="Droid Sans"/>
                  </a:rPr>
                  <a:t> for the ancestral allele </a:t>
                </a:r>
              </a:p>
              <a:p>
                <a:pPr marL="274320" lvl="1">
                  <a:lnSpc>
                    <a:spcPct val="150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2100" dirty="0" err="1">
                    <a:solidFill>
                      <a:srgbClr val="00000A"/>
                    </a:solidFill>
                    <a:latin typeface="Times New Roman"/>
                    <a:ea typeface="Droid Sans"/>
                  </a:rPr>
                  <a:t>iHH</a:t>
                </a:r>
                <a:r>
                  <a:rPr lang="en-US" sz="2100" baseline="-25000" dirty="0" err="1">
                    <a:solidFill>
                      <a:srgbClr val="00000A"/>
                    </a:solidFill>
                    <a:latin typeface="Times New Roman"/>
                    <a:ea typeface="Droid Sans"/>
                  </a:rPr>
                  <a:t>D</a:t>
                </a:r>
                <a:r>
                  <a:rPr lang="en-US" sz="2100" dirty="0">
                    <a:solidFill>
                      <a:srgbClr val="00000A"/>
                    </a:solidFill>
                    <a:latin typeface="Times New Roman"/>
                    <a:ea typeface="Droid Sans"/>
                  </a:rPr>
                  <a:t> is the integrated extended haplotype </a:t>
                </a:r>
                <a:r>
                  <a:rPr lang="en-US" sz="2100" dirty="0" err="1">
                    <a:solidFill>
                      <a:srgbClr val="00000A"/>
                    </a:solidFill>
                    <a:latin typeface="Times New Roman"/>
                    <a:ea typeface="Droid Sans"/>
                  </a:rPr>
                  <a:t>homozygosity</a:t>
                </a:r>
                <a:r>
                  <a:rPr lang="en-US" sz="2100" dirty="0">
                    <a:solidFill>
                      <a:srgbClr val="00000A"/>
                    </a:solidFill>
                    <a:latin typeface="Times New Roman"/>
                    <a:ea typeface="Droid Sans"/>
                  </a:rPr>
                  <a:t> for the derived allele</a:t>
                </a:r>
              </a:p>
              <a:p>
                <a:pPr marL="274320" lvl="1">
                  <a:lnSpc>
                    <a:spcPct val="150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2100" dirty="0">
                    <a:solidFill>
                      <a:srgbClr val="00000A"/>
                    </a:solidFill>
                    <a:latin typeface="Times New Roman"/>
                    <a:ea typeface="Droid Sans"/>
                  </a:rPr>
                  <a:t>Extreme </a:t>
                </a:r>
                <a:r>
                  <a:rPr lang="en-US" sz="2100" dirty="0" smtClean="0">
                    <a:solidFill>
                      <a:srgbClr val="00000A"/>
                    </a:solidFill>
                    <a:latin typeface="Times New Roman"/>
                    <a:ea typeface="Droid Sans"/>
                  </a:rPr>
                  <a:t>positive </a:t>
                </a:r>
                <a:r>
                  <a:rPr lang="en-US" sz="2100" dirty="0" err="1">
                    <a:solidFill>
                      <a:srgbClr val="00000A"/>
                    </a:solidFill>
                    <a:latin typeface="Times New Roman"/>
                    <a:ea typeface="Droid Sans"/>
                  </a:rPr>
                  <a:t>iHS</a:t>
                </a:r>
                <a:r>
                  <a:rPr lang="en-US" sz="2100" dirty="0">
                    <a:solidFill>
                      <a:srgbClr val="00000A"/>
                    </a:solidFill>
                    <a:latin typeface="Times New Roman"/>
                    <a:ea typeface="Droid Sans"/>
                  </a:rPr>
                  <a:t> scores (&gt;2.5) suggested selective sweeps along the ancestral allele signaling strong directional selection around that </a:t>
                </a:r>
                <a:r>
                  <a:rPr lang="en-US" sz="2100" dirty="0" smtClean="0">
                    <a:solidFill>
                      <a:srgbClr val="00000A"/>
                    </a:solidFill>
                    <a:latin typeface="Times New Roman"/>
                    <a:ea typeface="Droid Sans"/>
                  </a:rPr>
                  <a:t>site</a:t>
                </a:r>
              </a:p>
              <a:p>
                <a:pPr marL="0" marR="0">
                  <a:lnSpc>
                    <a:spcPct val="150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endParaRPr lang="en-US" sz="2400" dirty="0" smtClean="0">
                  <a:solidFill>
                    <a:srgbClr val="00000A"/>
                  </a:solidFill>
                  <a:latin typeface="Times New Roman"/>
                  <a:ea typeface="Droid Sans"/>
                </a:endParaRPr>
              </a:p>
              <a:p>
                <a:pPr marL="0" marR="0">
                  <a:lnSpc>
                    <a:spcPct val="150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dirty="0" smtClean="0">
                    <a:solidFill>
                      <a:srgbClr val="00000A"/>
                    </a:solidFill>
                    <a:latin typeface="Times New Roman"/>
                    <a:ea typeface="Droid Sans"/>
                  </a:rPr>
                  <a:t>WHAMM </a:t>
                </a:r>
                <a:r>
                  <a:rPr lang="en-US" dirty="0">
                    <a:solidFill>
                      <a:srgbClr val="00000A"/>
                    </a:solidFill>
                    <a:latin typeface="Times New Roman"/>
                    <a:ea typeface="Droid Sans"/>
                  </a:rPr>
                  <a:t>(</a:t>
                </a:r>
                <a:r>
                  <a:rPr lang="en-US" dirty="0" err="1">
                    <a:solidFill>
                      <a:srgbClr val="00000A"/>
                    </a:solidFill>
                    <a:latin typeface="Times New Roman"/>
                    <a:ea typeface="Droid Sans"/>
                  </a:rPr>
                  <a:t>Voight</a:t>
                </a:r>
                <a:r>
                  <a:rPr lang="en-US" dirty="0">
                    <a:solidFill>
                      <a:srgbClr val="00000A"/>
                    </a:solidFill>
                    <a:latin typeface="Times New Roman"/>
                    <a:ea typeface="Droid Sans"/>
                  </a:rPr>
                  <a:t> </a:t>
                </a:r>
                <a:r>
                  <a:rPr lang="en-US" i="1" dirty="0">
                    <a:solidFill>
                      <a:srgbClr val="00000A"/>
                    </a:solidFill>
                    <a:latin typeface="Times New Roman"/>
                    <a:ea typeface="Droid Sans"/>
                  </a:rPr>
                  <a:t>et al</a:t>
                </a:r>
                <a:r>
                  <a:rPr lang="en-US" dirty="0">
                    <a:solidFill>
                      <a:srgbClr val="00000A"/>
                    </a:solidFill>
                    <a:latin typeface="Times New Roman"/>
                    <a:ea typeface="Droid Sans"/>
                  </a:rPr>
                  <a:t>., </a:t>
                </a:r>
                <a:r>
                  <a:rPr lang="en-US" dirty="0" smtClean="0">
                    <a:solidFill>
                      <a:srgbClr val="00000A"/>
                    </a:solidFill>
                    <a:latin typeface="Times New Roman"/>
                    <a:ea typeface="Droid Sans"/>
                  </a:rPr>
                  <a:t>2006) software was used for the analysis</a:t>
                </a:r>
              </a:p>
              <a:p>
                <a:pPr marL="0" marR="0">
                  <a:lnSpc>
                    <a:spcPct val="150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endParaRPr lang="en-US" sz="2400" dirty="0">
                  <a:effectLst/>
                  <a:latin typeface="Calibri"/>
                  <a:ea typeface="Calibri"/>
                  <a:cs typeface="Times New Roman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296" t="-2099" b="-1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7868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3. Tajima’s D test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33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pPr algn="just"/>
                <a:r>
                  <a:rPr lang="en-US" dirty="0" smtClean="0"/>
                  <a:t>An allele-frequency based neutrality test, Tajima’s D (Tajima, 1989) was employed to examine genes under balancing selection</a:t>
                </a:r>
              </a:p>
              <a:p>
                <a:pPr marL="0" indent="0" algn="just">
                  <a:buNone/>
                </a:pPr>
                <a:r>
                  <a:rPr lang="en-US" sz="2800" dirty="0" smtClean="0">
                    <a:solidFill>
                      <a:srgbClr val="00000A"/>
                    </a:solidFill>
                    <a:ea typeface="Droid Sans"/>
                    <a:cs typeface="Times New Roman"/>
                  </a:rPr>
                  <a:t>                           </a:t>
                </a:r>
                <a14:m>
                  <m:oMath xmlns:m="http://schemas.openxmlformats.org/officeDocument/2006/math">
                    <m:r>
                      <a:rPr lang="en-US" sz="2800" i="1">
                        <a:solidFill>
                          <a:srgbClr val="00000A"/>
                        </a:solidFill>
                        <a:latin typeface="Cambria Math"/>
                        <a:ea typeface="Droid Sans"/>
                        <a:cs typeface="Times New Roman"/>
                      </a:rPr>
                      <m:t>𝐷</m:t>
                    </m:r>
                    <m:r>
                      <a:rPr lang="en-US" sz="2800" i="1">
                        <a:solidFill>
                          <a:srgbClr val="00000A"/>
                        </a:solidFill>
                        <a:latin typeface="Cambria Math"/>
                        <a:ea typeface="Droid Sans"/>
                        <a:cs typeface="Times New Roman"/>
                      </a:rPr>
                      <m:t>= </m:t>
                    </m:r>
                    <m:f>
                      <m:fPr>
                        <m:ctrlPr>
                          <a:rPr lang="en-US" sz="2800" i="1">
                            <a:solidFill>
                              <a:srgbClr val="00000A"/>
                            </a:solidFill>
                            <a:effectLst/>
                            <a:latin typeface="Cambria Math"/>
                            <a:ea typeface="Droid Sans"/>
                            <a:cs typeface="Times New Roman"/>
                          </a:rPr>
                        </m:ctrlPr>
                      </m:fPr>
                      <m:num>
                        <m:r>
                          <a:rPr lang="en-US" sz="2800" i="1">
                            <a:solidFill>
                              <a:srgbClr val="00000A"/>
                            </a:solidFill>
                            <a:effectLst/>
                            <a:latin typeface="Cambria Math"/>
                            <a:ea typeface="Droid Sans"/>
                            <a:cs typeface="Times New Roman"/>
                          </a:rPr>
                          <m:t>𝜋</m:t>
                        </m:r>
                        <m:r>
                          <a:rPr lang="en-US" sz="2800" i="1">
                            <a:solidFill>
                              <a:srgbClr val="00000A"/>
                            </a:solidFill>
                            <a:effectLst/>
                            <a:latin typeface="Cambria Math"/>
                            <a:ea typeface="Droid Sans"/>
                            <a:cs typeface="Times New Roman"/>
                          </a:rPr>
                          <m:t>− </m:t>
                        </m:r>
                        <m:f>
                          <m:fPr>
                            <m:type m:val="skw"/>
                            <m:ctrlPr>
                              <a:rPr lang="en-US" sz="2800" i="1">
                                <a:solidFill>
                                  <a:srgbClr val="00000A"/>
                                </a:solidFill>
                                <a:effectLst/>
                                <a:latin typeface="Cambria Math"/>
                                <a:ea typeface="Droid Sans"/>
                                <a:cs typeface="Times New Roman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solidFill>
                                  <a:srgbClr val="00000A"/>
                                </a:solidFill>
                                <a:effectLst/>
                                <a:latin typeface="Cambria Math"/>
                                <a:ea typeface="Droid Sans"/>
                                <a:cs typeface="Times New Roman"/>
                              </a:rPr>
                              <m:t>𝑆</m:t>
                            </m:r>
                          </m:num>
                          <m:den>
                            <m:r>
                              <a:rPr lang="en-US" sz="2800" i="1">
                                <a:solidFill>
                                  <a:srgbClr val="00000A"/>
                                </a:solidFill>
                                <a:effectLst/>
                                <a:latin typeface="Cambria Math"/>
                                <a:ea typeface="Droid Sans"/>
                                <a:cs typeface="Times New Roman"/>
                              </a:rPr>
                              <m:t>𝛼</m:t>
                            </m:r>
                            <m:r>
                              <a:rPr lang="en-US" sz="2800" i="1">
                                <a:solidFill>
                                  <a:srgbClr val="00000A"/>
                                </a:solidFill>
                                <a:effectLst/>
                                <a:latin typeface="Cambria Math"/>
                                <a:ea typeface="Droid Sans"/>
                                <a:cs typeface="Times New Roman"/>
                              </a:rPr>
                              <m:t>1</m:t>
                            </m:r>
                          </m:den>
                        </m:f>
                      </m:num>
                      <m:den>
                        <m:rad>
                          <m:radPr>
                            <m:degHide m:val="on"/>
                            <m:ctrlPr>
                              <a:rPr lang="en-US" sz="2800" i="1">
                                <a:solidFill>
                                  <a:srgbClr val="00000A"/>
                                </a:solidFill>
                                <a:effectLst/>
                                <a:latin typeface="Cambria Math"/>
                                <a:ea typeface="Droid Sans"/>
                                <a:cs typeface="Times New Roman"/>
                              </a:rPr>
                            </m:ctrlPr>
                          </m:radPr>
                          <m:deg/>
                          <m:e>
                            <m:r>
                              <a:rPr lang="en-US" sz="2800" i="1">
                                <a:solidFill>
                                  <a:srgbClr val="00000A"/>
                                </a:solidFill>
                                <a:effectLst/>
                                <a:latin typeface="Cambria Math"/>
                                <a:ea typeface="Droid Sans"/>
                                <a:cs typeface="Times New Roman"/>
                              </a:rPr>
                              <m:t>𝑉</m:t>
                            </m:r>
                          </m:e>
                        </m:rad>
                      </m:den>
                    </m:f>
                  </m:oMath>
                </a14:m>
                <a:endParaRPr lang="en-US" dirty="0" smtClean="0"/>
              </a:p>
              <a:p>
                <a:pPr lvl="1" algn="just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solidFill>
                          <a:schemeClr val="tx1"/>
                        </a:solidFill>
                        <a:latin typeface="Cambria Math"/>
                      </a:rPr>
                      <m:t>π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= </m:t>
                    </m:r>
                  </m:oMath>
                </a14:m>
                <a:r>
                  <a:rPr lang="en-US" sz="1700" dirty="0">
                    <a:solidFill>
                      <a:schemeClr val="tx1"/>
                    </a:solidFill>
                  </a:rPr>
                  <a:t>average pairwise nucleotide diversity between sequences</a:t>
                </a:r>
                <a:endParaRPr lang="en-US" sz="1700" dirty="0" smtClean="0">
                  <a:solidFill>
                    <a:schemeClr val="tx1"/>
                  </a:solidFill>
                </a:endParaRPr>
              </a:p>
              <a:p>
                <a:pPr lvl="1"/>
                <a:r>
                  <a:rPr lang="en-US" sz="1700" dirty="0">
                    <a:solidFill>
                      <a:schemeClr val="tx1"/>
                    </a:solidFill>
                  </a:rPr>
                  <a:t>S = total number of segregating sites </a:t>
                </a:r>
                <a:endParaRPr lang="en-US" sz="1700" dirty="0" smtClean="0">
                  <a:solidFill>
                    <a:schemeClr val="tx1"/>
                  </a:solidFill>
                </a:endParaRPr>
              </a:p>
              <a:p>
                <a:pPr lvl="1"/>
                <a:r>
                  <a:rPr lang="en-US" sz="1700" dirty="0">
                    <a:solidFill>
                      <a:srgbClr val="00000A"/>
                    </a:solidFill>
                    <a:latin typeface="Times New Roman"/>
                    <a:ea typeface="Droid Sans"/>
                  </a:rPr>
                  <a:t>α</a:t>
                </a:r>
                <a:r>
                  <a:rPr lang="en-US" sz="1700" baseline="-25000" dirty="0">
                    <a:solidFill>
                      <a:srgbClr val="00000A"/>
                    </a:solidFill>
                    <a:latin typeface="Times New Roman"/>
                    <a:ea typeface="Droid Sans"/>
                  </a:rPr>
                  <a:t>1</a:t>
                </a:r>
                <a:r>
                  <a:rPr lang="en-US" sz="1700" dirty="0">
                    <a:solidFill>
                      <a:srgbClr val="00000A"/>
                    </a:solidFill>
                    <a:latin typeface="Times New Roman"/>
                    <a:ea typeface="Droid Sans"/>
                  </a:rPr>
                  <a:t> =</a:t>
                </a:r>
                <a:r>
                  <a:rPr lang="en-US" sz="1700" dirty="0" smtClean="0">
                    <a:solidFill>
                      <a:srgbClr val="00000A"/>
                    </a:solidFill>
                    <a:latin typeface="Times New Roman"/>
                    <a:ea typeface="Droid Sans"/>
                  </a:rPr>
                  <a:t>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ctrlPr>
                          <a:rPr lang="en-US" sz="1700" i="1">
                            <a:solidFill>
                              <a:srgbClr val="00000A"/>
                            </a:solidFill>
                            <a:latin typeface="Cambria Math"/>
                            <a:ea typeface="Droid Sans"/>
                            <a:cs typeface="Times New Roman"/>
                          </a:rPr>
                        </m:ctrlPr>
                      </m:naryPr>
                      <m:sub>
                        <m:r>
                          <a:rPr lang="en-US" sz="1700" i="1">
                            <a:solidFill>
                              <a:srgbClr val="00000A"/>
                            </a:solidFill>
                            <a:effectLst/>
                            <a:latin typeface="Cambria Math"/>
                            <a:ea typeface="Droid Sans"/>
                            <a:cs typeface="Times New Roman"/>
                          </a:rPr>
                          <m:t>𝑖</m:t>
                        </m:r>
                        <m:r>
                          <a:rPr lang="en-US" sz="1700" i="1">
                            <a:solidFill>
                              <a:srgbClr val="00000A"/>
                            </a:solidFill>
                            <a:effectLst/>
                            <a:latin typeface="Cambria Math"/>
                            <a:ea typeface="Droid Sans"/>
                            <a:cs typeface="Times New Roman"/>
                          </a:rPr>
                          <m:t>=1</m:t>
                        </m:r>
                      </m:sub>
                      <m:sup>
                        <m:r>
                          <a:rPr lang="en-US" sz="1700" i="1">
                            <a:solidFill>
                              <a:srgbClr val="00000A"/>
                            </a:solidFill>
                            <a:effectLst/>
                            <a:latin typeface="Cambria Math"/>
                            <a:ea typeface="Droid Sans"/>
                            <a:cs typeface="Times New Roman"/>
                          </a:rPr>
                          <m:t>𝑛</m:t>
                        </m:r>
                        <m:r>
                          <a:rPr lang="en-US" sz="1700" i="1">
                            <a:solidFill>
                              <a:srgbClr val="00000A"/>
                            </a:solidFill>
                            <a:effectLst/>
                            <a:latin typeface="Cambria Math"/>
                            <a:ea typeface="Droid Sans"/>
                            <a:cs typeface="Times New Roman"/>
                          </a:rPr>
                          <m:t>−1</m:t>
                        </m:r>
                      </m:sup>
                      <m:e>
                        <m:f>
                          <m:fPr>
                            <m:type m:val="skw"/>
                            <m:ctrlPr>
                              <a:rPr lang="en-US" sz="1700" i="1">
                                <a:solidFill>
                                  <a:srgbClr val="00000A"/>
                                </a:solidFill>
                                <a:effectLst/>
                                <a:latin typeface="Cambria Math"/>
                                <a:ea typeface="Droid Sans"/>
                                <a:cs typeface="Times New Roman"/>
                              </a:rPr>
                            </m:ctrlPr>
                          </m:fPr>
                          <m:num>
                            <m:r>
                              <a:rPr lang="en-US" sz="1700" i="1">
                                <a:solidFill>
                                  <a:srgbClr val="00000A"/>
                                </a:solidFill>
                                <a:effectLst/>
                                <a:latin typeface="Cambria Math"/>
                                <a:ea typeface="Droid Sans"/>
                                <a:cs typeface="Times New Roman"/>
                              </a:rPr>
                              <m:t>1</m:t>
                            </m:r>
                          </m:num>
                          <m:den>
                            <m:r>
                              <a:rPr lang="en-US" sz="1700" i="1">
                                <a:solidFill>
                                  <a:srgbClr val="00000A"/>
                                </a:solidFill>
                                <a:effectLst/>
                                <a:latin typeface="Cambria Math"/>
                                <a:ea typeface="Droid Sans"/>
                                <a:cs typeface="Times New Roman"/>
                              </a:rPr>
                              <m:t>𝑖</m:t>
                            </m:r>
                          </m:den>
                        </m:f>
                      </m:e>
                    </m:nary>
                  </m:oMath>
                </a14:m>
                <a:endParaRPr lang="en-US" sz="1700" dirty="0" smtClean="0"/>
              </a:p>
              <a:p>
                <a:pPr lvl="1"/>
                <a:r>
                  <a:rPr lang="en-US" sz="1700" dirty="0">
                    <a:solidFill>
                      <a:srgbClr val="00000A"/>
                    </a:solidFill>
                    <a:latin typeface="Times New Roman"/>
                    <a:ea typeface="Droid Sans"/>
                  </a:rPr>
                  <a:t>i = index of summation </a:t>
                </a:r>
                <a:endParaRPr lang="en-US" sz="1700" dirty="0" smtClean="0">
                  <a:solidFill>
                    <a:srgbClr val="00000A"/>
                  </a:solidFill>
                  <a:latin typeface="Times New Roman"/>
                  <a:ea typeface="Droid Sans"/>
                </a:endParaRPr>
              </a:p>
              <a:p>
                <a:pPr lvl="1"/>
                <a:r>
                  <a:rPr lang="en-US" sz="1700" dirty="0">
                    <a:solidFill>
                      <a:srgbClr val="00000A"/>
                    </a:solidFill>
                    <a:latin typeface="Times New Roman"/>
                    <a:ea typeface="Droid Sans"/>
                  </a:rPr>
                  <a:t>V = variance </a:t>
                </a:r>
                <a:r>
                  <a:rPr lang="en-US" sz="1700" dirty="0" err="1">
                    <a:solidFill>
                      <a:srgbClr val="00000A"/>
                    </a:solidFill>
                    <a:latin typeface="Times New Roman"/>
                    <a:ea typeface="Droid Sans"/>
                  </a:rPr>
                  <a:t>bêtween</a:t>
                </a:r>
                <a:r>
                  <a:rPr lang="en-US" sz="1700" dirty="0">
                    <a:solidFill>
                      <a:srgbClr val="00000A"/>
                    </a:solidFill>
                    <a:latin typeface="Times New Roman"/>
                    <a:ea typeface="Droid Sans"/>
                  </a:rPr>
                  <a:t> π and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sz="1700" i="1">
                            <a:solidFill>
                              <a:srgbClr val="00000A"/>
                            </a:solidFill>
                            <a:effectLst/>
                            <a:latin typeface="Cambria Math"/>
                            <a:ea typeface="Droid Sans"/>
                            <a:cs typeface="Times New Roman"/>
                          </a:rPr>
                        </m:ctrlPr>
                      </m:fPr>
                      <m:num>
                        <m:r>
                          <a:rPr lang="en-US" sz="1700" i="1">
                            <a:solidFill>
                              <a:srgbClr val="00000A"/>
                            </a:solidFill>
                            <a:effectLst/>
                            <a:latin typeface="Cambria Math"/>
                            <a:ea typeface="Droid Sans"/>
                            <a:cs typeface="Times New Roman"/>
                          </a:rPr>
                          <m:t>𝑆</m:t>
                        </m:r>
                      </m:num>
                      <m:den>
                        <m:r>
                          <a:rPr lang="en-US" sz="1700" i="1">
                            <a:solidFill>
                              <a:srgbClr val="00000A"/>
                            </a:solidFill>
                            <a:effectLst/>
                            <a:latin typeface="Cambria Math"/>
                            <a:ea typeface="Droid Sans"/>
                            <a:cs typeface="Times New Roman"/>
                          </a:rPr>
                          <m:t>𝛼</m:t>
                        </m:r>
                        <m:r>
                          <a:rPr lang="en-US" sz="1700" i="1">
                            <a:solidFill>
                              <a:srgbClr val="00000A"/>
                            </a:solidFill>
                            <a:effectLst/>
                            <a:latin typeface="Cambria Math"/>
                            <a:ea typeface="Droid Sans"/>
                            <a:cs typeface="Times New Roman"/>
                          </a:rPr>
                          <m:t>1</m:t>
                        </m:r>
                      </m:den>
                    </m:f>
                  </m:oMath>
                </a14:m>
                <a:endParaRPr lang="en-US" sz="1700" dirty="0" smtClean="0"/>
              </a:p>
              <a:p>
                <a:r>
                  <a:rPr lang="en-US" sz="2400" dirty="0" err="1">
                    <a:solidFill>
                      <a:srgbClr val="00000A"/>
                    </a:solidFill>
                    <a:latin typeface="Times New Roman"/>
                    <a:ea typeface="Droid Sans"/>
                  </a:rPr>
                  <a:t>DnaSP</a:t>
                </a:r>
                <a:r>
                  <a:rPr lang="en-US" sz="2400" dirty="0">
                    <a:solidFill>
                      <a:srgbClr val="00000A"/>
                    </a:solidFill>
                    <a:latin typeface="Times New Roman"/>
                    <a:ea typeface="Droid Sans"/>
                  </a:rPr>
                  <a:t> 5.1 </a:t>
                </a:r>
                <a:r>
                  <a:rPr lang="en-US" sz="2400" dirty="0" smtClean="0">
                    <a:solidFill>
                      <a:srgbClr val="00000A"/>
                    </a:solidFill>
                    <a:latin typeface="Times New Roman"/>
                    <a:ea typeface="Droid Sans"/>
                  </a:rPr>
                  <a:t>(</a:t>
                </a:r>
                <a:r>
                  <a:rPr lang="en-US" sz="2400" dirty="0" err="1">
                    <a:solidFill>
                      <a:srgbClr val="00000A"/>
                    </a:solidFill>
                    <a:latin typeface="Times New Roman"/>
                    <a:ea typeface="Droid Sans"/>
                  </a:rPr>
                  <a:t>Rozas</a:t>
                </a:r>
                <a:r>
                  <a:rPr lang="en-US" sz="2400" dirty="0">
                    <a:solidFill>
                      <a:srgbClr val="00000A"/>
                    </a:solidFill>
                    <a:latin typeface="Times New Roman"/>
                    <a:ea typeface="Droid Sans"/>
                  </a:rPr>
                  <a:t> </a:t>
                </a:r>
                <a:r>
                  <a:rPr lang="en-US" sz="2400" i="1" dirty="0">
                    <a:solidFill>
                      <a:srgbClr val="00000A"/>
                    </a:solidFill>
                    <a:latin typeface="Times New Roman"/>
                    <a:ea typeface="Droid Sans"/>
                  </a:rPr>
                  <a:t>et al</a:t>
                </a:r>
                <a:r>
                  <a:rPr lang="en-US" sz="2400" dirty="0">
                    <a:solidFill>
                      <a:srgbClr val="00000A"/>
                    </a:solidFill>
                    <a:latin typeface="Times New Roman"/>
                    <a:ea typeface="Droid Sans"/>
                  </a:rPr>
                  <a:t>., </a:t>
                </a:r>
                <a:r>
                  <a:rPr lang="en-US" sz="2400" dirty="0" smtClean="0">
                    <a:solidFill>
                      <a:srgbClr val="00000A"/>
                    </a:solidFill>
                    <a:latin typeface="Times New Roman"/>
                    <a:ea typeface="Droid Sans"/>
                  </a:rPr>
                  <a:t>2006) software was used for the analysis</a:t>
                </a:r>
              </a:p>
              <a:p>
                <a:r>
                  <a:rPr lang="en-US" sz="2400" dirty="0" smtClean="0">
                    <a:solidFill>
                      <a:srgbClr val="00000A"/>
                    </a:solidFill>
                    <a:latin typeface="Times New Roman"/>
                  </a:rPr>
                  <a:t>Positive Tajima’s D values suggest evidence of balancing selection (</a:t>
                </a:r>
                <a:r>
                  <a:rPr lang="en-US" sz="2400" dirty="0">
                    <a:solidFill>
                      <a:srgbClr val="00000A"/>
                    </a:solidFill>
                    <a:latin typeface="Times New Roman"/>
                  </a:rPr>
                  <a:t>T</a:t>
                </a:r>
                <a:r>
                  <a:rPr lang="en-US" sz="2400" dirty="0" smtClean="0">
                    <a:solidFill>
                      <a:srgbClr val="00000A"/>
                    </a:solidFill>
                    <a:latin typeface="Times New Roman"/>
                  </a:rPr>
                  <a:t>ajima, 1989)</a:t>
                </a:r>
              </a:p>
              <a:p>
                <a:endParaRPr lang="en-US" sz="2400" dirty="0" smtClean="0">
                  <a:solidFill>
                    <a:srgbClr val="00000A"/>
                  </a:solidFill>
                  <a:latin typeface="Times New Roman"/>
                </a:endParaRPr>
              </a:p>
              <a:p>
                <a:r>
                  <a:rPr lang="en-US" sz="2400" dirty="0" smtClean="0">
                    <a:solidFill>
                      <a:srgbClr val="00000A"/>
                    </a:solidFill>
                    <a:latin typeface="Times New Roman"/>
                  </a:rPr>
                  <a:t>Confidence interval for all data analyses was taken at 99%</a:t>
                </a:r>
                <a:endParaRPr lang="en-US" sz="2400" dirty="0" smtClean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259" t="-2469" r="-21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6718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34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sz="4400" b="1" dirty="0" smtClean="0"/>
          </a:p>
          <a:p>
            <a:pPr marL="0" indent="0" algn="ctr">
              <a:buNone/>
            </a:pPr>
            <a:r>
              <a:rPr lang="en-US" sz="6600" b="1" dirty="0" smtClean="0"/>
              <a:t>RESULTS</a:t>
            </a:r>
            <a:endParaRPr lang="en-US" sz="6600" b="1" dirty="0"/>
          </a:p>
        </p:txBody>
      </p:sp>
    </p:spTree>
    <p:extLst>
      <p:ext uri="{BB962C8B-B14F-4D97-AF65-F5344CB8AC3E}">
        <p14:creationId xmlns:p14="http://schemas.microsoft.com/office/powerpoint/2010/main" val="383303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Objective 1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35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2438400"/>
            <a:ext cx="8229600" cy="3718560"/>
          </a:xfrm>
        </p:spPr>
        <p:txBody>
          <a:bodyPr/>
          <a:lstStyle/>
          <a:p>
            <a:pPr algn="just"/>
            <a:r>
              <a:rPr lang="en-US" sz="2800" b="1" dirty="0">
                <a:solidFill>
                  <a:prstClr val="black"/>
                </a:solidFill>
              </a:rPr>
              <a:t>Determine the allelic variants, clonal </a:t>
            </a:r>
            <a:r>
              <a:rPr lang="en-US" sz="2800" b="1" dirty="0" smtClean="0">
                <a:solidFill>
                  <a:prstClr val="black"/>
                </a:solidFill>
              </a:rPr>
              <a:t>distribution and multiplicity </a:t>
            </a:r>
            <a:r>
              <a:rPr lang="en-US" sz="2800" b="1" dirty="0">
                <a:solidFill>
                  <a:prstClr val="black"/>
                </a:solidFill>
              </a:rPr>
              <a:t>of infections </a:t>
            </a:r>
            <a:r>
              <a:rPr lang="en-US" sz="2800" b="1" dirty="0" smtClean="0">
                <a:solidFill>
                  <a:prstClr val="black"/>
                </a:solidFill>
              </a:rPr>
              <a:t>with </a:t>
            </a:r>
            <a:r>
              <a:rPr lang="en-US" sz="2800" b="1" i="1" dirty="0">
                <a:solidFill>
                  <a:prstClr val="black"/>
                </a:solidFill>
              </a:rPr>
              <a:t>P. </a:t>
            </a:r>
            <a:r>
              <a:rPr lang="en-US" sz="2800" b="1" i="1" dirty="0" smtClean="0">
                <a:solidFill>
                  <a:prstClr val="black"/>
                </a:solidFill>
              </a:rPr>
              <a:t>falciparum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513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800" b="1" dirty="0" smtClean="0">
                <a:solidFill>
                  <a:schemeClr val="tx1"/>
                </a:solidFill>
              </a:rPr>
              <a:t>Table 4: Profile and prevalence of malaria among study particip</a:t>
            </a:r>
            <a:r>
              <a:rPr lang="en-US" sz="2800" b="1" dirty="0" smtClean="0"/>
              <a:t>ants</a:t>
            </a:r>
            <a:endParaRPr lang="en-US" sz="28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36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802195199"/>
              </p:ext>
            </p:extLst>
          </p:nvPr>
        </p:nvGraphicFramePr>
        <p:xfrm>
          <a:off x="228601" y="1219200"/>
          <a:ext cx="8686800" cy="5029199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2316480"/>
                <a:gridCol w="2197686"/>
                <a:gridCol w="2197686"/>
                <a:gridCol w="1974948"/>
              </a:tblGrid>
              <a:tr h="457803"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smtClean="0">
                          <a:effectLst/>
                        </a:rPr>
                        <a:t>Profile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STUDY AREAS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089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Lekki (LEK)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Aramoko-Ekiti (AMK)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Badagry (BDG)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1560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Participants screened for uncomplicated malaria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564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1309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784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1560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Microscopically confirmed cases of </a:t>
                      </a:r>
                      <a:r>
                        <a:rPr lang="en-US" sz="1400" i="1" dirty="0" err="1">
                          <a:effectLst/>
                        </a:rPr>
                        <a:t>P.falciparum</a:t>
                      </a:r>
                      <a:r>
                        <a:rPr lang="en-US" sz="1400" dirty="0">
                          <a:effectLst/>
                        </a:rPr>
                        <a:t> infection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125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504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205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780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Prevalence </a:t>
                      </a:r>
                      <a:r>
                        <a:rPr lang="en-US" sz="1400" dirty="0">
                          <a:effectLst/>
                        </a:rPr>
                        <a:t>(%)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22.1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38.5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26.1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780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Male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52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124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68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780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Female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73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380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137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780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Age range in years (Mean)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2-37 (</a:t>
                      </a:r>
                      <a:r>
                        <a:rPr lang="en-US" sz="1400" dirty="0" smtClean="0">
                          <a:effectLst/>
                        </a:rPr>
                        <a:t>20.5±3.4)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2-76 (</a:t>
                      </a:r>
                      <a:r>
                        <a:rPr lang="en-US" sz="1400" dirty="0" smtClean="0">
                          <a:effectLst/>
                        </a:rPr>
                        <a:t>34.4 ± 10.5)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2-54 (</a:t>
                      </a:r>
                      <a:r>
                        <a:rPr lang="en-US" sz="1400" dirty="0" smtClean="0">
                          <a:effectLst/>
                        </a:rPr>
                        <a:t>28.7± 8.6)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Oval 3"/>
          <p:cNvSpPr/>
          <p:nvPr/>
        </p:nvSpPr>
        <p:spPr>
          <a:xfrm>
            <a:off x="5590591" y="4365950"/>
            <a:ext cx="533400" cy="35844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72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1676400"/>
            <a:ext cx="3200400" cy="381000"/>
          </a:xfrm>
        </p:spPr>
        <p:txBody>
          <a:bodyPr>
            <a:normAutofit fontScale="90000"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Lane 1</a:t>
            </a:r>
            <a:r>
              <a:rPr lang="en-US" sz="2000" dirty="0" smtClean="0">
                <a:solidFill>
                  <a:schemeClr val="tx1"/>
                </a:solidFill>
              </a:rPr>
              <a:t>: 100bp DNA ladder</a:t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   “    </a:t>
            </a:r>
            <a:r>
              <a:rPr lang="en-US" sz="2000" b="1" dirty="0" smtClean="0">
                <a:solidFill>
                  <a:schemeClr val="tx1"/>
                </a:solidFill>
              </a:rPr>
              <a:t>2</a:t>
            </a:r>
            <a:r>
              <a:rPr lang="en-US" sz="2000" dirty="0" smtClean="0">
                <a:solidFill>
                  <a:schemeClr val="tx1"/>
                </a:solidFill>
              </a:rPr>
              <a:t>: NTC</a:t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b="1" dirty="0" smtClean="0">
                <a:solidFill>
                  <a:schemeClr val="tx1"/>
                </a:solidFill>
              </a:rPr>
              <a:t>3,4,5,8,9,10,11,12,13,</a:t>
            </a:r>
            <a:r>
              <a:rPr lang="en-US" sz="2000" dirty="0" smtClean="0">
                <a:solidFill>
                  <a:schemeClr val="tx1"/>
                </a:solidFill>
              </a:rPr>
              <a:t>15: Infections with two K1 clones</a:t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b="1" dirty="0" smtClean="0">
                <a:solidFill>
                  <a:schemeClr val="tx1"/>
                </a:solidFill>
              </a:rPr>
              <a:t>6,7,14</a:t>
            </a:r>
            <a:r>
              <a:rPr lang="en-US" sz="2000" dirty="0" smtClean="0">
                <a:solidFill>
                  <a:schemeClr val="tx1"/>
                </a:solidFill>
              </a:rPr>
              <a:t>: Infections with no K1 clones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37</a:t>
            </a:fld>
            <a:endParaRPr lang="en-US"/>
          </a:p>
        </p:txBody>
      </p:sp>
      <p:pic>
        <p:nvPicPr>
          <p:cNvPr id="5" name="Content Placeholder 4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4520" y="151096"/>
            <a:ext cx="6204040" cy="3258546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54425"/>
            <a:ext cx="5715000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677678" y="4202022"/>
            <a:ext cx="34663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Lane1,2,4,5-13</a:t>
            </a:r>
            <a:r>
              <a:rPr lang="en-US" sz="2000" dirty="0" smtClean="0"/>
              <a:t>: Infections with single MAD20 clones</a:t>
            </a:r>
          </a:p>
          <a:p>
            <a:r>
              <a:rPr lang="en-US" sz="2000" b="1" dirty="0" smtClean="0"/>
              <a:t>Lane 3</a:t>
            </a:r>
            <a:r>
              <a:rPr lang="en-US" sz="2000" dirty="0" smtClean="0"/>
              <a:t>: Infection with two MAD20 clones</a:t>
            </a:r>
            <a:endParaRPr lang="en-US" sz="20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186113"/>
            <a:ext cx="3889375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662" y="6008328"/>
            <a:ext cx="2225675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le 3"/>
          <p:cNvSpPr txBox="1">
            <a:spLocks/>
          </p:cNvSpPr>
          <p:nvPr/>
        </p:nvSpPr>
        <p:spPr>
          <a:xfrm>
            <a:off x="381000" y="6019800"/>
            <a:ext cx="8382000" cy="838200"/>
          </a:xfrm>
          <a:prstGeom prst="rect">
            <a:avLst/>
          </a:prstGeom>
        </p:spPr>
        <p:txBody>
          <a:bodyPr vert="horz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/>
              <a:t>Plates 1 – 2: Gel photo-documentation indicating the different clones of the MSP 1 marker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50293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38</a:t>
            </a:fld>
            <a:endParaRPr lang="en-US"/>
          </a:p>
        </p:txBody>
      </p:sp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413657" y="5982478"/>
            <a:ext cx="8229600" cy="762000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Plate 3: Gel photo-documentation indicating the different clones of the RO33 marker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4572000"/>
            <a:ext cx="7010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Lane 1</a:t>
            </a:r>
            <a:r>
              <a:rPr lang="en-US" dirty="0" smtClean="0"/>
              <a:t>: 100bp DNA ladder</a:t>
            </a:r>
          </a:p>
          <a:p>
            <a:r>
              <a:rPr lang="en-US" b="1" dirty="0" smtClean="0"/>
              <a:t>Lane 2</a:t>
            </a:r>
            <a:r>
              <a:rPr lang="en-US" dirty="0" smtClean="0"/>
              <a:t>: RO33 Positive control</a:t>
            </a:r>
          </a:p>
          <a:p>
            <a:r>
              <a:rPr lang="en-US" b="1" dirty="0" smtClean="0"/>
              <a:t>Lanes 4,5,8,9,10 and 13</a:t>
            </a:r>
            <a:r>
              <a:rPr lang="en-US" dirty="0" smtClean="0"/>
              <a:t>: Infections with no RO33 family</a:t>
            </a:r>
          </a:p>
          <a:p>
            <a:r>
              <a:rPr lang="en-US" b="1" dirty="0" smtClean="0"/>
              <a:t>Lanes 2,3,6,7 and 11:</a:t>
            </a:r>
            <a:r>
              <a:rPr lang="en-US" dirty="0" smtClean="0"/>
              <a:t>: Infections with RO33 family (160bp)</a:t>
            </a:r>
          </a:p>
          <a:p>
            <a:r>
              <a:rPr lang="en-US" b="1" dirty="0" smtClean="0"/>
              <a:t>Lane 14</a:t>
            </a:r>
            <a:r>
              <a:rPr lang="en-US" dirty="0" smtClean="0"/>
              <a:t>: No template control</a:t>
            </a:r>
            <a:endParaRPr lang="en-US" dirty="0"/>
          </a:p>
        </p:txBody>
      </p:sp>
      <p:sp>
        <p:nvSpPr>
          <p:cNvPr id="8" name="Title 3"/>
          <p:cNvSpPr txBox="1">
            <a:spLocks/>
          </p:cNvSpPr>
          <p:nvPr/>
        </p:nvSpPr>
        <p:spPr>
          <a:xfrm>
            <a:off x="381000" y="6019800"/>
            <a:ext cx="8382000" cy="838200"/>
          </a:xfrm>
          <a:prstGeom prst="rect">
            <a:avLst/>
          </a:prstGeom>
        </p:spPr>
        <p:txBody>
          <a:bodyPr vert="horz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1600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24000"/>
            <a:ext cx="7467599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8780209"/>
              </p:ext>
            </p:extLst>
          </p:nvPr>
        </p:nvGraphicFramePr>
        <p:xfrm>
          <a:off x="914402" y="1219200"/>
          <a:ext cx="7315196" cy="37084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522514"/>
                <a:gridCol w="522514"/>
                <a:gridCol w="522514"/>
                <a:gridCol w="522514"/>
                <a:gridCol w="522514"/>
                <a:gridCol w="522514"/>
                <a:gridCol w="522514"/>
                <a:gridCol w="522514"/>
                <a:gridCol w="522514"/>
                <a:gridCol w="522514"/>
                <a:gridCol w="522514"/>
                <a:gridCol w="522514"/>
                <a:gridCol w="522514"/>
                <a:gridCol w="52251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967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39</a:t>
            </a:fld>
            <a:endParaRPr 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600"/>
            <a:ext cx="6476999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022038" y="152399"/>
            <a:ext cx="412196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Lane 1</a:t>
            </a:r>
            <a:r>
              <a:rPr lang="en-US" dirty="0" smtClean="0"/>
              <a:t>: 100bp DNA ladder</a:t>
            </a:r>
          </a:p>
          <a:p>
            <a:r>
              <a:rPr lang="en-US" b="1" dirty="0" smtClean="0"/>
              <a:t>Lane 2</a:t>
            </a:r>
            <a:r>
              <a:rPr lang="en-US" dirty="0" smtClean="0"/>
              <a:t>: 610bp FC27 clone</a:t>
            </a:r>
          </a:p>
          <a:p>
            <a:r>
              <a:rPr lang="en-US" b="1" dirty="0" smtClean="0"/>
              <a:t>Lanes 3 and 13</a:t>
            </a:r>
            <a:r>
              <a:rPr lang="en-US" dirty="0" smtClean="0"/>
              <a:t>: 400bp FC27 clones only</a:t>
            </a:r>
          </a:p>
          <a:p>
            <a:r>
              <a:rPr lang="en-US" b="1" dirty="0" smtClean="0"/>
              <a:t>Lanes 7 and 11</a:t>
            </a:r>
            <a:r>
              <a:rPr lang="en-US" dirty="0" smtClean="0"/>
              <a:t>: 400bp and 500bp clones</a:t>
            </a:r>
          </a:p>
          <a:p>
            <a:r>
              <a:rPr lang="en-US" b="1" dirty="0" smtClean="0"/>
              <a:t>Lane 6</a:t>
            </a:r>
            <a:r>
              <a:rPr lang="en-US" dirty="0" smtClean="0"/>
              <a:t>: 500bp and 700bp clones</a:t>
            </a:r>
          </a:p>
          <a:p>
            <a:r>
              <a:rPr lang="en-US" b="1" dirty="0" smtClean="0"/>
              <a:t>Lane 10</a:t>
            </a:r>
            <a:r>
              <a:rPr lang="en-US" dirty="0" smtClean="0"/>
              <a:t>: 500bp and 600bp clones</a:t>
            </a:r>
          </a:p>
          <a:p>
            <a:r>
              <a:rPr lang="en-US" b="1" dirty="0" smtClean="0"/>
              <a:t>Lane 12</a:t>
            </a:r>
            <a:r>
              <a:rPr lang="en-US" dirty="0" smtClean="0"/>
              <a:t>: 500bp only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835665"/>
            <a:ext cx="8229600" cy="2268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549332"/>
            <a:ext cx="198120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0275" y="4857347"/>
            <a:ext cx="184785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366727" y="5104203"/>
            <a:ext cx="47285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Lane 1</a:t>
            </a:r>
            <a:r>
              <a:rPr lang="en-US" dirty="0" smtClean="0"/>
              <a:t>: 100bp DNA ladder</a:t>
            </a:r>
          </a:p>
          <a:p>
            <a:r>
              <a:rPr lang="en-US" b="1" dirty="0" smtClean="0"/>
              <a:t>Lanes 2,3,4 and 15</a:t>
            </a:r>
            <a:r>
              <a:rPr lang="en-US" dirty="0" smtClean="0"/>
              <a:t>: 520bp 3D7 clones only</a:t>
            </a:r>
          </a:p>
          <a:p>
            <a:r>
              <a:rPr lang="en-US" b="1" dirty="0" smtClean="0"/>
              <a:t>Lanes 12 and 15</a:t>
            </a:r>
            <a:r>
              <a:rPr lang="en-US" dirty="0" smtClean="0"/>
              <a:t>: 470bp and 520bp 3D7 clones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28600" y="6022868"/>
            <a:ext cx="845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Plates 4 and 5: Gel photo-documentation indicating different clones of MSP2 antigenic marker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594526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prstClr val="black"/>
                </a:solidFill>
              </a:rPr>
              <a:t>Introduction (cont’d)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486156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sz="2800" dirty="0" smtClean="0"/>
              <a:t>Malaria intervention strategies include chemotherapy, vector control and development of vaccines</a:t>
            </a:r>
          </a:p>
          <a:p>
            <a:pPr>
              <a:buFont typeface="Wingdings" pitchFamily="2" charset="2"/>
              <a:buChar char="q"/>
            </a:pPr>
            <a:endParaRPr lang="en-US" sz="2800" dirty="0" smtClean="0"/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/>
              <a:t>The extent of genetic diversity and population structure of </a:t>
            </a:r>
            <a:r>
              <a:rPr lang="en-US" sz="2800" i="1" dirty="0" smtClean="0"/>
              <a:t>P. falciparum</a:t>
            </a:r>
            <a:r>
              <a:rPr lang="en-US" sz="2800" dirty="0" smtClean="0"/>
              <a:t> vary between endemic areas (Joy </a:t>
            </a:r>
            <a:r>
              <a:rPr lang="en-US" sz="2800" i="1" dirty="0" smtClean="0"/>
              <a:t>et al</a:t>
            </a:r>
            <a:r>
              <a:rPr lang="en-US" sz="2800" dirty="0" smtClean="0"/>
              <a:t>., 2003)</a:t>
            </a:r>
          </a:p>
          <a:p>
            <a:pPr>
              <a:buFont typeface="Wingdings" pitchFamily="2" charset="2"/>
              <a:buChar char="q"/>
            </a:pPr>
            <a:endParaRPr lang="en-US" sz="2800" dirty="0"/>
          </a:p>
          <a:p>
            <a:pPr lvl="0" algn="just">
              <a:buClr>
                <a:srgbClr val="727CA3"/>
              </a:buClr>
              <a:buFont typeface="Wingdings" pitchFamily="2" charset="2"/>
              <a:buChar char="q"/>
            </a:pPr>
            <a:r>
              <a:rPr lang="en-US" dirty="0" err="1">
                <a:solidFill>
                  <a:prstClr val="black"/>
                </a:solidFill>
              </a:rPr>
              <a:t>Merozoite</a:t>
            </a:r>
            <a:r>
              <a:rPr lang="en-US" dirty="0">
                <a:solidFill>
                  <a:prstClr val="black"/>
                </a:solidFill>
              </a:rPr>
              <a:t> Surface Proteins (MSP 1 and MSP 2) are genotyping tools to differentiate recrudescent and re-infection with </a:t>
            </a:r>
            <a:r>
              <a:rPr lang="en-US" i="1" dirty="0">
                <a:solidFill>
                  <a:prstClr val="black"/>
                </a:solidFill>
              </a:rPr>
              <a:t>P. falciparum </a:t>
            </a:r>
            <a:r>
              <a:rPr lang="en-US" dirty="0">
                <a:solidFill>
                  <a:prstClr val="black"/>
                </a:solidFill>
              </a:rPr>
              <a:t>clones (</a:t>
            </a:r>
            <a:r>
              <a:rPr lang="en-US" dirty="0" err="1">
                <a:solidFill>
                  <a:prstClr val="black"/>
                </a:solidFill>
              </a:rPr>
              <a:t>Takala</a:t>
            </a:r>
            <a:r>
              <a:rPr lang="en-US" dirty="0">
                <a:solidFill>
                  <a:prstClr val="black"/>
                </a:solidFill>
              </a:rPr>
              <a:t> and </a:t>
            </a:r>
            <a:r>
              <a:rPr lang="en-US" dirty="0" err="1">
                <a:solidFill>
                  <a:prstClr val="black"/>
                </a:solidFill>
              </a:rPr>
              <a:t>Plowe</a:t>
            </a:r>
            <a:r>
              <a:rPr lang="en-US" dirty="0">
                <a:solidFill>
                  <a:prstClr val="black"/>
                </a:solidFill>
              </a:rPr>
              <a:t>, 2009).</a:t>
            </a:r>
          </a:p>
          <a:p>
            <a:pPr>
              <a:buFont typeface="Wingdings" pitchFamily="2" charset="2"/>
              <a:buChar char="q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09620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4212"/>
            <a:ext cx="9128449" cy="990600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Table 5: Allelic variants and clonal diversity of parasite isolates from the study areas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40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66258651"/>
              </p:ext>
            </p:extLst>
          </p:nvPr>
        </p:nvGraphicFramePr>
        <p:xfrm>
          <a:off x="228599" y="1143004"/>
          <a:ext cx="8458199" cy="5116504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979518"/>
                <a:gridCol w="979518"/>
                <a:gridCol w="250765"/>
                <a:gridCol w="2113149"/>
                <a:gridCol w="1374145"/>
                <a:gridCol w="1380552"/>
                <a:gridCol w="1380552"/>
              </a:tblGrid>
              <a:tr h="235663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Markers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LEK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BDG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AMK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5663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MSP1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21606">
                <a:tc rowSpan="6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K1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(%)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70 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50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80 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56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Genotypes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62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MAD20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(%)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50 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50 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70 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56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Genotypes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939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R033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(%)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50 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4</a:t>
                      </a:r>
                      <a:r>
                        <a:rPr lang="en-US" sz="1400" dirty="0" smtClean="0">
                          <a:effectLst/>
                        </a:rPr>
                        <a:t>0 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84 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56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Genotypes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5663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MSP2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21606"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FC27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(%)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94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30</a:t>
                      </a:r>
                      <a:r>
                        <a:rPr lang="en-US" sz="1400" baseline="0" dirty="0" smtClean="0">
                          <a:effectLst/>
                        </a:rPr>
                        <a:t> 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76 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56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Genotypes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939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3D7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(%)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70 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4</a:t>
                      </a:r>
                      <a:r>
                        <a:rPr lang="en-US" sz="1400" dirty="0" smtClean="0">
                          <a:effectLst/>
                        </a:rPr>
                        <a:t>0 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54 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56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Genotypes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3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5663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MOI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1.37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1.29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1.75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Oval 3"/>
          <p:cNvSpPr/>
          <p:nvPr/>
        </p:nvSpPr>
        <p:spPr>
          <a:xfrm>
            <a:off x="7696200" y="6019800"/>
            <a:ext cx="5334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32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19800"/>
            <a:ext cx="8229600" cy="838200"/>
          </a:xfrm>
        </p:spPr>
        <p:txBody>
          <a:bodyPr>
            <a:normAutofit fontScale="90000"/>
          </a:bodyPr>
          <a:lstStyle/>
          <a:p>
            <a:pPr marL="0" marR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Figure 3: Frequency of MSP1 </a:t>
            </a:r>
            <a:r>
              <a:rPr lang="en-US" b="1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infections</a:t>
            </a:r>
            <a:r>
              <a:rPr lang="en-US" sz="28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en-US" sz="28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41</a:t>
            </a:fld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28600"/>
            <a:ext cx="9067800" cy="5398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90600" y="3657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45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24600"/>
            <a:ext cx="8229600" cy="762000"/>
          </a:xfrm>
        </p:spPr>
        <p:txBody>
          <a:bodyPr>
            <a:normAutofit fontScale="90000"/>
          </a:bodyPr>
          <a:lstStyle/>
          <a:p>
            <a:pPr marL="0" marR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Figure 4: Frequency of MSP2 families</a:t>
            </a:r>
            <a:r>
              <a:rPr lang="en-US" sz="2800" dirty="0">
                <a:latin typeface="Calibri"/>
                <a:ea typeface="Calibri"/>
                <a:cs typeface="Times New Roman"/>
              </a:rPr>
              <a:t/>
            </a:r>
            <a:br>
              <a:rPr lang="en-US" sz="2800" dirty="0">
                <a:latin typeface="Calibri"/>
                <a:ea typeface="Calibri"/>
                <a:cs typeface="Times New Roman"/>
              </a:rPr>
            </a:b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42</a:t>
            </a:fld>
            <a:endParaRPr lang="en-US"/>
          </a:p>
        </p:txBody>
      </p:sp>
      <p:pic>
        <p:nvPicPr>
          <p:cNvPr id="3076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96012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333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5876731"/>
            <a:ext cx="8229600" cy="990600"/>
          </a:xfrm>
        </p:spPr>
        <p:txBody>
          <a:bodyPr>
            <a:normAutofit fontScale="90000"/>
          </a:bodyPr>
          <a:lstStyle/>
          <a:p>
            <a:pPr marL="0" marR="0" algn="ctr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700" b="1" dirty="0">
                <a:solidFill>
                  <a:srgbClr val="00000A"/>
                </a:solidFill>
                <a:latin typeface="Times New Roman"/>
                <a:ea typeface="Droid Sans"/>
                <a:cs typeface="Times New Roman"/>
              </a:rPr>
              <a:t>Figure 5: M</a:t>
            </a:r>
            <a:r>
              <a:rPr lang="en-US" sz="2700" b="1" dirty="0" smtClean="0">
                <a:solidFill>
                  <a:srgbClr val="00000A"/>
                </a:solidFill>
                <a:latin typeface="Times New Roman"/>
                <a:ea typeface="Droid Sans"/>
                <a:cs typeface="Times New Roman"/>
              </a:rPr>
              <a:t>ultiplicity </a:t>
            </a:r>
            <a:r>
              <a:rPr lang="en-US" sz="2700" b="1" dirty="0">
                <a:solidFill>
                  <a:srgbClr val="00000A"/>
                </a:solidFill>
                <a:latin typeface="Times New Roman"/>
                <a:ea typeface="Droid Sans"/>
                <a:cs typeface="Times New Roman"/>
              </a:rPr>
              <a:t>of </a:t>
            </a:r>
            <a:r>
              <a:rPr lang="en-US" sz="2700" b="1" dirty="0" smtClean="0">
                <a:solidFill>
                  <a:srgbClr val="00000A"/>
                </a:solidFill>
                <a:latin typeface="Times New Roman"/>
                <a:ea typeface="Droid Sans"/>
                <a:cs typeface="Times New Roman"/>
              </a:rPr>
              <a:t>infections by </a:t>
            </a:r>
            <a:r>
              <a:rPr lang="en-US" sz="2700" b="1" smtClean="0">
                <a:solidFill>
                  <a:srgbClr val="00000A"/>
                </a:solidFill>
                <a:latin typeface="Times New Roman"/>
                <a:ea typeface="Droid Sans"/>
                <a:cs typeface="Times New Roman"/>
              </a:rPr>
              <a:t>age groups</a:t>
            </a:r>
            <a:r>
              <a:rPr lang="en-US" sz="2800" dirty="0">
                <a:latin typeface="Calibri"/>
                <a:ea typeface="Calibri"/>
                <a:cs typeface="Times New Roman"/>
              </a:rPr>
              <a:t/>
            </a:r>
            <a:br>
              <a:rPr lang="en-US" sz="2800" dirty="0">
                <a:latin typeface="Calibri"/>
                <a:ea typeface="Calibri"/>
                <a:cs typeface="Times New Roman"/>
              </a:rPr>
            </a:b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43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400629089"/>
              </p:ext>
            </p:extLst>
          </p:nvPr>
        </p:nvGraphicFramePr>
        <p:xfrm>
          <a:off x="609600" y="457200"/>
          <a:ext cx="8229600" cy="4937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4369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Objective 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44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2438400"/>
            <a:ext cx="8229600" cy="3718560"/>
          </a:xfrm>
        </p:spPr>
        <p:txBody>
          <a:bodyPr/>
          <a:lstStyle/>
          <a:p>
            <a:pPr lvl="0">
              <a:buClr>
                <a:srgbClr val="727CA3"/>
              </a:buClr>
            </a:pPr>
            <a:r>
              <a:rPr lang="en-US" sz="2800" b="1" dirty="0">
                <a:solidFill>
                  <a:prstClr val="black"/>
                </a:solidFill>
              </a:rPr>
              <a:t>Determine the population structure of </a:t>
            </a:r>
            <a:r>
              <a:rPr lang="en-US" sz="2800" b="1" i="1" dirty="0">
                <a:solidFill>
                  <a:prstClr val="black"/>
                </a:solidFill>
              </a:rPr>
              <a:t>P. falciparum </a:t>
            </a:r>
            <a:r>
              <a:rPr lang="en-US" sz="2800" b="1" dirty="0">
                <a:solidFill>
                  <a:prstClr val="black"/>
                </a:solidFill>
              </a:rPr>
              <a:t>isolates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32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71596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Microsatellite genotyping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45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3170564"/>
              </p:ext>
            </p:extLst>
          </p:nvPr>
        </p:nvGraphicFramePr>
        <p:xfrm>
          <a:off x="685800" y="1295400"/>
          <a:ext cx="7772400" cy="2734056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663419"/>
                <a:gridCol w="1420401"/>
                <a:gridCol w="1219283"/>
                <a:gridCol w="1583809"/>
                <a:gridCol w="1885488"/>
              </a:tblGrid>
              <a:tr h="35169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Locus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Allele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     Lekki (Frequency)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Badagry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   (Frequency)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Aramoko-Ekiti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         (Frequency)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584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Poly α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584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584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584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584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119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80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122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0.5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0.12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0.27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584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584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128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584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584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584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172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8727991"/>
              </p:ext>
            </p:extLst>
          </p:nvPr>
        </p:nvGraphicFramePr>
        <p:xfrm>
          <a:off x="678024" y="4038600"/>
          <a:ext cx="7772401" cy="2739771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676400"/>
                <a:gridCol w="1407421"/>
                <a:gridCol w="1219283"/>
                <a:gridCol w="1583810"/>
                <a:gridCol w="1885487"/>
              </a:tblGrid>
              <a:tr h="15239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PFPK2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154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602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169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0.29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172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0.38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0.07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0.05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175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0.08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178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278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0.03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5800" y="815654"/>
            <a:ext cx="79079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Table </a:t>
            </a:r>
            <a:r>
              <a:rPr lang="en-US" sz="2400" b="1" dirty="0"/>
              <a:t>6</a:t>
            </a:r>
            <a:r>
              <a:rPr lang="en-US" sz="2400" b="1" dirty="0" smtClean="0"/>
              <a:t> Allele sizes and frequencies of Poly </a:t>
            </a:r>
            <a:r>
              <a:rPr lang="el-GR" sz="2400" b="1" dirty="0" smtClean="0">
                <a:latin typeface="Calibri"/>
              </a:rPr>
              <a:t>α</a:t>
            </a:r>
            <a:r>
              <a:rPr lang="en-US" sz="2400" b="1" dirty="0" smtClean="0">
                <a:latin typeface="Calibri"/>
              </a:rPr>
              <a:t> and PFPK2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11377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46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8721344"/>
              </p:ext>
            </p:extLst>
          </p:nvPr>
        </p:nvGraphicFramePr>
        <p:xfrm>
          <a:off x="381001" y="615901"/>
          <a:ext cx="8153400" cy="3639312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744959"/>
                <a:gridCol w="1490028"/>
                <a:gridCol w="1279051"/>
                <a:gridCol w="1661448"/>
                <a:gridCol w="1977914"/>
              </a:tblGrid>
              <a:tr h="3072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Locus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Allele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     Lekki (Frequency)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Badagry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   (Frequency)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Aramoko-Ekiti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         (Frequency)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36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TA81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71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71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71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71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496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71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0.28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71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159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</a:rPr>
                        <a:t>0.22</a:t>
                      </a:r>
                      <a:endParaRPr lang="en-US" sz="12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0.14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0.22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71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162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0.22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0.14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0.14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71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0.08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71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168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0.21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71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171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71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174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0.08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71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177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71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0.11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2842993"/>
              </p:ext>
            </p:extLst>
          </p:nvPr>
        </p:nvGraphicFramePr>
        <p:xfrm>
          <a:off x="304800" y="4114800"/>
          <a:ext cx="8153400" cy="2544916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752600"/>
                <a:gridCol w="1447800"/>
                <a:gridCol w="1295400"/>
                <a:gridCol w="1698172"/>
                <a:gridCol w="1959428"/>
              </a:tblGrid>
              <a:tr h="44179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ARA 2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50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0.06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0.04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mpd="sng">
                      <a:noFill/>
                    </a:lnT>
                  </a:tcPr>
                </a:tc>
              </a:tr>
              <a:tr h="1838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726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65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0.63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0.12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0.19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38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68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0.25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0.18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38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71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0.125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38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0.02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38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38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38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38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89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38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0.28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295400" y="151236"/>
            <a:ext cx="66133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Table </a:t>
            </a:r>
            <a:r>
              <a:rPr lang="en-US" sz="2000" b="1" dirty="0" smtClean="0"/>
              <a:t>7: </a:t>
            </a:r>
            <a:r>
              <a:rPr lang="en-US" sz="2000" b="1" dirty="0"/>
              <a:t>Allele sizes and frequencies </a:t>
            </a:r>
            <a:r>
              <a:rPr lang="en-US" sz="2000" b="1" dirty="0" smtClean="0"/>
              <a:t>of TA81 and ARA2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14878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47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9388528"/>
              </p:ext>
            </p:extLst>
          </p:nvPr>
        </p:nvGraphicFramePr>
        <p:xfrm>
          <a:off x="533399" y="914400"/>
          <a:ext cx="8001001" cy="2944368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728651"/>
                <a:gridCol w="1476103"/>
                <a:gridCol w="1267097"/>
                <a:gridCol w="1645920"/>
                <a:gridCol w="1883230"/>
              </a:tblGrid>
              <a:tr h="1206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Locus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Allele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     Lekki (Frequency)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Badagry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   (Frequency)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Aramoko-Ekiti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         (Frequency)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06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TA 40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68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68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68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68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99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68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68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105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0.22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0.19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0.21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1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108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68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0.44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68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68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68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0.05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1918571"/>
              </p:ext>
            </p:extLst>
          </p:nvPr>
        </p:nvGraphicFramePr>
        <p:xfrm>
          <a:off x="515265" y="3886199"/>
          <a:ext cx="8000999" cy="2357762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712343"/>
                <a:gridCol w="1462177"/>
                <a:gridCol w="1255143"/>
                <a:gridCol w="1630393"/>
                <a:gridCol w="1940943"/>
              </a:tblGrid>
              <a:tr h="623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TA 42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161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0.29 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0.17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0.13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7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0.17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0.09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7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0.09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7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170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0.29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7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173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7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176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0.29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7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179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7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0.09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7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7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188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0.09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7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191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0.04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09600" y="270301"/>
            <a:ext cx="7812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Table </a:t>
            </a:r>
            <a:r>
              <a:rPr lang="en-US" sz="2400" b="1" dirty="0" smtClean="0"/>
              <a:t>8: </a:t>
            </a:r>
            <a:r>
              <a:rPr lang="en-US" sz="2400" b="1" dirty="0"/>
              <a:t>Allele sizes and frequencies of </a:t>
            </a:r>
            <a:r>
              <a:rPr lang="en-US" sz="2400" b="1" dirty="0" smtClean="0"/>
              <a:t>TA40 and TA42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6220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48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4945433"/>
              </p:ext>
            </p:extLst>
          </p:nvPr>
        </p:nvGraphicFramePr>
        <p:xfrm>
          <a:off x="609601" y="1676400"/>
          <a:ext cx="7924800" cy="1716024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752599"/>
                <a:gridCol w="1447800"/>
                <a:gridCol w="1295400"/>
                <a:gridCol w="1600200"/>
                <a:gridCol w="1828801"/>
              </a:tblGrid>
              <a:tr h="3238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Locus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Allele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     Lekki (Frequency)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Badagry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   (Frequency)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Aramoko-Ekiti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         (Frequency)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38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2490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62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0.83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0.83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0.3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38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186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0.6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38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38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246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0.05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3771340"/>
              </p:ext>
            </p:extLst>
          </p:nvPr>
        </p:nvGraphicFramePr>
        <p:xfrm>
          <a:off x="609603" y="3429000"/>
          <a:ext cx="7924797" cy="2537556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752598"/>
                <a:gridCol w="1447800"/>
                <a:gridCol w="1295400"/>
                <a:gridCol w="1600200"/>
                <a:gridCol w="1828799"/>
              </a:tblGrid>
              <a:tr h="42292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TA 60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0.19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0.29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292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292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97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0.38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0.25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0.19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292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100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0.50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</a:rPr>
                        <a:t>0.50</a:t>
                      </a:r>
                      <a:endParaRPr lang="en-US" sz="12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0.45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292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292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0.02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685800" y="609599"/>
            <a:ext cx="7848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Table </a:t>
            </a:r>
            <a:r>
              <a:rPr lang="en-US" sz="2400" b="1" dirty="0" smtClean="0">
                <a:solidFill>
                  <a:prstClr val="black"/>
                </a:solidFill>
              </a:rPr>
              <a:t>9: </a:t>
            </a:r>
            <a:r>
              <a:rPr lang="en-US" sz="2400" b="1" dirty="0">
                <a:solidFill>
                  <a:prstClr val="black"/>
                </a:solidFill>
              </a:rPr>
              <a:t>Allele sizes and frequencies </a:t>
            </a:r>
            <a:r>
              <a:rPr lang="en-US" sz="2400" b="1" dirty="0" smtClean="0">
                <a:solidFill>
                  <a:prstClr val="black"/>
                </a:solidFill>
              </a:rPr>
              <a:t>of 2490 and TA 60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0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49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2800880"/>
              </p:ext>
            </p:extLst>
          </p:nvPr>
        </p:nvGraphicFramePr>
        <p:xfrm>
          <a:off x="609600" y="990600"/>
          <a:ext cx="8077200" cy="2747767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676400"/>
                <a:gridCol w="1447800"/>
                <a:gridCol w="1295400"/>
                <a:gridCol w="1600200"/>
                <a:gridCol w="2057400"/>
              </a:tblGrid>
              <a:tr h="2147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Locus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Allele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   Lekki (Frequency)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Badagry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    (Frequency)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Aramoko-Ekiti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         (Frequency)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7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TA 109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0.17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7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7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0.18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0.18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7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165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0.12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0.18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7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171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7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174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0.33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0.12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0.18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7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</a:rPr>
                        <a:t>177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</a:rPr>
                        <a:t>0.33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</a:rPr>
                        <a:t>0.12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</a:rPr>
                        <a:t>0.16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7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180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7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186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7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189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0.17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7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0.41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0.22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4274769"/>
              </p:ext>
            </p:extLst>
          </p:nvPr>
        </p:nvGraphicFramePr>
        <p:xfrm>
          <a:off x="609601" y="3733800"/>
          <a:ext cx="8039097" cy="2531459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676398"/>
                <a:gridCol w="1447800"/>
                <a:gridCol w="1295400"/>
                <a:gridCol w="1600200"/>
                <a:gridCol w="2019299"/>
              </a:tblGrid>
              <a:tr h="3616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PFG377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76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0.25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0.27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0.22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16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79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0.33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0.22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16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0.06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16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</a:rPr>
                        <a:t>85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</a:rPr>
                        <a:t>0.38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</a:rPr>
                        <a:t>0.27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</a:rPr>
                        <a:t>0.25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16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0.13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0.13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0.25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16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0.13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16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0.13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04800" y="225966"/>
            <a:ext cx="8610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>
                <a:solidFill>
                  <a:prstClr val="black"/>
                </a:solidFill>
              </a:rPr>
              <a:t>Table </a:t>
            </a:r>
            <a:r>
              <a:rPr lang="en-US" sz="2400" b="1" dirty="0" smtClean="0">
                <a:solidFill>
                  <a:prstClr val="black"/>
                </a:solidFill>
              </a:rPr>
              <a:t>10: </a:t>
            </a:r>
            <a:r>
              <a:rPr lang="en-US" sz="2400" b="1" dirty="0">
                <a:solidFill>
                  <a:prstClr val="black"/>
                </a:solidFill>
              </a:rPr>
              <a:t>Allele sizes and frequencies of </a:t>
            </a:r>
            <a:r>
              <a:rPr lang="en-US" sz="2400" b="1" dirty="0" smtClean="0">
                <a:solidFill>
                  <a:prstClr val="black"/>
                </a:solidFill>
              </a:rPr>
              <a:t> TA109 and PFG377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54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prstClr val="black"/>
                </a:solidFill>
              </a:rPr>
              <a:t>Introduction (cont’d)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8458200" cy="5562600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2800" dirty="0" smtClean="0"/>
              <a:t>Re-infection may be misdiagnosed as recrudescence if </a:t>
            </a:r>
            <a:r>
              <a:rPr lang="en-US" sz="2800" dirty="0" smtClean="0"/>
              <a:t>clonal distribution or allelic diversity </a:t>
            </a:r>
            <a:r>
              <a:rPr lang="en-US" sz="2800" dirty="0" smtClean="0"/>
              <a:t>is low</a:t>
            </a:r>
          </a:p>
          <a:p>
            <a:pPr>
              <a:buFont typeface="Wingdings" pitchFamily="2" charset="2"/>
              <a:buChar char="q"/>
            </a:pPr>
            <a:endParaRPr lang="en-US" sz="2800" dirty="0">
              <a:solidFill>
                <a:prstClr val="black"/>
              </a:solidFill>
            </a:endParaRP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solidFill>
                  <a:prstClr val="black"/>
                </a:solidFill>
              </a:rPr>
              <a:t>Malaria </a:t>
            </a:r>
            <a:r>
              <a:rPr lang="en-US" sz="2800" dirty="0">
                <a:solidFill>
                  <a:prstClr val="black"/>
                </a:solidFill>
              </a:rPr>
              <a:t>parasites have developed resistance to a number of </a:t>
            </a:r>
            <a:r>
              <a:rPr lang="en-US" sz="2800" dirty="0" err="1" smtClean="0">
                <a:solidFill>
                  <a:prstClr val="black"/>
                </a:solidFill>
              </a:rPr>
              <a:t>antimalarials</a:t>
            </a:r>
            <a:r>
              <a:rPr lang="en-US" sz="2800" dirty="0" smtClean="0">
                <a:solidFill>
                  <a:prstClr val="black"/>
                </a:solidFill>
              </a:rPr>
              <a:t>;  </a:t>
            </a:r>
            <a:r>
              <a:rPr lang="en-US" sz="2800" dirty="0">
                <a:solidFill>
                  <a:prstClr val="black"/>
                </a:solidFill>
              </a:rPr>
              <a:t>chloroquine (CQ) and </a:t>
            </a:r>
            <a:r>
              <a:rPr lang="en-US" sz="2800" dirty="0" err="1">
                <a:solidFill>
                  <a:prstClr val="black"/>
                </a:solidFill>
              </a:rPr>
              <a:t>sulphadoxine-pyrimethamine</a:t>
            </a:r>
            <a:r>
              <a:rPr lang="en-US" sz="2800" dirty="0">
                <a:solidFill>
                  <a:prstClr val="black"/>
                </a:solidFill>
              </a:rPr>
              <a:t> (</a:t>
            </a:r>
            <a:r>
              <a:rPr lang="en-US" sz="2800" dirty="0" smtClean="0">
                <a:solidFill>
                  <a:prstClr val="black"/>
                </a:solidFill>
              </a:rPr>
              <a:t>SP)</a:t>
            </a:r>
          </a:p>
          <a:p>
            <a:pPr>
              <a:buFont typeface="Wingdings" pitchFamily="2" charset="2"/>
              <a:buChar char="q"/>
            </a:pPr>
            <a:endParaRPr lang="en-US" sz="2800" dirty="0">
              <a:solidFill>
                <a:prstClr val="black"/>
              </a:solidFill>
            </a:endParaRP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solidFill>
                  <a:prstClr val="black"/>
                </a:solidFill>
              </a:rPr>
              <a:t>Resistant </a:t>
            </a:r>
            <a:r>
              <a:rPr lang="en-US" sz="2800" dirty="0">
                <a:solidFill>
                  <a:prstClr val="black"/>
                </a:solidFill>
              </a:rPr>
              <a:t>strains  have been shown to disappear from parasite population if drug pressure is removed (</a:t>
            </a:r>
            <a:r>
              <a:rPr lang="en-US" sz="2800" dirty="0" err="1">
                <a:solidFill>
                  <a:prstClr val="black"/>
                </a:solidFill>
              </a:rPr>
              <a:t>Kublin</a:t>
            </a:r>
            <a:r>
              <a:rPr lang="en-US" sz="2800" dirty="0">
                <a:solidFill>
                  <a:prstClr val="black"/>
                </a:solidFill>
              </a:rPr>
              <a:t> </a:t>
            </a:r>
            <a:r>
              <a:rPr lang="en-US" sz="2800" i="1" dirty="0">
                <a:solidFill>
                  <a:prstClr val="black"/>
                </a:solidFill>
              </a:rPr>
              <a:t>et al</a:t>
            </a:r>
            <a:r>
              <a:rPr lang="en-US" sz="2800" dirty="0">
                <a:solidFill>
                  <a:prstClr val="black"/>
                </a:solidFill>
              </a:rPr>
              <a:t>., 2003; </a:t>
            </a:r>
            <a:r>
              <a:rPr lang="en-US" sz="2800" dirty="0" err="1">
                <a:solidFill>
                  <a:prstClr val="black"/>
                </a:solidFill>
              </a:rPr>
              <a:t>Laufer</a:t>
            </a:r>
            <a:r>
              <a:rPr lang="en-US" sz="2800" dirty="0">
                <a:solidFill>
                  <a:prstClr val="black"/>
                </a:solidFill>
              </a:rPr>
              <a:t> </a:t>
            </a:r>
            <a:r>
              <a:rPr lang="en-US" sz="2800" i="1" dirty="0">
                <a:solidFill>
                  <a:prstClr val="black"/>
                </a:solidFill>
              </a:rPr>
              <a:t>et al., </a:t>
            </a:r>
            <a:r>
              <a:rPr lang="en-US" sz="2800" dirty="0">
                <a:solidFill>
                  <a:prstClr val="black"/>
                </a:solidFill>
              </a:rPr>
              <a:t>2008).</a:t>
            </a:r>
          </a:p>
          <a:p>
            <a:pPr lvl="0">
              <a:buClr>
                <a:srgbClr val="727CA3"/>
              </a:buClr>
            </a:pPr>
            <a:endParaRPr lang="en-US" dirty="0">
              <a:solidFill>
                <a:prstClr val="black"/>
              </a:solidFill>
            </a:endParaRPr>
          </a:p>
          <a:p>
            <a:pPr>
              <a:buFont typeface="Wingdings" pitchFamily="2" charset="2"/>
              <a:buChar char="q"/>
            </a:pPr>
            <a:endParaRPr lang="en-US" dirty="0">
              <a:solidFill>
                <a:prstClr val="black"/>
              </a:solidFill>
            </a:endParaRPr>
          </a:p>
          <a:p>
            <a:pPr lvl="0">
              <a:buClr>
                <a:srgbClr val="727CA3"/>
              </a:buClr>
            </a:pPr>
            <a:endParaRPr lang="en-US" dirty="0">
              <a:solidFill>
                <a:prstClr val="black"/>
              </a:solidFill>
            </a:endParaRPr>
          </a:p>
          <a:p>
            <a:pPr>
              <a:buFont typeface="Wingdings" pitchFamily="2" charset="2"/>
              <a:buChar char="q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7568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562600"/>
            <a:ext cx="8229600" cy="1143000"/>
          </a:xfrm>
        </p:spPr>
        <p:txBody>
          <a:bodyPr>
            <a:normAutofit/>
          </a:bodyPr>
          <a:lstStyle/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400" b="1" dirty="0" smtClean="0">
                <a:solidFill>
                  <a:schemeClr val="tx1"/>
                </a:solidFill>
              </a:rPr>
              <a:t>Figure 7: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b="1" dirty="0">
                <a:solidFill>
                  <a:schemeClr val="tx1"/>
                </a:solidFill>
                <a:latin typeface="Times New Roman"/>
                <a:ea typeface="Droid Sans"/>
                <a:cs typeface="Times New Roman"/>
              </a:rPr>
              <a:t>Population structure of </a:t>
            </a:r>
            <a:r>
              <a:rPr lang="en-US" sz="1400" b="1" i="1" dirty="0">
                <a:solidFill>
                  <a:schemeClr val="tx1"/>
                </a:solidFill>
                <a:latin typeface="Times New Roman"/>
                <a:ea typeface="Droid Sans"/>
                <a:cs typeface="Times New Roman"/>
              </a:rPr>
              <a:t>P. falciparum</a:t>
            </a:r>
            <a:r>
              <a:rPr lang="en-US" sz="1400" b="1" dirty="0">
                <a:solidFill>
                  <a:schemeClr val="tx1"/>
                </a:solidFill>
                <a:latin typeface="Times New Roman"/>
                <a:ea typeface="Droid Sans"/>
                <a:cs typeface="Times New Roman"/>
              </a:rPr>
              <a:t> isolates from southwestern Nigeria</a:t>
            </a:r>
            <a:r>
              <a:rPr lang="en-US" sz="1400" dirty="0">
                <a:solidFill>
                  <a:schemeClr val="tx1"/>
                </a:solidFill>
                <a:latin typeface="Times New Roman"/>
                <a:ea typeface="Droid Sans"/>
                <a:cs typeface="Times New Roman"/>
              </a:rPr>
              <a:t>: Principal coordinate analysis (</a:t>
            </a:r>
            <a:r>
              <a:rPr lang="en-US" sz="1400" dirty="0" err="1">
                <a:solidFill>
                  <a:schemeClr val="tx1"/>
                </a:solidFill>
                <a:latin typeface="Times New Roman"/>
                <a:ea typeface="Droid Sans"/>
                <a:cs typeface="Times New Roman"/>
              </a:rPr>
              <a:t>PCoA</a:t>
            </a:r>
            <a:r>
              <a:rPr lang="en-US" sz="1400" dirty="0">
                <a:solidFill>
                  <a:schemeClr val="tx1"/>
                </a:solidFill>
                <a:latin typeface="Times New Roman"/>
                <a:ea typeface="Droid Sans"/>
                <a:cs typeface="Times New Roman"/>
              </a:rPr>
              <a:t>) from allelic variance at 10 haploid microsatellite loci. (Coordinates 2 and 3 in the </a:t>
            </a:r>
            <a:r>
              <a:rPr lang="en-US" sz="1400" dirty="0" err="1">
                <a:solidFill>
                  <a:schemeClr val="tx1"/>
                </a:solidFill>
                <a:latin typeface="Times New Roman"/>
                <a:ea typeface="Droid Sans"/>
                <a:cs typeface="Times New Roman"/>
              </a:rPr>
              <a:t>PCoA</a:t>
            </a:r>
            <a:r>
              <a:rPr lang="en-US" sz="1400" dirty="0">
                <a:solidFill>
                  <a:schemeClr val="tx1"/>
                </a:solidFill>
                <a:latin typeface="Times New Roman"/>
                <a:ea typeface="Droid Sans"/>
                <a:cs typeface="Times New Roman"/>
              </a:rPr>
              <a:t> show limited sub-structuring of </a:t>
            </a:r>
            <a:r>
              <a:rPr lang="en-US" sz="1400" i="1" dirty="0">
                <a:solidFill>
                  <a:schemeClr val="tx1"/>
                </a:solidFill>
                <a:latin typeface="Times New Roman"/>
                <a:ea typeface="Droid Sans"/>
                <a:cs typeface="Times New Roman"/>
              </a:rPr>
              <a:t>P. falciparum</a:t>
            </a:r>
            <a:r>
              <a:rPr lang="en-US" sz="1400" dirty="0">
                <a:solidFill>
                  <a:schemeClr val="tx1"/>
                </a:solidFill>
                <a:latin typeface="Times New Roman"/>
                <a:ea typeface="Droid Sans"/>
                <a:cs typeface="Times New Roman"/>
              </a:rPr>
              <a:t> isolates into two clusters not determined by site)</a:t>
            </a:r>
            <a:r>
              <a:rPr lang="en-US" sz="14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en-US" sz="14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</a:b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50</a:t>
            </a:fld>
            <a:endParaRPr lang="en-US" dirty="0"/>
          </a:p>
        </p:txBody>
      </p:sp>
      <p:pic>
        <p:nvPicPr>
          <p:cNvPr id="6" name="Content Placeholder 5" descr="D:\download\ev.jpg"/>
          <p:cNvPicPr>
            <a:picLocks noGrp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04800"/>
            <a:ext cx="8077200" cy="5181600"/>
          </a:xfrm>
          <a:prstGeom prst="rect">
            <a:avLst/>
          </a:prstGeom>
          <a:noFill/>
          <a:extLst/>
        </p:spPr>
      </p:pic>
    </p:spTree>
    <p:extLst>
      <p:ext uri="{BB962C8B-B14F-4D97-AF65-F5344CB8AC3E}">
        <p14:creationId xmlns:p14="http://schemas.microsoft.com/office/powerpoint/2010/main" val="96924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Table 11: Assessment of the genotypes of each isolate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51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566931921"/>
              </p:ext>
            </p:extLst>
          </p:nvPr>
        </p:nvGraphicFramePr>
        <p:xfrm>
          <a:off x="457200" y="1360782"/>
          <a:ext cx="8458199" cy="4648200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2811440"/>
                <a:gridCol w="613758"/>
                <a:gridCol w="638522"/>
                <a:gridCol w="658862"/>
                <a:gridCol w="903836"/>
                <a:gridCol w="2831781"/>
              </a:tblGrid>
              <a:tr h="1549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400"/>
                        </a:spcAft>
                      </a:pPr>
                      <a:r>
                        <a:rPr lang="en-US" sz="2000" dirty="0">
                          <a:effectLst/>
                        </a:rPr>
                        <a:t>Locality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400"/>
                        </a:spcAft>
                      </a:pPr>
                      <a:r>
                        <a:rPr lang="en-US" sz="2000" dirty="0">
                          <a:effectLst/>
                        </a:rPr>
                        <a:t>Isolates with given number of genotypes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400"/>
                        </a:spcAft>
                      </a:pPr>
                      <a:r>
                        <a:rPr lang="en-US" sz="2000">
                          <a:effectLst/>
                        </a:rPr>
                        <a:t>Mean number of genotypes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747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747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LEK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6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1.60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747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BDG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9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5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1.59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747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AMK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18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18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5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1.66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994158" y="6038165"/>
            <a:ext cx="31396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Kruskal</a:t>
            </a:r>
            <a:r>
              <a:rPr lang="en-US" b="1" dirty="0" smtClean="0"/>
              <a:t>-Wallis test showed </a:t>
            </a:r>
          </a:p>
          <a:p>
            <a:r>
              <a:rPr lang="en-US" b="1" dirty="0" smtClean="0"/>
              <a:t>no S.D (P &gt; 0.01)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56247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838200"/>
          </a:xfrm>
        </p:spPr>
        <p:txBody>
          <a:bodyPr>
            <a:normAutofit/>
          </a:bodyPr>
          <a:lstStyle/>
          <a:p>
            <a:pPr algn="just"/>
            <a:r>
              <a:rPr lang="en-US" sz="2000" b="1" dirty="0" smtClean="0">
                <a:solidFill>
                  <a:schemeClr val="tx1"/>
                </a:solidFill>
              </a:rPr>
              <a:t>Table 12: Genetic diversity (H</a:t>
            </a:r>
            <a:r>
              <a:rPr lang="en-US" sz="2000" b="1" baseline="-25000" dirty="0" smtClean="0">
                <a:solidFill>
                  <a:schemeClr val="tx1"/>
                </a:solidFill>
              </a:rPr>
              <a:t>E</a:t>
            </a:r>
            <a:r>
              <a:rPr lang="en-US" sz="2000" b="1" dirty="0" smtClean="0">
                <a:solidFill>
                  <a:schemeClr val="tx1"/>
                </a:solidFill>
              </a:rPr>
              <a:t>) of the parasites from the three populations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52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87894215"/>
              </p:ext>
            </p:extLst>
          </p:nvPr>
        </p:nvGraphicFramePr>
        <p:xfrm>
          <a:off x="304800" y="1295394"/>
          <a:ext cx="8458201" cy="4953012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985789"/>
                <a:gridCol w="1674097"/>
                <a:gridCol w="2052121"/>
                <a:gridCol w="2746194"/>
              </a:tblGrid>
              <a:tr h="41275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Locus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LEK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BDG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AMK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275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Poly α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0.66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0.87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0.84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275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PfPK2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0.73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0.83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0.80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275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TA81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0.85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0.89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0.83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275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ARA II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0.55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0.81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0.82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275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TA40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0.75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0.84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0.91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275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TA42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0.77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0.77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0.87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275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2490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0.30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0.30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0.56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275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TA60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0.62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0.73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0.68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275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TA109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0.49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0.75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0.83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275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PfG377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0.78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0.75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0.79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275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Mean</a:t>
                      </a:r>
                      <a:endParaRPr lang="en-US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0.65</a:t>
                      </a:r>
                      <a:endParaRPr lang="en-US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0.75</a:t>
                      </a:r>
                      <a:endParaRPr lang="en-US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0.79</a:t>
                      </a:r>
                      <a:endParaRPr lang="en-US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401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Table 13: Linkage disequilibrium analysis for each </a:t>
            </a:r>
            <a:r>
              <a:rPr lang="en-US" b="1" i="1" dirty="0" smtClean="0">
                <a:solidFill>
                  <a:schemeClr val="tx1"/>
                </a:solidFill>
              </a:rPr>
              <a:t>P. falciparum</a:t>
            </a:r>
            <a:r>
              <a:rPr lang="en-US" b="1" dirty="0" smtClean="0">
                <a:solidFill>
                  <a:schemeClr val="tx1"/>
                </a:solidFill>
              </a:rPr>
              <a:t> population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53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sz="quarter" idx="1"/>
                <p:extLst>
                  <p:ext uri="{D42A27DB-BD31-4B8C-83A1-F6EECF244321}">
                    <p14:modId xmlns:p14="http://schemas.microsoft.com/office/powerpoint/2010/main" val="915727978"/>
                  </p:ext>
                </p:extLst>
              </p:nvPr>
            </p:nvGraphicFramePr>
            <p:xfrm>
              <a:off x="533399" y="1447799"/>
              <a:ext cx="7848600" cy="3886202"/>
            </p:xfrm>
            <a:graphic>
              <a:graphicData uri="http://schemas.openxmlformats.org/drawingml/2006/table">
                <a:tbl>
                  <a:tblPr/>
                  <a:tblGrid>
                    <a:gridCol w="1961535"/>
                    <a:gridCol w="1962766"/>
                    <a:gridCol w="1959071"/>
                    <a:gridCol w="1965228"/>
                  </a:tblGrid>
                  <a:tr h="994862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Population</a:t>
                          </a:r>
                          <a:endParaRPr lang="en-US" sz="2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D</a:t>
                          </a:r>
                          <a:endParaRPr lang="en-US" sz="2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E</a:t>
                          </a:r>
                          <a:endParaRPr lang="en-US" sz="2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2400" i="1">
                                        <a:solidFill>
                                          <a:srgbClr val="00000A"/>
                                        </a:solidFill>
                                        <a:effectLst/>
                                        <a:latin typeface="Cambria Math"/>
                                        <a:ea typeface="Droid Sans"/>
                                        <a:cs typeface="Times New Roman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400" i="1">
                                        <a:solidFill>
                                          <a:srgbClr val="00000A"/>
                                        </a:solidFill>
                                        <a:effectLst/>
                                        <a:latin typeface="Cambria Math"/>
                                        <a:ea typeface="Droid Sans"/>
                                        <a:cs typeface="Times New Roman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solidFill>
                                          <a:srgbClr val="00000A"/>
                                        </a:solidFill>
                                        <a:effectLst/>
                                        <a:latin typeface="Cambria Math"/>
                                        <a:ea typeface="Droid Sans"/>
                                        <a:cs typeface="Times New Roman"/>
                                      </a:rPr>
                                      <m:t>𝐴</m:t>
                                    </m:r>
                                  </m:sub>
                                  <m:sup>
                                    <m:r>
                                      <a:rPr lang="en-US" sz="2400" i="1">
                                        <a:solidFill>
                                          <a:srgbClr val="00000A"/>
                                        </a:solidFill>
                                        <a:effectLst/>
                                        <a:latin typeface="Cambria Math"/>
                                        <a:ea typeface="Droid Sans"/>
                                        <a:cs typeface="Times New Roman"/>
                                      </a:rPr>
                                      <m:t>𝑆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2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</a:tr>
                  <a:tr h="96378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LEK</a:t>
                          </a:r>
                          <a:endParaRPr lang="en-US" sz="2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12.174</a:t>
                          </a:r>
                          <a:endParaRPr lang="en-US" sz="2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1.971</a:t>
                          </a:r>
                          <a:endParaRPr lang="en-US" sz="2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0.021</a:t>
                          </a:r>
                          <a:endParaRPr lang="en-US" sz="2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FFFF"/>
                        </a:solidFill>
                      </a:tcPr>
                    </a:tc>
                  </a:tr>
                  <a:tr h="96378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BDG</a:t>
                          </a:r>
                          <a:endParaRPr lang="en-US" sz="2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7.484</a:t>
                          </a:r>
                          <a:endParaRPr lang="en-US" sz="2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1.657</a:t>
                          </a:r>
                          <a:endParaRPr lang="en-US" sz="2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0.032</a:t>
                          </a:r>
                          <a:endParaRPr lang="en-US" sz="2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FFFF"/>
                        </a:solidFill>
                      </a:tcPr>
                    </a:tc>
                  </a:tr>
                  <a:tr h="96378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AMK</a:t>
                          </a:r>
                          <a:endParaRPr lang="en-US" sz="2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4.318</a:t>
                          </a:r>
                          <a:endParaRPr lang="en-US" sz="2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1.544</a:t>
                          </a:r>
                          <a:endParaRPr lang="en-US" sz="2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0.062</a:t>
                          </a:r>
                          <a:endParaRPr lang="en-US" sz="2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sz="quarter" idx="1"/>
                <p:extLst>
                  <p:ext uri="{D42A27DB-BD31-4B8C-83A1-F6EECF244321}">
                    <p14:modId xmlns:p14="http://schemas.microsoft.com/office/powerpoint/2010/main" val="915727978"/>
                  </p:ext>
                </p:extLst>
              </p:nvPr>
            </p:nvGraphicFramePr>
            <p:xfrm>
              <a:off x="533399" y="1447799"/>
              <a:ext cx="7848600" cy="3886202"/>
            </p:xfrm>
            <a:graphic>
              <a:graphicData uri="http://schemas.openxmlformats.org/drawingml/2006/table">
                <a:tbl>
                  <a:tblPr/>
                  <a:tblGrid>
                    <a:gridCol w="1961535"/>
                    <a:gridCol w="1962766"/>
                    <a:gridCol w="1959071"/>
                    <a:gridCol w="1965228"/>
                  </a:tblGrid>
                  <a:tr h="994862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Population</a:t>
                          </a:r>
                          <a:endParaRPr lang="en-US" sz="2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D</a:t>
                          </a:r>
                          <a:endParaRPr lang="en-US" sz="2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E</a:t>
                          </a:r>
                          <a:endParaRPr lang="en-US" sz="2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298762" t="-6748" b="-291411"/>
                          </a:stretch>
                        </a:blipFill>
                      </a:tcPr>
                    </a:tc>
                  </a:tr>
                  <a:tr h="96378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LEK</a:t>
                          </a:r>
                          <a:endParaRPr lang="en-US" sz="2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12.174</a:t>
                          </a:r>
                          <a:endParaRPr lang="en-US" sz="2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1.971</a:t>
                          </a:r>
                          <a:endParaRPr lang="en-US" sz="2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0.021</a:t>
                          </a:r>
                          <a:endParaRPr lang="en-US" sz="2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FFFF"/>
                        </a:solidFill>
                      </a:tcPr>
                    </a:tc>
                  </a:tr>
                  <a:tr h="96378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BDG</a:t>
                          </a:r>
                          <a:endParaRPr lang="en-US" sz="2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7.484</a:t>
                          </a:r>
                          <a:endParaRPr lang="en-US" sz="2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1.657</a:t>
                          </a:r>
                          <a:endParaRPr lang="en-US" sz="2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0.032</a:t>
                          </a:r>
                          <a:endParaRPr lang="en-US" sz="2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FFFF"/>
                        </a:solidFill>
                      </a:tcPr>
                    </a:tc>
                  </a:tr>
                  <a:tr h="96378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AMK</a:t>
                          </a:r>
                          <a:endParaRPr lang="en-US" sz="2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4.318</a:t>
                          </a:r>
                          <a:endParaRPr lang="en-US" sz="2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1.544</a:t>
                          </a:r>
                          <a:endParaRPr lang="en-US" sz="2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0.062</a:t>
                          </a:r>
                          <a:endParaRPr lang="en-US" sz="2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Rectangle 5"/>
          <p:cNvSpPr/>
          <p:nvPr/>
        </p:nvSpPr>
        <p:spPr>
          <a:xfrm>
            <a:off x="533400" y="5181600"/>
            <a:ext cx="7924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en-US" dirty="0">
                <a:solidFill>
                  <a:srgbClr val="00000A"/>
                </a:solidFill>
                <a:latin typeface="Times New Roman"/>
                <a:ea typeface="Droid Sans"/>
                <a:cs typeface="Times New Roman"/>
              </a:rPr>
              <a:t>V</a:t>
            </a:r>
            <a:r>
              <a:rPr lang="en-US" baseline="-25000" dirty="0">
                <a:solidFill>
                  <a:srgbClr val="00000A"/>
                </a:solidFill>
                <a:latin typeface="Times New Roman"/>
                <a:ea typeface="Droid Sans"/>
                <a:cs typeface="Times New Roman"/>
              </a:rPr>
              <a:t>E </a:t>
            </a:r>
            <a:r>
              <a:rPr lang="en-US" dirty="0">
                <a:solidFill>
                  <a:srgbClr val="00000A"/>
                </a:solidFill>
                <a:latin typeface="Times New Roman"/>
                <a:ea typeface="Droid Sans"/>
                <a:cs typeface="Times New Roman"/>
              </a:rPr>
              <a:t>is the expected variance of n - the number of loci for which two individuals differ. V</a:t>
            </a:r>
            <a:r>
              <a:rPr lang="en-US" baseline="-25000" dirty="0">
                <a:solidFill>
                  <a:srgbClr val="00000A"/>
                </a:solidFill>
                <a:latin typeface="Times New Roman"/>
                <a:ea typeface="Droid Sans"/>
                <a:cs typeface="Times New Roman"/>
              </a:rPr>
              <a:t>D</a:t>
            </a:r>
            <a:r>
              <a:rPr lang="en-US" dirty="0">
                <a:solidFill>
                  <a:srgbClr val="00000A"/>
                </a:solidFill>
                <a:latin typeface="Times New Roman"/>
                <a:ea typeface="Droid Sans"/>
                <a:cs typeface="Times New Roman"/>
              </a:rPr>
              <a:t> = the observed variance </a:t>
            </a:r>
            <a:endParaRPr lang="en-US" sz="28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81892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562600"/>
            <a:ext cx="8610600" cy="1143000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700" b="1" dirty="0" smtClean="0">
                <a:solidFill>
                  <a:schemeClr val="tx1"/>
                </a:solidFill>
              </a:rPr>
              <a:t>Figure 6: </a:t>
            </a:r>
            <a:r>
              <a:rPr lang="en-US" sz="2700" b="1" dirty="0">
                <a:solidFill>
                  <a:schemeClr val="tx1"/>
                </a:solidFill>
                <a:latin typeface="Times New Roman"/>
                <a:ea typeface="Times New Roman"/>
              </a:rPr>
              <a:t>Relationship between geographic and genetic distances, (</a:t>
            </a:r>
            <a:r>
              <a:rPr lang="en-US" sz="2700" b="1" dirty="0" err="1">
                <a:solidFill>
                  <a:schemeClr val="tx1"/>
                </a:solidFill>
                <a:latin typeface="Times New Roman"/>
                <a:ea typeface="Times New Roman"/>
              </a:rPr>
              <a:t>uD</a:t>
            </a:r>
            <a:r>
              <a:rPr lang="en-US" sz="2700" b="1" dirty="0">
                <a:solidFill>
                  <a:schemeClr val="tx1"/>
                </a:solidFill>
                <a:latin typeface="Times New Roman"/>
                <a:ea typeface="Times New Roman"/>
              </a:rPr>
              <a:t>), for each pair of parasite populations studied.</a:t>
            </a:r>
            <a:r>
              <a:rPr lang="en-US" sz="1600" b="1" dirty="0">
                <a:solidFill>
                  <a:schemeClr val="tx1"/>
                </a:solidFill>
                <a:latin typeface="Times New Roman"/>
                <a:ea typeface="Times New Roman"/>
              </a:rPr>
              <a:t> Genetic distance </a:t>
            </a:r>
            <a:r>
              <a:rPr lang="en-US" sz="16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(x-axis</a:t>
            </a:r>
            <a:r>
              <a:rPr lang="en-US" sz="1600" b="1" dirty="0">
                <a:solidFill>
                  <a:schemeClr val="tx1"/>
                </a:solidFill>
                <a:latin typeface="Times New Roman"/>
                <a:ea typeface="Times New Roman"/>
              </a:rPr>
              <a:t>) was determined using GENALEX 6.0 for each pair of populations separated by distance in kilometers (plotted on the </a:t>
            </a:r>
            <a:r>
              <a:rPr lang="en-US" sz="16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y-axis </a:t>
            </a:r>
            <a:r>
              <a:rPr lang="en-US" sz="1600" b="1" dirty="0">
                <a:solidFill>
                  <a:schemeClr val="tx1"/>
                </a:solidFill>
                <a:latin typeface="Times New Roman"/>
                <a:ea typeface="Times New Roman"/>
              </a:rPr>
              <a:t>in natural log scale).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54</a:t>
            </a:fld>
            <a:endParaRPr lang="en-US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57200"/>
            <a:ext cx="84582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115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Objective 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55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2514600"/>
            <a:ext cx="8229600" cy="3642360"/>
          </a:xfrm>
        </p:spPr>
        <p:txBody>
          <a:bodyPr/>
          <a:lstStyle/>
          <a:p>
            <a:pPr lvl="0" algn="just">
              <a:buClr>
                <a:srgbClr val="727CA3"/>
              </a:buClr>
            </a:pPr>
            <a:r>
              <a:rPr lang="en-US" sz="2800" b="1" dirty="0">
                <a:solidFill>
                  <a:prstClr val="black"/>
                </a:solidFill>
              </a:rPr>
              <a:t>Assess the extent of directional selection on genes associated with antimalarial drug resistance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64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Run summary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56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81000" y="914400"/>
            <a:ext cx="8534400" cy="5562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488 million bases were generated</a:t>
            </a:r>
          </a:p>
          <a:p>
            <a:endParaRPr lang="en-US" dirty="0" smtClean="0"/>
          </a:p>
          <a:p>
            <a:r>
              <a:rPr lang="en-US" dirty="0" smtClean="0"/>
              <a:t>Median read length of 182bp</a:t>
            </a:r>
          </a:p>
          <a:p>
            <a:endParaRPr lang="en-US" dirty="0" smtClean="0"/>
          </a:p>
          <a:p>
            <a:r>
              <a:rPr lang="en-US" dirty="0" smtClean="0"/>
              <a:t>5.7x mapping depth coverage (Table 13)</a:t>
            </a:r>
          </a:p>
          <a:p>
            <a:endParaRPr lang="en-US" dirty="0" smtClean="0"/>
          </a:p>
          <a:p>
            <a:r>
              <a:rPr lang="en-US" dirty="0" smtClean="0"/>
              <a:t>13, 784 single nucleotide polymorphisms (SNPs) were identified across the 14 chromosomes of the parasite genome</a:t>
            </a:r>
          </a:p>
          <a:p>
            <a:endParaRPr lang="en-US" dirty="0" smtClean="0"/>
          </a:p>
          <a:p>
            <a:r>
              <a:rPr lang="en-US" dirty="0" smtClean="0"/>
              <a:t>3, 122 genes were </a:t>
            </a:r>
            <a:r>
              <a:rPr lang="en-US" dirty="0" err="1" smtClean="0"/>
              <a:t>analysed</a:t>
            </a:r>
            <a:r>
              <a:rPr lang="en-US" dirty="0" smtClean="0"/>
              <a:t> after excluding </a:t>
            </a:r>
            <a:r>
              <a:rPr lang="en-US" dirty="0" err="1" smtClean="0"/>
              <a:t>hypervariable</a:t>
            </a:r>
            <a:r>
              <a:rPr lang="en-US" dirty="0" smtClean="0"/>
              <a:t> genes from the </a:t>
            </a:r>
            <a:r>
              <a:rPr lang="en-US" dirty="0" err="1" smtClean="0"/>
              <a:t>subtelomeric</a:t>
            </a:r>
            <a:r>
              <a:rPr lang="en-US" dirty="0" smtClean="0"/>
              <a:t> region (</a:t>
            </a:r>
            <a:r>
              <a:rPr lang="en-US" dirty="0" err="1" smtClean="0"/>
              <a:t>i.e</a:t>
            </a:r>
            <a:r>
              <a:rPr lang="en-US" dirty="0" smtClean="0"/>
              <a:t> </a:t>
            </a:r>
            <a:r>
              <a:rPr lang="en-US" i="1" dirty="0" err="1" smtClean="0"/>
              <a:t>stevor</a:t>
            </a:r>
            <a:r>
              <a:rPr lang="en-US" i="1" dirty="0" smtClean="0"/>
              <a:t>,</a:t>
            </a:r>
            <a:r>
              <a:rPr lang="en-US" dirty="0" smtClean="0"/>
              <a:t>  </a:t>
            </a:r>
            <a:r>
              <a:rPr lang="en-US" i="1" dirty="0" err="1" smtClean="0"/>
              <a:t>var</a:t>
            </a:r>
            <a:r>
              <a:rPr lang="en-US" dirty="0" smtClean="0"/>
              <a:t> and </a:t>
            </a:r>
            <a:r>
              <a:rPr lang="en-US" i="1" dirty="0" err="1" smtClean="0"/>
              <a:t>rifin</a:t>
            </a:r>
            <a:r>
              <a:rPr lang="en-US" dirty="0" smtClean="0"/>
              <a:t> genes).</a:t>
            </a:r>
          </a:p>
          <a:p>
            <a:pPr algn="just"/>
            <a:endParaRPr lang="en-US" dirty="0" smtClean="0"/>
          </a:p>
          <a:p>
            <a:pPr marL="0" indent="0" algn="just">
              <a:buNone/>
            </a:pP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3687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600"/>
            <a:ext cx="8229600" cy="685800"/>
          </a:xfrm>
        </p:spPr>
        <p:txBody>
          <a:bodyPr>
            <a:no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Figure 8: Snapshot of variant caller format (VCF) of mapped sequence reads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57</a:t>
            </a:fld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57200"/>
            <a:ext cx="8001000" cy="4947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110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68580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Table 14: Genome sequence summary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58</a:t>
            </a:fld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906749608"/>
              </p:ext>
            </p:extLst>
          </p:nvPr>
        </p:nvGraphicFramePr>
        <p:xfrm>
          <a:off x="457200" y="838200"/>
          <a:ext cx="8138160" cy="5669280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4069080"/>
                <a:gridCol w="4069080"/>
              </a:tblGrid>
              <a:tr h="5486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Length of non-gap regions covered by reads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13226305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86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Length of 24bp unique regions of the reference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264683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86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Reference nucleotide composition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A: 37.87%, C: 13.35%, G: 14.62%, T: 34.16%</a:t>
                      </a:r>
                      <a:endParaRPr lang="en-US" sz="1600" dirty="0">
                        <a:solidFill>
                          <a:srgbClr val="7030A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86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Reads nucleotide composition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A: 36.07%, C: 15.71%, G: 17.71%, T: 30.51%</a:t>
                      </a:r>
                      <a:endParaRPr lang="en-US" sz="1600" b="1" dirty="0">
                        <a:solidFill>
                          <a:srgbClr val="7030A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86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Average depth across all non-gap regions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0.691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86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Average depth across 24bp unique regions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0.514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86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Number of reference sequences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132994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86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971675" algn="l"/>
                        </a:tabLst>
                      </a:pPr>
                      <a:r>
                        <a:rPr lang="en-US" sz="1600">
                          <a:effectLst/>
                        </a:rPr>
                        <a:t>Length of reference sequences excluding gaps	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53277940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86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971675" algn="l"/>
                        </a:tabLst>
                      </a:pPr>
                      <a:r>
                        <a:rPr lang="en-US" sz="1600">
                          <a:effectLst/>
                        </a:rPr>
                        <a:t>Length of gaps in the reference sequences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1299037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86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971675" algn="l"/>
                        </a:tabLst>
                      </a:pPr>
                      <a:r>
                        <a:rPr lang="en-US" sz="1600" dirty="0">
                          <a:effectLst/>
                        </a:rPr>
                        <a:t>Average coverage depth of reference sequence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5.7x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5071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715000"/>
            <a:ext cx="8229600" cy="914400"/>
          </a:xfrm>
        </p:spPr>
        <p:txBody>
          <a:bodyPr>
            <a:normAutofit fontScale="90000"/>
          </a:bodyPr>
          <a:lstStyle/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600" b="1" dirty="0" smtClean="0"/>
              <a:t>Figure </a:t>
            </a:r>
            <a:r>
              <a:rPr lang="en-US" sz="1600" b="1" dirty="0"/>
              <a:t>9</a:t>
            </a:r>
            <a:r>
              <a:rPr lang="en-US" sz="1600" b="1" dirty="0" smtClean="0"/>
              <a:t>: </a:t>
            </a:r>
            <a:r>
              <a:rPr lang="en-US" sz="1600" b="1" dirty="0">
                <a:solidFill>
                  <a:srgbClr val="00000A"/>
                </a:solidFill>
                <a:latin typeface="Times New Roman"/>
                <a:ea typeface="Droid Sans"/>
                <a:cs typeface="Times New Roman"/>
              </a:rPr>
              <a:t>Distribution of synonymous and </a:t>
            </a:r>
            <a:r>
              <a:rPr lang="en-US" sz="1600" b="1" dirty="0" err="1">
                <a:solidFill>
                  <a:srgbClr val="00000A"/>
                </a:solidFill>
                <a:latin typeface="Times New Roman"/>
                <a:ea typeface="Droid Sans"/>
                <a:cs typeface="Times New Roman"/>
              </a:rPr>
              <a:t>nonsynonymous</a:t>
            </a:r>
            <a:r>
              <a:rPr lang="en-US" sz="1600" b="1" dirty="0">
                <a:solidFill>
                  <a:srgbClr val="00000A"/>
                </a:solidFill>
                <a:latin typeface="Times New Roman"/>
                <a:ea typeface="Droid Sans"/>
                <a:cs typeface="Times New Roman"/>
              </a:rPr>
              <a:t> SNPs in known target genes of drug and immunity </a:t>
            </a:r>
            <a:r>
              <a:rPr lang="en-US" sz="1600" dirty="0">
                <a:solidFill>
                  <a:srgbClr val="00000A"/>
                </a:solidFill>
                <a:latin typeface="Times New Roman"/>
                <a:ea typeface="Droid Sans"/>
                <a:cs typeface="Times New Roman"/>
              </a:rPr>
              <a:t>(CRT = Chloroquine resistant transporter; MDR = Multidrug resistant transporter; DHFR = </a:t>
            </a:r>
            <a:r>
              <a:rPr lang="en-US" sz="1600" dirty="0" err="1">
                <a:solidFill>
                  <a:srgbClr val="00000A"/>
                </a:solidFill>
                <a:latin typeface="Times New Roman"/>
                <a:ea typeface="Droid Sans"/>
                <a:cs typeface="Times New Roman"/>
              </a:rPr>
              <a:t>dihydrofolate</a:t>
            </a:r>
            <a:r>
              <a:rPr lang="en-US" sz="1600" dirty="0">
                <a:solidFill>
                  <a:srgbClr val="00000A"/>
                </a:solidFill>
                <a:latin typeface="Times New Roman"/>
                <a:ea typeface="Droid Sans"/>
                <a:cs typeface="Times New Roman"/>
              </a:rPr>
              <a:t> </a:t>
            </a:r>
            <a:r>
              <a:rPr lang="en-US" sz="1600" dirty="0" err="1">
                <a:solidFill>
                  <a:srgbClr val="00000A"/>
                </a:solidFill>
                <a:latin typeface="Times New Roman"/>
                <a:ea typeface="Droid Sans"/>
                <a:cs typeface="Times New Roman"/>
              </a:rPr>
              <a:t>reductase</a:t>
            </a:r>
            <a:r>
              <a:rPr lang="en-US" sz="1600" dirty="0">
                <a:solidFill>
                  <a:srgbClr val="00000A"/>
                </a:solidFill>
                <a:latin typeface="Times New Roman"/>
                <a:ea typeface="Droid Sans"/>
                <a:cs typeface="Times New Roman"/>
              </a:rPr>
              <a:t>; DHPS = </a:t>
            </a:r>
            <a:r>
              <a:rPr lang="en-US" sz="1600" dirty="0" err="1">
                <a:solidFill>
                  <a:srgbClr val="00000A"/>
                </a:solidFill>
                <a:latin typeface="Times New Roman"/>
                <a:ea typeface="Droid Sans"/>
                <a:cs typeface="Times New Roman"/>
              </a:rPr>
              <a:t>dihydropteroate</a:t>
            </a:r>
            <a:r>
              <a:rPr lang="en-US" sz="1600" dirty="0">
                <a:solidFill>
                  <a:srgbClr val="00000A"/>
                </a:solidFill>
                <a:latin typeface="Times New Roman"/>
                <a:ea typeface="Droid Sans"/>
                <a:cs typeface="Times New Roman"/>
              </a:rPr>
              <a:t> synthase; GDV = Gametocyte development; MSP = Merozoite surface protein; LSA = Liver stage antigen</a:t>
            </a:r>
            <a:r>
              <a:rPr lang="en-US" sz="1300" dirty="0">
                <a:solidFill>
                  <a:srgbClr val="00000A"/>
                </a:solidFill>
                <a:latin typeface="Times New Roman"/>
                <a:ea typeface="Droid Sans"/>
                <a:cs typeface="Times New Roman"/>
              </a:rPr>
              <a:t>)</a:t>
            </a:r>
            <a:r>
              <a:rPr lang="en-US" sz="1300" dirty="0">
                <a:latin typeface="Calibri"/>
                <a:ea typeface="Calibri"/>
                <a:cs typeface="Times New Roman"/>
              </a:rPr>
              <a:t/>
            </a:r>
            <a:br>
              <a:rPr lang="en-US" sz="1300" dirty="0">
                <a:latin typeface="Calibri"/>
                <a:ea typeface="Calibri"/>
                <a:cs typeface="Times New Roman"/>
              </a:rPr>
            </a:br>
            <a:endParaRPr lang="en-US" sz="13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59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606169401"/>
              </p:ext>
            </p:extLst>
          </p:nvPr>
        </p:nvGraphicFramePr>
        <p:xfrm>
          <a:off x="152400" y="152400"/>
          <a:ext cx="86868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5856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/>
          <a:lstStyle/>
          <a:p>
            <a:r>
              <a:rPr lang="en-US" b="1" dirty="0">
                <a:solidFill>
                  <a:prstClr val="black"/>
                </a:solidFill>
              </a:rPr>
              <a:t>Introduction (cont’d)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838200"/>
            <a:ext cx="8229600" cy="5791200"/>
          </a:xfrm>
        </p:spPr>
        <p:txBody>
          <a:bodyPr>
            <a:noAutofit/>
          </a:bodyPr>
          <a:lstStyle/>
          <a:p>
            <a:pPr lvl="0" algn="just">
              <a:buClr>
                <a:srgbClr val="727CA3"/>
              </a:buClr>
              <a:buFont typeface="Wingdings" pitchFamily="2" charset="2"/>
              <a:buChar char="q"/>
            </a:pPr>
            <a:r>
              <a:rPr lang="en-US" sz="3200" dirty="0">
                <a:solidFill>
                  <a:prstClr val="black"/>
                </a:solidFill>
              </a:rPr>
              <a:t>An effective malaria vaccine is expected to make up for the shortfalls in the existing malaria intervention measures</a:t>
            </a:r>
            <a:r>
              <a:rPr lang="en-US" sz="3200" dirty="0" smtClean="0">
                <a:solidFill>
                  <a:prstClr val="black"/>
                </a:solidFill>
              </a:rPr>
              <a:t>.</a:t>
            </a:r>
          </a:p>
          <a:p>
            <a:pPr lvl="0">
              <a:buClr>
                <a:srgbClr val="727CA3"/>
              </a:buClr>
              <a:buFont typeface="Wingdings" pitchFamily="2" charset="2"/>
              <a:buChar char="q"/>
            </a:pPr>
            <a:endParaRPr lang="en-US" sz="3200" dirty="0">
              <a:solidFill>
                <a:prstClr val="black"/>
              </a:solidFill>
            </a:endParaRPr>
          </a:p>
          <a:p>
            <a:pPr lvl="0" algn="just">
              <a:buClr>
                <a:srgbClr val="727CA3"/>
              </a:buClr>
              <a:buFont typeface="Wingdings" pitchFamily="2" charset="2"/>
              <a:buChar char="q"/>
            </a:pPr>
            <a:r>
              <a:rPr lang="en-US" sz="3200" dirty="0">
                <a:solidFill>
                  <a:prstClr val="black"/>
                </a:solidFill>
              </a:rPr>
              <a:t>Vaccine constructs follow the procedures of robust population-specific antigen discovery</a:t>
            </a:r>
          </a:p>
          <a:p>
            <a:pPr marL="0" lvl="0" indent="0" algn="just">
              <a:buClr>
                <a:srgbClr val="727CA3"/>
              </a:buClr>
              <a:buNone/>
            </a:pPr>
            <a:endParaRPr lang="en-US" sz="3200" dirty="0" smtClean="0">
              <a:solidFill>
                <a:prstClr val="black"/>
              </a:solidFill>
            </a:endParaRPr>
          </a:p>
          <a:p>
            <a:pPr lvl="0" algn="just">
              <a:buClr>
                <a:srgbClr val="727CA3"/>
              </a:buClr>
              <a:buFont typeface="Wingdings" pitchFamily="2" charset="2"/>
              <a:buChar char="q"/>
            </a:pPr>
            <a:r>
              <a:rPr lang="en-US" sz="3200" dirty="0" smtClean="0">
                <a:solidFill>
                  <a:prstClr val="black"/>
                </a:solidFill>
              </a:rPr>
              <a:t>Whole-genome </a:t>
            </a:r>
            <a:r>
              <a:rPr lang="en-US" sz="3200" dirty="0">
                <a:solidFill>
                  <a:prstClr val="black"/>
                </a:solidFill>
              </a:rPr>
              <a:t>sequencing approach can be used to identify new </a:t>
            </a:r>
            <a:r>
              <a:rPr lang="en-US" sz="3200" dirty="0" smtClean="0">
                <a:solidFill>
                  <a:prstClr val="black"/>
                </a:solidFill>
              </a:rPr>
              <a:t>antigens under </a:t>
            </a:r>
            <a:r>
              <a:rPr lang="en-US" sz="3200" dirty="0">
                <a:solidFill>
                  <a:prstClr val="black"/>
                </a:solidFill>
              </a:rPr>
              <a:t>equilibrium polymorphisms (balancing selection)</a:t>
            </a:r>
          </a:p>
          <a:p>
            <a:pPr marL="0" lvl="0" indent="0">
              <a:buClr>
                <a:srgbClr val="727CA3"/>
              </a:buClr>
              <a:buNone/>
            </a:pPr>
            <a:endParaRPr lang="en-US" sz="3200" dirty="0">
              <a:solidFill>
                <a:prstClr val="black"/>
              </a:solidFill>
            </a:endParaRPr>
          </a:p>
          <a:p>
            <a:endParaRPr lang="en-US" sz="3200" dirty="0" smtClean="0"/>
          </a:p>
          <a:p>
            <a:endParaRPr lang="en-US" sz="3200" dirty="0" smtClean="0"/>
          </a:p>
          <a:p>
            <a:pPr marL="0" indent="0">
              <a:buNone/>
            </a:pPr>
            <a:r>
              <a:rPr lang="en-US" sz="3200" dirty="0" smtClean="0"/>
              <a:t>                   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1033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5254" y="256219"/>
            <a:ext cx="89968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Table 15:  Windows of directional selection for genomic regions with 2 or more SNPs and  shared</a:t>
            </a:r>
            <a:r>
              <a:rPr lang="en-US" sz="2000" b="1" dirty="0"/>
              <a:t> </a:t>
            </a:r>
            <a:r>
              <a:rPr lang="en-US" sz="2000" b="1" dirty="0" err="1" smtClean="0"/>
              <a:t>iHS</a:t>
            </a:r>
            <a:r>
              <a:rPr lang="en-US" sz="2000" b="1" dirty="0" smtClean="0"/>
              <a:t> score &gt; 2.5</a:t>
            </a:r>
            <a:endParaRPr lang="en-US" sz="20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60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3669909"/>
              </p:ext>
            </p:extLst>
          </p:nvPr>
        </p:nvGraphicFramePr>
        <p:xfrm>
          <a:off x="228600" y="1142994"/>
          <a:ext cx="8381999" cy="5410209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419778"/>
                <a:gridCol w="690224"/>
                <a:gridCol w="542742"/>
                <a:gridCol w="1204452"/>
                <a:gridCol w="1232964"/>
                <a:gridCol w="3291839"/>
              </a:tblGrid>
              <a:tr h="333825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Chromosome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Window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Region size</a:t>
                      </a: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(kb)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Number of SNPs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Id of genes within region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053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Start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stop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38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163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184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21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PF3D7_0103600 –PF3D7_0104200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38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302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515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213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PF3D7_0210900 –PF3D7_0213600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38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407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585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178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PF3D7_0409600 –PF3D7_0413300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38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</a:rPr>
                        <a:t>5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</a:rPr>
                        <a:t>822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</a:rPr>
                        <a:t>1007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</a:rPr>
                        <a:t>185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</a:rPr>
                        <a:t>12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</a:rPr>
                        <a:t>PF3D7_0519800 –PF3D7_0524200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51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6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1039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1297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258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32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PF3D7_0625100 –PF3D7_0630600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38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</a:rPr>
                        <a:t>7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</a:rPr>
                        <a:t>238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</a:rPr>
                        <a:t>249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</a:rPr>
                        <a:t>11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</a:rPr>
                        <a:t>4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</a:rPr>
                        <a:t>PF3D7_0704550 –PF3D7_0704900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38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1060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1220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160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15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PF3D7_0929320 –PF3D7_0930500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38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1210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1557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347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PF3D7_1029500 – PF3D7_103880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38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11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1190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1310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PF3D7_1132920 –PF3D7_1133600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38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12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1451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1880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429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PF3D7_1234900 –PF3D7_1248500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38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13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303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358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55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PF3D7_1306470 –PF33D7_130790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38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13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2410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2520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110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PF3D7_1306470 –PF3D7_1307900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38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14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1910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1932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22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PF37_1407000 – PF3D7_1447900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508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Objective 4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61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2362200"/>
            <a:ext cx="8229600" cy="3794760"/>
          </a:xfrm>
        </p:spPr>
        <p:txBody>
          <a:bodyPr/>
          <a:lstStyle/>
          <a:p>
            <a:pPr lvl="0">
              <a:buClr>
                <a:srgbClr val="727CA3"/>
              </a:buClr>
            </a:pPr>
            <a:r>
              <a:rPr lang="en-US" sz="2800" b="1" dirty="0">
                <a:solidFill>
                  <a:prstClr val="black"/>
                </a:solidFill>
              </a:rPr>
              <a:t>Identify target genes of immunity under balancing selection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60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895739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tx1"/>
                </a:solidFill>
              </a:rPr>
              <a:t>Table 16: Target </a:t>
            </a:r>
            <a:r>
              <a:rPr lang="en-US" sz="2400" b="1" dirty="0" smtClean="0">
                <a:solidFill>
                  <a:schemeClr val="tx1"/>
                </a:solidFill>
                <a:latin typeface="Times New Roman"/>
              </a:rPr>
              <a:t>g</a:t>
            </a:r>
            <a:r>
              <a:rPr lang="en-US" sz="2400" b="1" dirty="0" smtClean="0">
                <a:solidFill>
                  <a:schemeClr val="tx1"/>
                </a:solidFill>
                <a:latin typeface="Times New Roman"/>
                <a:ea typeface="Droid Sans"/>
              </a:rPr>
              <a:t>enes of acquired immunity </a:t>
            </a:r>
            <a:r>
              <a:rPr lang="en-US" sz="2400" b="1" dirty="0">
                <a:solidFill>
                  <a:schemeClr val="tx1"/>
                </a:solidFill>
                <a:latin typeface="Times New Roman"/>
                <a:ea typeface="Droid Sans"/>
              </a:rPr>
              <a:t>showing high values of Tajima’s D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62</a:t>
            </a:fld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285225701"/>
              </p:ext>
            </p:extLst>
          </p:nvPr>
        </p:nvGraphicFramePr>
        <p:xfrm>
          <a:off x="266700" y="838200"/>
          <a:ext cx="8610600" cy="4821678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2152650"/>
                <a:gridCol w="2152650"/>
                <a:gridCol w="2152650"/>
                <a:gridCol w="2152650"/>
              </a:tblGrid>
              <a:tr h="10312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Gene ID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Chromosome no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Frequency of polymorphism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π x 10 </a:t>
                      </a:r>
                      <a:r>
                        <a:rPr lang="en-US" sz="2000" baseline="30000">
                          <a:effectLst/>
                        </a:rPr>
                        <a:t>-3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Tajima’s D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075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MSP(DBLMSP2)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10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27.9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2.58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85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CSP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20.6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1.38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85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EBA-175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7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17.2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1.29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85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MSP7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13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13.5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0.84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85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MSP3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10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23.8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0.73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85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SERA5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24.1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0.21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28600" y="5509469"/>
            <a:ext cx="868680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en-US" dirty="0">
                <a:solidFill>
                  <a:srgbClr val="00000A"/>
                </a:solidFill>
                <a:latin typeface="Times New Roman"/>
                <a:ea typeface="Droid Sans"/>
                <a:cs typeface="Times New Roman"/>
              </a:rPr>
              <a:t>MSPDBL2=Merozoite surface protein </a:t>
            </a:r>
            <a:r>
              <a:rPr lang="en-US" dirty="0" err="1">
                <a:solidFill>
                  <a:srgbClr val="00000A"/>
                </a:solidFill>
                <a:latin typeface="Times New Roman"/>
                <a:ea typeface="Droid Sans"/>
                <a:cs typeface="Times New Roman"/>
              </a:rPr>
              <a:t>duffy</a:t>
            </a:r>
            <a:r>
              <a:rPr lang="en-US" dirty="0">
                <a:solidFill>
                  <a:srgbClr val="00000A"/>
                </a:solidFill>
                <a:latin typeface="Times New Roman"/>
                <a:ea typeface="Droid Sans"/>
                <a:cs typeface="Times New Roman"/>
              </a:rPr>
              <a:t> binding-like; CSP = </a:t>
            </a:r>
            <a:r>
              <a:rPr lang="en-US" dirty="0" err="1">
                <a:solidFill>
                  <a:srgbClr val="00000A"/>
                </a:solidFill>
                <a:latin typeface="Times New Roman"/>
                <a:ea typeface="Droid Sans"/>
                <a:cs typeface="Times New Roman"/>
              </a:rPr>
              <a:t>circumsporozoite</a:t>
            </a:r>
            <a:r>
              <a:rPr lang="en-US" dirty="0">
                <a:solidFill>
                  <a:srgbClr val="00000A"/>
                </a:solidFill>
                <a:latin typeface="Times New Roman"/>
                <a:ea typeface="Droid Sans"/>
                <a:cs typeface="Times New Roman"/>
              </a:rPr>
              <a:t> protein; </a:t>
            </a:r>
            <a:r>
              <a:rPr lang="en-US" dirty="0" smtClean="0">
                <a:solidFill>
                  <a:srgbClr val="00000A"/>
                </a:solidFill>
                <a:latin typeface="Times New Roman"/>
                <a:ea typeface="Droid Sans"/>
                <a:cs typeface="Times New Roman"/>
              </a:rPr>
              <a:t>EBA </a:t>
            </a:r>
            <a:r>
              <a:rPr lang="en-US" dirty="0">
                <a:solidFill>
                  <a:srgbClr val="00000A"/>
                </a:solidFill>
                <a:latin typeface="Times New Roman"/>
                <a:ea typeface="Droid Sans"/>
                <a:cs typeface="Times New Roman"/>
              </a:rPr>
              <a:t>= Erythrocyte-binding antigen; MSP = Merozoite Surface </a:t>
            </a:r>
            <a:r>
              <a:rPr lang="en-US" dirty="0" smtClean="0">
                <a:solidFill>
                  <a:srgbClr val="00000A"/>
                </a:solidFill>
                <a:latin typeface="Times New Roman"/>
                <a:ea typeface="Droid Sans"/>
                <a:cs typeface="Times New Roman"/>
              </a:rPr>
              <a:t>Protein; </a:t>
            </a:r>
            <a:r>
              <a:rPr lang="en-US" dirty="0">
                <a:solidFill>
                  <a:srgbClr val="00000A"/>
                </a:solidFill>
                <a:latin typeface="Times New Roman"/>
                <a:ea typeface="Droid Sans"/>
                <a:cs typeface="Times New Roman"/>
              </a:rPr>
              <a:t>SERA = Serine repeat antigen</a:t>
            </a:r>
            <a:endParaRPr lang="en-US" sz="28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3760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63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5737842"/>
              </p:ext>
            </p:extLst>
          </p:nvPr>
        </p:nvGraphicFramePr>
        <p:xfrm>
          <a:off x="105388" y="990600"/>
          <a:ext cx="8908338" cy="5866014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4454169"/>
                <a:gridCol w="4454169"/>
              </a:tblGrid>
              <a:tr h="4710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Objective 1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Summary of findings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71054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Determine </a:t>
                      </a:r>
                      <a:r>
                        <a:rPr lang="en-US" sz="2400" dirty="0">
                          <a:effectLst/>
                        </a:rPr>
                        <a:t>the allelic variants, clonal </a:t>
                      </a:r>
                      <a:r>
                        <a:rPr lang="en-US" sz="2400" dirty="0" smtClean="0">
                          <a:effectLst/>
                        </a:rPr>
                        <a:t>diversity,</a:t>
                      </a:r>
                      <a:r>
                        <a:rPr lang="en-US" sz="2400" baseline="0" dirty="0" smtClean="0">
                          <a:effectLst/>
                        </a:rPr>
                        <a:t> </a:t>
                      </a:r>
                      <a:r>
                        <a:rPr lang="en-US" sz="2400" dirty="0" smtClean="0">
                          <a:effectLst/>
                        </a:rPr>
                        <a:t>multiplicity infections and genetic</a:t>
                      </a:r>
                      <a:r>
                        <a:rPr lang="en-US" sz="2400" baseline="0" dirty="0" smtClean="0">
                          <a:effectLst/>
                        </a:rPr>
                        <a:t> differentiation of </a:t>
                      </a:r>
                      <a:r>
                        <a:rPr lang="en-US" sz="2400" i="1" baseline="0" dirty="0" smtClean="0">
                          <a:effectLst/>
                        </a:rPr>
                        <a:t>P. falciparum </a:t>
                      </a:r>
                      <a:r>
                        <a:rPr lang="en-US" sz="2400" baseline="0" dirty="0" smtClean="0">
                          <a:effectLst/>
                        </a:rPr>
                        <a:t>in South-West Nigeria.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dirty="0" smtClean="0">
                          <a:effectLst/>
                        </a:rPr>
                        <a:t>Few </a:t>
                      </a:r>
                      <a:r>
                        <a:rPr lang="en-US" sz="2400" dirty="0">
                          <a:effectLst/>
                        </a:rPr>
                        <a:t>allelic variants leading to low clonal </a:t>
                      </a:r>
                      <a:r>
                        <a:rPr lang="en-US" sz="2400" dirty="0" smtClean="0">
                          <a:effectLst/>
                        </a:rPr>
                        <a:t>diversity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en-US" sz="24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dirty="0">
                          <a:effectLst/>
                        </a:rPr>
                        <a:t>Clonal diversity was highest in AMK and lowest in </a:t>
                      </a:r>
                      <a:r>
                        <a:rPr lang="en-US" sz="2400" dirty="0" smtClean="0">
                          <a:effectLst/>
                        </a:rPr>
                        <a:t>BDG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en-US" sz="24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dirty="0" smtClean="0">
                          <a:effectLst/>
                        </a:rPr>
                        <a:t>Multiplicity </a:t>
                      </a:r>
                      <a:r>
                        <a:rPr lang="en-US" sz="2400" dirty="0">
                          <a:effectLst/>
                        </a:rPr>
                        <a:t>of Infections (MOI) was highest among children 2-4 years old</a:t>
                      </a:r>
                      <a:r>
                        <a:rPr lang="en-US" sz="2400" dirty="0" smtClean="0">
                          <a:effectLst/>
                        </a:rPr>
                        <a:t>.</a:t>
                      </a:r>
                    </a:p>
                    <a:p>
                      <a:pPr marL="0" lvl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None/>
                      </a:pPr>
                      <a:endParaRPr lang="en-US" sz="2000" dirty="0">
                        <a:solidFill>
                          <a:srgbClr val="00000A"/>
                        </a:solidFill>
                        <a:effectLst/>
                        <a:latin typeface="Calibri"/>
                        <a:ea typeface="Droid Sans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33695" y="-49887"/>
            <a:ext cx="8651727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A"/>
                </a:solidFill>
                <a:effectLst/>
                <a:latin typeface="Times New Roman" pitchFamily="18" charset="0"/>
                <a:ea typeface="Droid Sans"/>
                <a:cs typeface="Times New Roman" pitchFamily="18" charset="0"/>
              </a:rPr>
              <a:t>SUMMARY OF FINDINGS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A"/>
                </a:solidFill>
                <a:effectLst/>
                <a:latin typeface="Times New Roman" pitchFamily="18" charset="0"/>
                <a:ea typeface="Droid Sans"/>
                <a:cs typeface="Times New Roman" pitchFamily="18" charset="0"/>
              </a:rPr>
              <a:t>On the basis of the objectives, the following was observed: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53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64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1364271"/>
              </p:ext>
            </p:extLst>
          </p:nvPr>
        </p:nvGraphicFramePr>
        <p:xfrm>
          <a:off x="105388" y="152400"/>
          <a:ext cx="8908338" cy="640080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4454169"/>
                <a:gridCol w="4454169"/>
              </a:tblGrid>
              <a:tr h="5818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Objective 1 (cont’d)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Summary of findings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1891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Determine the allelic variants, clonal diversity, multiplicity infections and genetic differentiation of </a:t>
                      </a:r>
                      <a:r>
                        <a:rPr kumimoji="0" lang="en-US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P. falciparum 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 South-West Nigeria.</a:t>
                      </a:r>
                      <a:endParaRPr kumimoji="0" 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dirty="0" smtClean="0">
                          <a:solidFill>
                            <a:srgbClr val="00000A"/>
                          </a:solidFill>
                          <a:effectLst/>
                          <a:latin typeface="Times New Roman"/>
                        </a:rPr>
                        <a:t>Low genetic differentiation between populations (</a:t>
                      </a:r>
                      <a:r>
                        <a:rPr lang="el-GR" sz="1600" dirty="0" smtClean="0">
                          <a:solidFill>
                            <a:srgbClr val="00000A"/>
                          </a:solidFill>
                          <a:effectLst/>
                          <a:latin typeface="Times New Roman"/>
                        </a:rPr>
                        <a:t>Φ</a:t>
                      </a:r>
                      <a:r>
                        <a:rPr lang="en-US" sz="1600" dirty="0" smtClean="0">
                          <a:solidFill>
                            <a:srgbClr val="00000A"/>
                          </a:solidFill>
                          <a:effectLst/>
                          <a:latin typeface="Times New Roman"/>
                        </a:rPr>
                        <a:t>PT</a:t>
                      </a:r>
                      <a:r>
                        <a:rPr lang="en-US" sz="1600" baseline="0" dirty="0" smtClean="0">
                          <a:solidFill>
                            <a:srgbClr val="00000A"/>
                          </a:solidFill>
                          <a:effectLst/>
                          <a:latin typeface="Times New Roman"/>
                        </a:rPr>
                        <a:t> = 0.017)</a:t>
                      </a:r>
                      <a:endParaRPr lang="en-US" sz="1600" dirty="0" smtClean="0">
                        <a:solidFill>
                          <a:srgbClr val="00000A"/>
                        </a:solidFill>
                        <a:effectLst/>
                        <a:latin typeface="Times New Roman"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dirty="0" smtClean="0">
                          <a:solidFill>
                            <a:srgbClr val="00000A"/>
                          </a:solidFill>
                          <a:effectLst/>
                          <a:latin typeface="Times New Roman"/>
                        </a:rPr>
                        <a:t>No substantial difference in the mean</a:t>
                      </a:r>
                      <a:r>
                        <a:rPr lang="en-US" sz="1600" baseline="0" dirty="0" smtClean="0">
                          <a:solidFill>
                            <a:srgbClr val="00000A"/>
                          </a:solidFill>
                          <a:effectLst/>
                          <a:latin typeface="Times New Roman"/>
                        </a:rPr>
                        <a:t> number of genotypes in the three parasite populations (P  &gt;  0.01)</a:t>
                      </a:r>
                      <a:endParaRPr lang="en-US" sz="1600" dirty="0" smtClean="0">
                        <a:solidFill>
                          <a:srgbClr val="00000A"/>
                        </a:solidFill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dirty="0" err="1" smtClean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</a:rPr>
                        <a:t>Multilocus</a:t>
                      </a:r>
                      <a:r>
                        <a:rPr lang="en-US" sz="1600" dirty="0" smtClean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</a:rPr>
                        <a:t> linkage disequilibrium </a:t>
                      </a:r>
                      <a:r>
                        <a:rPr lang="en-US" sz="1600" dirty="0" smtClean="0">
                          <a:effectLst/>
                          <a:latin typeface="Times New Roman"/>
                          <a:ea typeface="Calibri"/>
                        </a:rPr>
                        <a:t>was low</a:t>
                      </a:r>
                      <a:r>
                        <a:rPr lang="en-US" sz="1600" dirty="0" smtClean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</a:rPr>
                        <a:t> in all the study populations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dirty="0" smtClean="0">
                          <a:solidFill>
                            <a:srgbClr val="00000A"/>
                          </a:solidFill>
                          <a:effectLst/>
                          <a:latin typeface="Times New Roman"/>
                        </a:rPr>
                        <a:t>LD was highest in AMK isolates and lowest in LEK.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dirty="0" smtClean="0">
                          <a:solidFill>
                            <a:srgbClr val="00000A"/>
                          </a:solidFill>
                          <a:effectLst/>
                          <a:latin typeface="Times New Roman"/>
                        </a:rPr>
                        <a:t>Pairwise</a:t>
                      </a:r>
                      <a:r>
                        <a:rPr lang="en-US" sz="1600" baseline="0" dirty="0" smtClean="0">
                          <a:solidFill>
                            <a:srgbClr val="00000A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en-US" sz="1600" baseline="0" dirty="0" err="1" smtClean="0">
                          <a:solidFill>
                            <a:srgbClr val="00000A"/>
                          </a:solidFill>
                          <a:effectLst/>
                          <a:latin typeface="Times New Roman"/>
                        </a:rPr>
                        <a:t>Nei</a:t>
                      </a:r>
                      <a:r>
                        <a:rPr lang="en-US" sz="1600" dirty="0" smtClean="0">
                          <a:solidFill>
                            <a:srgbClr val="00000A"/>
                          </a:solidFill>
                          <a:effectLst/>
                          <a:latin typeface="Times New Roman"/>
                        </a:rPr>
                        <a:t> genetic distances (</a:t>
                      </a:r>
                      <a:r>
                        <a:rPr lang="en-US" sz="1600" dirty="0" err="1" smtClean="0">
                          <a:solidFill>
                            <a:srgbClr val="00000A"/>
                          </a:solidFill>
                          <a:effectLst/>
                          <a:latin typeface="Times New Roman"/>
                        </a:rPr>
                        <a:t>uD</a:t>
                      </a:r>
                      <a:r>
                        <a:rPr lang="en-US" sz="1600" dirty="0" smtClean="0">
                          <a:solidFill>
                            <a:srgbClr val="00000A"/>
                          </a:solidFill>
                          <a:effectLst/>
                          <a:latin typeface="Times New Roman"/>
                        </a:rPr>
                        <a:t>)</a:t>
                      </a:r>
                      <a:r>
                        <a:rPr lang="en-US" sz="1600" baseline="0" dirty="0" smtClean="0">
                          <a:solidFill>
                            <a:srgbClr val="00000A"/>
                          </a:solidFill>
                          <a:effectLst/>
                          <a:latin typeface="Times New Roman"/>
                        </a:rPr>
                        <a:t> between LEK and BDG, LEK and AMK and BDG and AMK parasite populations, were 0.164, 0.175 and 0.074 respectively indicating</a:t>
                      </a:r>
                      <a:r>
                        <a:rPr lang="en-US" sz="1600" baseline="0" dirty="0" smtClean="0">
                          <a:solidFill>
                            <a:srgbClr val="00000A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smtClean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</a:rPr>
                        <a:t>no obvious relationship between genetic and physical distances between the study areas</a:t>
                      </a:r>
                      <a:endParaRPr lang="en-US" sz="1600" dirty="0">
                        <a:effectLst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9491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65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5590916"/>
              </p:ext>
            </p:extLst>
          </p:nvPr>
        </p:nvGraphicFramePr>
        <p:xfrm>
          <a:off x="105388" y="152400"/>
          <a:ext cx="8908338" cy="652549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4454169"/>
                <a:gridCol w="4454169"/>
              </a:tblGrid>
              <a:tr h="5818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Objective 2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Summary of findings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1891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Determine the population structure of </a:t>
                      </a:r>
                      <a:r>
                        <a:rPr lang="en-US" sz="240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P. falciparum</a:t>
                      </a: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isolates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 dirty="0" smtClean="0">
                          <a:solidFill>
                            <a:srgbClr val="00000A"/>
                          </a:solidFill>
                          <a:effectLst/>
                          <a:latin typeface="Times New Roman"/>
                        </a:rPr>
                        <a:t>Low-level of population sub-structuring of the parasite in the region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en-US" sz="2000" dirty="0" smtClean="0">
                        <a:solidFill>
                          <a:srgbClr val="00000A"/>
                        </a:solidFill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 dirty="0" smtClean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</a:rPr>
                        <a:t>Genetic diversity (H</a:t>
                      </a:r>
                      <a:r>
                        <a:rPr lang="en-US" sz="2000" baseline="-25000" dirty="0" smtClean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</a:rPr>
                        <a:t>E</a:t>
                      </a:r>
                      <a:r>
                        <a:rPr lang="en-US" sz="2000" dirty="0" smtClean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</a:rPr>
                        <a:t>) was high in all the studied parasite populations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en-US" sz="2000" dirty="0" smtClean="0">
                        <a:solidFill>
                          <a:srgbClr val="00000A"/>
                        </a:solidFill>
                        <a:effectLst/>
                        <a:latin typeface="Times New Roman"/>
                        <a:ea typeface="Calibri"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 baseline="0" dirty="0" smtClean="0">
                          <a:solidFill>
                            <a:srgbClr val="00000A"/>
                          </a:solidFill>
                          <a:effectLst/>
                          <a:latin typeface="Times New Roman"/>
                        </a:rPr>
                        <a:t>No significant difference in the mean H</a:t>
                      </a:r>
                      <a:r>
                        <a:rPr lang="en-US" sz="2000" baseline="-25000" dirty="0" smtClean="0">
                          <a:solidFill>
                            <a:srgbClr val="00000A"/>
                          </a:solidFill>
                          <a:effectLst/>
                          <a:latin typeface="Times New Roman"/>
                        </a:rPr>
                        <a:t>E</a:t>
                      </a:r>
                      <a:r>
                        <a:rPr lang="en-US" sz="2000" baseline="0" dirty="0" smtClean="0">
                          <a:solidFill>
                            <a:srgbClr val="00000A"/>
                          </a:solidFill>
                          <a:effectLst/>
                          <a:latin typeface="Times New Roman"/>
                        </a:rPr>
                        <a:t> values across all loci between LEK and BDG as well as BDG and AMK.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en-US" sz="2000" baseline="0" dirty="0" smtClean="0">
                        <a:solidFill>
                          <a:srgbClr val="00000A"/>
                        </a:solidFill>
                        <a:effectLst/>
                        <a:latin typeface="Times New Roman"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 baseline="0" dirty="0" smtClean="0">
                          <a:solidFill>
                            <a:srgbClr val="00000A"/>
                          </a:solidFill>
                          <a:effectLst/>
                          <a:latin typeface="Times New Roman"/>
                        </a:rPr>
                        <a:t>The difference in the H</a:t>
                      </a:r>
                      <a:r>
                        <a:rPr lang="en-US" sz="2000" baseline="-25000" dirty="0" smtClean="0">
                          <a:solidFill>
                            <a:srgbClr val="00000A"/>
                          </a:solidFill>
                          <a:effectLst/>
                          <a:latin typeface="Times New Roman"/>
                        </a:rPr>
                        <a:t>E</a:t>
                      </a:r>
                      <a:r>
                        <a:rPr lang="en-US" sz="2000" baseline="0" dirty="0" smtClean="0">
                          <a:solidFill>
                            <a:srgbClr val="00000A"/>
                          </a:solidFill>
                          <a:effectLst/>
                          <a:latin typeface="Times New Roman"/>
                        </a:rPr>
                        <a:t> values between LEK and AMK was significant.</a:t>
                      </a:r>
                      <a:endParaRPr lang="en-US" sz="2000" dirty="0">
                        <a:effectLst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78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66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806160"/>
              </p:ext>
            </p:extLst>
          </p:nvPr>
        </p:nvGraphicFramePr>
        <p:xfrm>
          <a:off x="105388" y="152400"/>
          <a:ext cx="8908338" cy="676656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4454169"/>
                <a:gridCol w="4454169"/>
              </a:tblGrid>
              <a:tr h="4335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Objective 3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Summary of findings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16500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Assess the extent of directional selection on genes associated with antimalarial drug resistance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 dirty="0" smtClean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Droid Sans"/>
                        </a:rPr>
                        <a:t>Fourteen shared </a:t>
                      </a:r>
                      <a:r>
                        <a:rPr lang="en-US" sz="2000" dirty="0" err="1" smtClean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Droid Sans"/>
                        </a:rPr>
                        <a:t>iHS</a:t>
                      </a:r>
                      <a:r>
                        <a:rPr lang="en-US" sz="2000" dirty="0" smtClean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Droid Sans"/>
                        </a:rPr>
                        <a:t> regions that had at least 2 SNPs with a score &gt; 2.5 were identified</a:t>
                      </a:r>
                      <a:r>
                        <a:rPr lang="en-US" sz="2000" dirty="0" smtClean="0">
                          <a:solidFill>
                            <a:srgbClr val="00000A"/>
                          </a:solidFill>
                          <a:effectLst/>
                          <a:latin typeface="Times New Roman"/>
                        </a:rPr>
                        <a:t>.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en-US" sz="2000" dirty="0" smtClean="0">
                        <a:solidFill>
                          <a:srgbClr val="00000A"/>
                        </a:solidFill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 dirty="0" smtClean="0">
                          <a:solidFill>
                            <a:srgbClr val="00000A"/>
                          </a:solidFill>
                          <a:effectLst/>
                          <a:latin typeface="Times New Roman"/>
                        </a:rPr>
                        <a:t>Chloroquine resistance transporter (CRT) and multidrug resistant (MDR1) genes showed evidence of strong directional selection</a:t>
                      </a:r>
                    </a:p>
                    <a:p>
                      <a:pPr marL="0" lvl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None/>
                      </a:pPr>
                      <a:endParaRPr lang="en-US" sz="2000" dirty="0" smtClean="0">
                        <a:solidFill>
                          <a:srgbClr val="00000A"/>
                        </a:solidFill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 dirty="0" smtClean="0">
                          <a:solidFill>
                            <a:srgbClr val="00000A"/>
                          </a:solidFill>
                          <a:effectLst/>
                          <a:latin typeface="Times New Roman"/>
                        </a:rPr>
                        <a:t>No evidence of selection in </a:t>
                      </a:r>
                      <a:r>
                        <a:rPr lang="en-US" sz="2000" dirty="0" err="1" smtClean="0">
                          <a:solidFill>
                            <a:srgbClr val="00000A"/>
                          </a:solidFill>
                          <a:effectLst/>
                          <a:latin typeface="Times New Roman"/>
                        </a:rPr>
                        <a:t>dihydrofolate</a:t>
                      </a:r>
                      <a:r>
                        <a:rPr lang="en-US" sz="2000" dirty="0" smtClean="0">
                          <a:solidFill>
                            <a:srgbClr val="00000A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en-US" sz="2000" dirty="0" err="1" smtClean="0">
                          <a:solidFill>
                            <a:srgbClr val="00000A"/>
                          </a:solidFill>
                          <a:effectLst/>
                          <a:latin typeface="Times New Roman"/>
                        </a:rPr>
                        <a:t>reductase</a:t>
                      </a:r>
                      <a:r>
                        <a:rPr lang="en-US" sz="2000" dirty="0" smtClean="0">
                          <a:solidFill>
                            <a:srgbClr val="00000A"/>
                          </a:solidFill>
                          <a:effectLst/>
                          <a:latin typeface="Times New Roman"/>
                        </a:rPr>
                        <a:t> (DHFR); weak selection in </a:t>
                      </a:r>
                      <a:r>
                        <a:rPr lang="en-US" sz="2000" dirty="0" err="1" smtClean="0">
                          <a:solidFill>
                            <a:srgbClr val="00000A"/>
                          </a:solidFill>
                          <a:effectLst/>
                          <a:latin typeface="Times New Roman"/>
                        </a:rPr>
                        <a:t>dihydropteroate</a:t>
                      </a:r>
                      <a:r>
                        <a:rPr lang="en-US" sz="2000" dirty="0" smtClean="0">
                          <a:solidFill>
                            <a:srgbClr val="00000A"/>
                          </a:solidFill>
                          <a:effectLst/>
                          <a:latin typeface="Times New Roman"/>
                        </a:rPr>
                        <a:t> synthase (DHPS) and MDR5 genes.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en-US" sz="1600" dirty="0" smtClean="0">
                        <a:solidFill>
                          <a:srgbClr val="00000A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252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67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4939348"/>
              </p:ext>
            </p:extLst>
          </p:nvPr>
        </p:nvGraphicFramePr>
        <p:xfrm>
          <a:off x="105388" y="152400"/>
          <a:ext cx="8908338" cy="685800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4454169"/>
                <a:gridCol w="4454169"/>
              </a:tblGrid>
              <a:tr h="4335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Objective 4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Summary of findings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16500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Identify target genes of immunity under balancing selection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800" dirty="0" smtClean="0">
                          <a:solidFill>
                            <a:srgbClr val="00000A"/>
                          </a:solidFill>
                          <a:effectLst/>
                          <a:latin typeface="Times New Roman"/>
                        </a:rPr>
                        <a:t>Frequency-based neutrality test (Tajima’s D) was negative for most of the genes.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en-US" sz="2800" dirty="0" smtClean="0">
                        <a:solidFill>
                          <a:srgbClr val="00000A"/>
                        </a:solidFill>
                        <a:effectLst/>
                        <a:latin typeface="+mn-lt"/>
                        <a:ea typeface="Calibri"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800" dirty="0" smtClean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</a:rPr>
                        <a:t>MSP3. MSP7, SERA-5 EBA-175, CSP and MSPDBL2 were the genes with the highest Tajima’s D values</a:t>
                      </a:r>
                      <a:endParaRPr lang="en-US" sz="2800" dirty="0" smtClean="0">
                        <a:solidFill>
                          <a:srgbClr val="00000A"/>
                        </a:solidFill>
                        <a:effectLst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990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CONTRIBUTIONS TO KNOWLEDGE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68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638800"/>
          </a:xfrm>
        </p:spPr>
        <p:txBody>
          <a:bodyPr>
            <a:normAutofit fontScale="92500"/>
          </a:bodyPr>
          <a:lstStyle/>
          <a:p>
            <a:pPr marL="514350" lvl="0" indent="-514350" algn="just">
              <a:buClr>
                <a:srgbClr val="727CA3"/>
              </a:buClr>
              <a:buAutoNum type="arabicPeriod"/>
            </a:pPr>
            <a:r>
              <a:rPr lang="en-US" dirty="0" smtClean="0">
                <a:solidFill>
                  <a:prstClr val="black"/>
                </a:solidFill>
              </a:rPr>
              <a:t>This </a:t>
            </a:r>
            <a:r>
              <a:rPr lang="en-US" dirty="0">
                <a:solidFill>
                  <a:prstClr val="black"/>
                </a:solidFill>
              </a:rPr>
              <a:t>investigation has identified MSP3, MSP7, SERA-5 EBA-175, CSP and </a:t>
            </a:r>
            <a:r>
              <a:rPr lang="en-US" dirty="0" smtClean="0">
                <a:solidFill>
                  <a:prstClr val="black"/>
                </a:solidFill>
              </a:rPr>
              <a:t>MSPDBL2 as </a:t>
            </a:r>
            <a:r>
              <a:rPr lang="en-US" dirty="0">
                <a:solidFill>
                  <a:prstClr val="black"/>
                </a:solidFill>
              </a:rPr>
              <a:t>potential target antigens of </a:t>
            </a:r>
            <a:r>
              <a:rPr lang="en-US" sz="2800" dirty="0">
                <a:solidFill>
                  <a:prstClr val="black"/>
                </a:solidFill>
              </a:rPr>
              <a:t>host immunity which </a:t>
            </a:r>
            <a:r>
              <a:rPr lang="en-US" sz="2800" dirty="0" smtClean="0">
                <a:solidFill>
                  <a:prstClr val="black"/>
                </a:solidFill>
              </a:rPr>
              <a:t>can </a:t>
            </a:r>
            <a:r>
              <a:rPr lang="en-US" sz="2800" dirty="0">
                <a:solidFill>
                  <a:prstClr val="black"/>
                </a:solidFill>
              </a:rPr>
              <a:t>serve as vaccine </a:t>
            </a:r>
            <a:r>
              <a:rPr lang="en-US" sz="2800" dirty="0" smtClean="0">
                <a:solidFill>
                  <a:prstClr val="black"/>
                </a:solidFill>
              </a:rPr>
              <a:t>candidates.</a:t>
            </a:r>
          </a:p>
          <a:p>
            <a:pPr marL="514350" lvl="0" indent="-514350" algn="just">
              <a:buClr>
                <a:srgbClr val="727CA3"/>
              </a:buClr>
              <a:buAutoNum type="arabicPeriod"/>
            </a:pPr>
            <a:endParaRPr lang="en-US" sz="2800" dirty="0" smtClean="0">
              <a:solidFill>
                <a:prstClr val="black"/>
              </a:solidFill>
            </a:endParaRPr>
          </a:p>
          <a:p>
            <a:pPr marL="514350" lvl="0" indent="-514350" algn="just">
              <a:buClr>
                <a:srgbClr val="727CA3"/>
              </a:buClr>
              <a:buAutoNum type="arabicPeriod"/>
            </a:pPr>
            <a:r>
              <a:rPr lang="en-US" dirty="0" smtClean="0">
                <a:solidFill>
                  <a:prstClr val="black"/>
                </a:solidFill>
              </a:rPr>
              <a:t>The </a:t>
            </a:r>
            <a:r>
              <a:rPr lang="en-US" dirty="0">
                <a:solidFill>
                  <a:prstClr val="black"/>
                </a:solidFill>
              </a:rPr>
              <a:t>study </a:t>
            </a:r>
            <a:r>
              <a:rPr lang="en-US" dirty="0" smtClean="0">
                <a:solidFill>
                  <a:prstClr val="black"/>
                </a:solidFill>
              </a:rPr>
              <a:t>shows that CRT and MDR1 genes associated </a:t>
            </a:r>
            <a:r>
              <a:rPr lang="en-US" sz="2800" dirty="0" smtClean="0">
                <a:solidFill>
                  <a:prstClr val="black"/>
                </a:solidFill>
              </a:rPr>
              <a:t>with </a:t>
            </a:r>
            <a:r>
              <a:rPr lang="en-US" sz="2800" dirty="0">
                <a:solidFill>
                  <a:prstClr val="black"/>
                </a:solidFill>
              </a:rPr>
              <a:t>resistance of </a:t>
            </a:r>
            <a:r>
              <a:rPr lang="en-US" sz="2800" i="1" dirty="0">
                <a:solidFill>
                  <a:prstClr val="black"/>
                </a:solidFill>
              </a:rPr>
              <a:t>P. falciparum </a:t>
            </a:r>
            <a:r>
              <a:rPr lang="en-US" sz="2800" dirty="0">
                <a:solidFill>
                  <a:prstClr val="black"/>
                </a:solidFill>
              </a:rPr>
              <a:t>to </a:t>
            </a:r>
            <a:r>
              <a:rPr lang="en-US" sz="2800" dirty="0" smtClean="0">
                <a:solidFill>
                  <a:prstClr val="black"/>
                </a:solidFill>
              </a:rPr>
              <a:t>CQ </a:t>
            </a:r>
            <a:r>
              <a:rPr lang="en-US" sz="2800" dirty="0">
                <a:solidFill>
                  <a:prstClr val="black"/>
                </a:solidFill>
              </a:rPr>
              <a:t>are under </a:t>
            </a:r>
            <a:r>
              <a:rPr lang="en-US" sz="2800" dirty="0" smtClean="0">
                <a:solidFill>
                  <a:prstClr val="black"/>
                </a:solidFill>
              </a:rPr>
              <a:t>drug pressure, </a:t>
            </a:r>
            <a:r>
              <a:rPr lang="en-US" sz="2800" dirty="0">
                <a:solidFill>
                  <a:prstClr val="black"/>
                </a:solidFill>
              </a:rPr>
              <a:t>hence the </a:t>
            </a:r>
            <a:r>
              <a:rPr lang="en-US" sz="2800" dirty="0" smtClean="0">
                <a:solidFill>
                  <a:prstClr val="black"/>
                </a:solidFill>
              </a:rPr>
              <a:t>re-introduction of CQ will be </a:t>
            </a:r>
            <a:r>
              <a:rPr lang="en-US" sz="2800" dirty="0">
                <a:solidFill>
                  <a:prstClr val="black"/>
                </a:solidFill>
              </a:rPr>
              <a:t>inappropriate</a:t>
            </a:r>
            <a:r>
              <a:rPr lang="en-US" sz="2800" dirty="0" smtClean="0">
                <a:solidFill>
                  <a:srgbClr val="464653"/>
                </a:solidFill>
              </a:rPr>
              <a:t>.</a:t>
            </a:r>
          </a:p>
          <a:p>
            <a:pPr marL="514350" lvl="0" indent="-514350" algn="just">
              <a:buClr>
                <a:srgbClr val="727CA3"/>
              </a:buClr>
              <a:buAutoNum type="arabicPeriod"/>
            </a:pPr>
            <a:endParaRPr lang="en-US" sz="2800" dirty="0">
              <a:solidFill>
                <a:srgbClr val="464653"/>
              </a:solidFill>
            </a:endParaRPr>
          </a:p>
          <a:p>
            <a:pPr marL="514350" lvl="0" indent="-514350" algn="just">
              <a:buClr>
                <a:srgbClr val="727CA3"/>
              </a:buClr>
              <a:buAutoNum type="arabicPeriod"/>
            </a:pPr>
            <a:r>
              <a:rPr lang="en-US" sz="2800" dirty="0" smtClean="0"/>
              <a:t>There is no genetic evidence to show that DHFR and DHPS genes are under strong selection pressure therefore use of  SP for chemoprophylaxis should not be discontinued despite resistance concerns.</a:t>
            </a:r>
            <a:endParaRPr lang="en-US" sz="2800" dirty="0" smtClean="0">
              <a:solidFill>
                <a:prstClr val="black"/>
              </a:solidFill>
            </a:endParaRPr>
          </a:p>
          <a:p>
            <a:pPr marL="514350" lvl="0" indent="-514350" algn="just">
              <a:buClr>
                <a:srgbClr val="727CA3"/>
              </a:buClr>
              <a:buAutoNum type="arabicPeriod"/>
            </a:pPr>
            <a:endParaRPr lang="en-US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64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prstClr val="black"/>
                </a:solidFill>
              </a:rPr>
              <a:t>CONTRIBUTIONS TO </a:t>
            </a:r>
            <a:r>
              <a:rPr lang="en-US" b="1" dirty="0" smtClean="0">
                <a:solidFill>
                  <a:prstClr val="black"/>
                </a:solidFill>
              </a:rPr>
              <a:t>KNOWLEDGE (Cont’d)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69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219200"/>
            <a:ext cx="8763000" cy="5181600"/>
          </a:xfrm>
        </p:spPr>
        <p:txBody>
          <a:bodyPr>
            <a:noAutofit/>
          </a:bodyPr>
          <a:lstStyle/>
          <a:p>
            <a:pPr marL="0" lvl="0" indent="0" algn="just">
              <a:buClr>
                <a:srgbClr val="727CA3"/>
              </a:buClr>
              <a:buNone/>
            </a:pPr>
            <a:r>
              <a:rPr lang="en-US" sz="2800" dirty="0" smtClean="0">
                <a:solidFill>
                  <a:prstClr val="black"/>
                </a:solidFill>
              </a:rPr>
              <a:t>4. The </a:t>
            </a:r>
            <a:r>
              <a:rPr lang="en-US" sz="2800" dirty="0">
                <a:solidFill>
                  <a:prstClr val="black"/>
                </a:solidFill>
              </a:rPr>
              <a:t>study has shown low diversity and multiplicity of </a:t>
            </a:r>
            <a:endParaRPr lang="en-US" sz="2800" dirty="0" smtClean="0">
              <a:solidFill>
                <a:prstClr val="black"/>
              </a:solidFill>
            </a:endParaRPr>
          </a:p>
          <a:p>
            <a:pPr marL="274320" lvl="1" indent="0" algn="just">
              <a:buClr>
                <a:srgbClr val="727CA3"/>
              </a:buClr>
              <a:buNone/>
            </a:pPr>
            <a:r>
              <a:rPr lang="en-US" sz="2800" i="1" dirty="0" smtClean="0">
                <a:solidFill>
                  <a:prstClr val="black"/>
                </a:solidFill>
              </a:rPr>
              <a:t>P. falciparum </a:t>
            </a:r>
            <a:r>
              <a:rPr lang="en-US" sz="2800" dirty="0">
                <a:solidFill>
                  <a:prstClr val="black"/>
                </a:solidFill>
              </a:rPr>
              <a:t>infections pointing to reduction in transmission intensity </a:t>
            </a:r>
            <a:r>
              <a:rPr lang="en-US" sz="2800" dirty="0" smtClean="0">
                <a:solidFill>
                  <a:prstClr val="black"/>
                </a:solidFill>
              </a:rPr>
              <a:t>which </a:t>
            </a:r>
            <a:r>
              <a:rPr lang="en-US" sz="2800" dirty="0">
                <a:solidFill>
                  <a:prstClr val="black"/>
                </a:solidFill>
              </a:rPr>
              <a:t>indicate that the present malaria interventions may be yielding results.</a:t>
            </a:r>
          </a:p>
          <a:p>
            <a:pPr marL="0" lvl="0" indent="0" algn="just">
              <a:buClr>
                <a:srgbClr val="727CA3"/>
              </a:buClr>
              <a:buNone/>
            </a:pPr>
            <a:endParaRPr lang="en-US" sz="2800" dirty="0" smtClean="0">
              <a:solidFill>
                <a:prstClr val="black"/>
              </a:solidFill>
            </a:endParaRPr>
          </a:p>
          <a:p>
            <a:pPr marL="0" lvl="0" indent="0" algn="just">
              <a:buClr>
                <a:srgbClr val="727CA3"/>
              </a:buClr>
              <a:buNone/>
            </a:pPr>
            <a:r>
              <a:rPr lang="en-US" sz="2800" dirty="0" smtClean="0">
                <a:solidFill>
                  <a:prstClr val="black"/>
                </a:solidFill>
              </a:rPr>
              <a:t>5. The </a:t>
            </a:r>
            <a:r>
              <a:rPr lang="en-US" sz="2800" dirty="0">
                <a:solidFill>
                  <a:prstClr val="black"/>
                </a:solidFill>
              </a:rPr>
              <a:t>study has revealed low-level of genetic </a:t>
            </a:r>
            <a:r>
              <a:rPr lang="en-US" sz="2800" dirty="0" smtClean="0">
                <a:solidFill>
                  <a:prstClr val="black"/>
                </a:solidFill>
              </a:rPr>
              <a:t>differentiation </a:t>
            </a:r>
          </a:p>
          <a:p>
            <a:pPr marL="274320" lvl="1" indent="0" algn="just">
              <a:buClr>
                <a:srgbClr val="727CA3"/>
              </a:buClr>
              <a:buNone/>
            </a:pPr>
            <a:r>
              <a:rPr lang="en-US" sz="2800" dirty="0" smtClean="0">
                <a:solidFill>
                  <a:prstClr val="black"/>
                </a:solidFill>
              </a:rPr>
              <a:t>of </a:t>
            </a:r>
            <a:r>
              <a:rPr lang="en-US" sz="2800" i="1" dirty="0" smtClean="0">
                <a:solidFill>
                  <a:prstClr val="black"/>
                </a:solidFill>
              </a:rPr>
              <a:t>P. falciparum</a:t>
            </a: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en-US" sz="2800" dirty="0">
                <a:solidFill>
                  <a:prstClr val="black"/>
                </a:solidFill>
              </a:rPr>
              <a:t>parasites in southwestern Nigeria demonstrating that uniform chemotherapeutic and </a:t>
            </a:r>
            <a:r>
              <a:rPr lang="en-US" sz="2800" dirty="0" err="1">
                <a:solidFill>
                  <a:prstClr val="black"/>
                </a:solidFill>
              </a:rPr>
              <a:t>vaccinological</a:t>
            </a:r>
            <a:r>
              <a:rPr lang="en-US" sz="2800" dirty="0">
                <a:solidFill>
                  <a:prstClr val="black"/>
                </a:solidFill>
              </a:rPr>
              <a:t> approaches can be adopted for the region.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2320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8686799" cy="5791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72200"/>
            <a:ext cx="8229600" cy="685800"/>
          </a:xfrm>
        </p:spPr>
        <p:txBody>
          <a:bodyPr>
            <a:normAutofit/>
          </a:bodyPr>
          <a:lstStyle/>
          <a:p>
            <a:r>
              <a:rPr lang="en-US" sz="1600" b="1" dirty="0" smtClean="0">
                <a:solidFill>
                  <a:schemeClr val="tx1"/>
                </a:solidFill>
              </a:rPr>
              <a:t>Figure 1: Map of Africa indicating endemic populations with information on the genomics of </a:t>
            </a:r>
            <a:r>
              <a:rPr lang="en-US" sz="1600" b="1" i="1" dirty="0" smtClean="0">
                <a:solidFill>
                  <a:schemeClr val="tx1"/>
                </a:solidFill>
              </a:rPr>
              <a:t>P. falciparum (www.wwarn.com)</a:t>
            </a:r>
            <a:endParaRPr lang="en-US" sz="1600" b="1" i="1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7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733800" y="2209800"/>
            <a:ext cx="668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32%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0" y="1759212"/>
            <a:ext cx="8691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Cape </a:t>
            </a:r>
            <a:r>
              <a:rPr lang="en-US" sz="1100" dirty="0"/>
              <a:t>V</a:t>
            </a:r>
            <a:r>
              <a:rPr lang="en-US" sz="1100" dirty="0" smtClean="0"/>
              <a:t>erde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613159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70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E:\jj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22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547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Acknowledgements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71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University of Lagos</a:t>
            </a:r>
          </a:p>
          <a:p>
            <a:endParaRPr lang="en-US" dirty="0" smtClean="0"/>
          </a:p>
          <a:p>
            <a:r>
              <a:rPr lang="en-US" dirty="0" smtClean="0"/>
              <a:t>Nigerian Institute of Medical Research, Lagos</a:t>
            </a:r>
          </a:p>
          <a:p>
            <a:endParaRPr lang="en-US" dirty="0" smtClean="0"/>
          </a:p>
          <a:p>
            <a:r>
              <a:rPr lang="en-US" dirty="0" smtClean="0"/>
              <a:t>Medical Research Council (MRC),  </a:t>
            </a:r>
            <a:r>
              <a:rPr lang="en-US" dirty="0" err="1" smtClean="0"/>
              <a:t>Fajara</a:t>
            </a:r>
            <a:r>
              <a:rPr lang="en-US" dirty="0" smtClean="0"/>
              <a:t>, The Gambia</a:t>
            </a:r>
          </a:p>
          <a:p>
            <a:endParaRPr lang="en-US" dirty="0" smtClean="0"/>
          </a:p>
          <a:p>
            <a:r>
              <a:rPr lang="en-US" dirty="0" smtClean="0"/>
              <a:t>St </a:t>
            </a:r>
            <a:r>
              <a:rPr lang="en-US" dirty="0" err="1" smtClean="0"/>
              <a:t>Kizito’s</a:t>
            </a:r>
            <a:r>
              <a:rPr lang="en-US" dirty="0" smtClean="0"/>
              <a:t> Catholic Clinic, </a:t>
            </a:r>
            <a:r>
              <a:rPr lang="en-US" dirty="0" err="1" smtClean="0"/>
              <a:t>Lekki</a:t>
            </a:r>
            <a:r>
              <a:rPr lang="en-US" dirty="0" smtClean="0"/>
              <a:t>, Lagos State</a:t>
            </a:r>
          </a:p>
          <a:p>
            <a:endParaRPr lang="en-US" dirty="0" smtClean="0"/>
          </a:p>
          <a:p>
            <a:r>
              <a:rPr lang="en-US" dirty="0" err="1" smtClean="0"/>
              <a:t>Ajara</a:t>
            </a:r>
            <a:r>
              <a:rPr lang="en-US" dirty="0" smtClean="0"/>
              <a:t> PHC, </a:t>
            </a:r>
            <a:r>
              <a:rPr lang="en-US" dirty="0" err="1" smtClean="0"/>
              <a:t>Badagry</a:t>
            </a:r>
            <a:r>
              <a:rPr lang="en-US" dirty="0" smtClean="0"/>
              <a:t>,  Lagos State</a:t>
            </a:r>
          </a:p>
          <a:p>
            <a:endParaRPr lang="en-US" dirty="0" smtClean="0"/>
          </a:p>
          <a:p>
            <a:r>
              <a:rPr lang="en-US" dirty="0" err="1" smtClean="0"/>
              <a:t>Aramoko</a:t>
            </a:r>
            <a:r>
              <a:rPr lang="en-US" dirty="0" smtClean="0"/>
              <a:t> General Hospital,  </a:t>
            </a:r>
            <a:r>
              <a:rPr lang="en-US" dirty="0" err="1" smtClean="0"/>
              <a:t>Ekiti</a:t>
            </a:r>
            <a:r>
              <a:rPr lang="en-US" dirty="0" smtClean="0"/>
              <a:t> State</a:t>
            </a:r>
          </a:p>
          <a:p>
            <a:endParaRPr lang="en-US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3710" y="609599"/>
            <a:ext cx="1335087" cy="1335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9105" y="1752600"/>
            <a:ext cx="1214438" cy="819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2712288"/>
            <a:ext cx="1295400" cy="5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1785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590800" y="2514600"/>
            <a:ext cx="5257800" cy="91440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THANK YOU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68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0"/>
            <a:ext cx="9220200" cy="6858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 Statements </a:t>
            </a:r>
            <a:r>
              <a:rPr lang="en-US" b="1" dirty="0">
                <a:solidFill>
                  <a:schemeClr val="tx1"/>
                </a:solidFill>
              </a:rPr>
              <a:t>of the </a:t>
            </a:r>
            <a:r>
              <a:rPr lang="en-US" b="1" dirty="0" smtClean="0">
                <a:solidFill>
                  <a:schemeClr val="tx1"/>
                </a:solidFill>
              </a:rPr>
              <a:t>problem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8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609600"/>
            <a:ext cx="8382000" cy="55626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400" dirty="0" smtClean="0"/>
              <a:t> 1. There is inadequate information on the clonal </a:t>
            </a:r>
            <a:r>
              <a:rPr lang="en-US" sz="2400" dirty="0" smtClean="0"/>
              <a:t>distribution  </a:t>
            </a:r>
            <a:endParaRPr lang="en-US" sz="2400" dirty="0" smtClean="0"/>
          </a:p>
          <a:p>
            <a:pPr marL="0" indent="0" algn="just">
              <a:buNone/>
            </a:pPr>
            <a:r>
              <a:rPr lang="en-US" sz="2400" dirty="0"/>
              <a:t> </a:t>
            </a:r>
            <a:r>
              <a:rPr lang="en-US" sz="2400" dirty="0" smtClean="0"/>
              <a:t>   of </a:t>
            </a:r>
            <a:r>
              <a:rPr lang="en-US" sz="2400" i="1" dirty="0" smtClean="0"/>
              <a:t>P. falciparum </a:t>
            </a:r>
            <a:r>
              <a:rPr lang="en-US" sz="2400" dirty="0" smtClean="0"/>
              <a:t>in the country which </a:t>
            </a:r>
            <a:r>
              <a:rPr lang="en-US" sz="2400" dirty="0" smtClean="0"/>
              <a:t>may affect accuracy in </a:t>
            </a:r>
          </a:p>
          <a:p>
            <a:pPr marL="0" indent="0" algn="just">
              <a:buNone/>
            </a:pPr>
            <a:r>
              <a:rPr lang="en-US" sz="2400" dirty="0"/>
              <a:t> </a:t>
            </a:r>
            <a:r>
              <a:rPr lang="en-US" sz="2400" dirty="0" smtClean="0"/>
              <a:t>   the evaluation of antimalarial efficacy. </a:t>
            </a:r>
          </a:p>
          <a:p>
            <a:pPr marL="0" indent="0" algn="just">
              <a:buNone/>
            </a:pPr>
            <a:endParaRPr lang="en-US" sz="2400" dirty="0" smtClean="0"/>
          </a:p>
          <a:p>
            <a:pPr marL="0" indent="0" algn="just">
              <a:buNone/>
            </a:pPr>
            <a:r>
              <a:rPr lang="en-US" sz="2400" dirty="0" smtClean="0"/>
              <a:t>2. Not much is known about the structure and genetic </a:t>
            </a:r>
          </a:p>
          <a:p>
            <a:pPr marL="0" indent="0" algn="just">
              <a:buNone/>
            </a:pPr>
            <a:r>
              <a:rPr lang="en-US" sz="2400" dirty="0"/>
              <a:t> </a:t>
            </a:r>
            <a:r>
              <a:rPr lang="en-US" sz="2400" dirty="0" smtClean="0"/>
              <a:t>  differentiation between different parasite populations in </a:t>
            </a:r>
          </a:p>
          <a:p>
            <a:pPr marL="0" indent="0" algn="just">
              <a:buNone/>
            </a:pPr>
            <a:r>
              <a:rPr lang="en-US" sz="2400" dirty="0"/>
              <a:t> </a:t>
            </a:r>
            <a:r>
              <a:rPr lang="en-US" sz="2400" dirty="0" smtClean="0"/>
              <a:t>  Nigeria</a:t>
            </a:r>
          </a:p>
          <a:p>
            <a:pPr marL="0" indent="0" algn="just">
              <a:buNone/>
            </a:pPr>
            <a:endParaRPr lang="en-US" sz="2400" dirty="0" smtClean="0"/>
          </a:p>
          <a:p>
            <a:pPr marL="0" indent="0" algn="just">
              <a:buNone/>
            </a:pPr>
            <a:r>
              <a:rPr lang="en-US" sz="2400" dirty="0" smtClean="0"/>
              <a:t>3. Little is known about the level of CQ and SP resistance 10 </a:t>
            </a:r>
          </a:p>
          <a:p>
            <a:pPr marL="0" indent="0" algn="just">
              <a:buNone/>
            </a:pPr>
            <a:r>
              <a:rPr lang="en-US" sz="2400" dirty="0"/>
              <a:t> </a:t>
            </a:r>
            <a:r>
              <a:rPr lang="en-US" sz="2400" dirty="0" smtClean="0"/>
              <a:t>  years after policy change to ACT.</a:t>
            </a:r>
          </a:p>
          <a:p>
            <a:pPr marL="0" indent="0" algn="just">
              <a:buNone/>
            </a:pPr>
            <a:endParaRPr lang="en-US" sz="2400" dirty="0" smtClean="0"/>
          </a:p>
          <a:p>
            <a:pPr marL="0" indent="0" algn="just">
              <a:buNone/>
            </a:pPr>
            <a:r>
              <a:rPr lang="en-US" sz="2400" dirty="0" smtClean="0"/>
              <a:t>4. There is currently paucity of information on potential </a:t>
            </a:r>
            <a:r>
              <a:rPr lang="en-US" sz="2400" dirty="0" smtClean="0"/>
              <a:t>vaccine </a:t>
            </a:r>
            <a:r>
              <a:rPr lang="en-US" sz="2400" dirty="0" smtClean="0"/>
              <a:t>candidates </a:t>
            </a:r>
            <a:r>
              <a:rPr lang="en-US" sz="2400" dirty="0" smtClean="0"/>
              <a:t>against </a:t>
            </a:r>
            <a:r>
              <a:rPr lang="en-US" sz="2400" dirty="0" smtClean="0"/>
              <a:t>falciparum malaria</a:t>
            </a:r>
            <a:r>
              <a:rPr lang="en-US" sz="2400" i="1" dirty="0" smtClean="0"/>
              <a:t> </a:t>
            </a:r>
            <a:r>
              <a:rPr lang="en-US" sz="2400" dirty="0" smtClean="0"/>
              <a:t>in Nigeria.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6665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304800"/>
            <a:ext cx="8229600" cy="99060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Justification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7C08-D891-4618-9B5B-5992EF7C8806}" type="slidenum">
              <a:rPr lang="en-US" smtClean="0"/>
              <a:t>9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838200"/>
            <a:ext cx="8229600" cy="5791200"/>
          </a:xfrm>
        </p:spPr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pPr marL="0" indent="0" algn="just">
              <a:buNone/>
            </a:pPr>
            <a:r>
              <a:rPr lang="en-US" sz="3000" dirty="0" smtClean="0"/>
              <a:t>1. </a:t>
            </a:r>
            <a:r>
              <a:rPr lang="en-US" sz="3100" dirty="0" smtClean="0"/>
              <a:t>There </a:t>
            </a:r>
            <a:r>
              <a:rPr lang="en-US" sz="3100" dirty="0"/>
              <a:t>is the need to understand the </a:t>
            </a:r>
            <a:r>
              <a:rPr lang="en-US" sz="3100" dirty="0" smtClean="0"/>
              <a:t>clonal distribution of </a:t>
            </a:r>
            <a:r>
              <a:rPr lang="en-US" sz="3100" i="1" dirty="0" smtClean="0"/>
              <a:t>P</a:t>
            </a:r>
            <a:r>
              <a:rPr lang="en-US" sz="3100" i="1" dirty="0"/>
              <a:t>. falciparum </a:t>
            </a:r>
            <a:r>
              <a:rPr lang="en-US" sz="3100" dirty="0"/>
              <a:t>infections </a:t>
            </a:r>
            <a:r>
              <a:rPr lang="en-US" sz="3100" dirty="0" smtClean="0"/>
              <a:t>within </a:t>
            </a:r>
            <a:r>
              <a:rPr lang="en-US" sz="3100" dirty="0"/>
              <a:t>an endemic population with a view to making </a:t>
            </a:r>
            <a:r>
              <a:rPr lang="en-US" sz="3100" dirty="0" smtClean="0"/>
              <a:t>accurate decisions on the effectiveness of drugs</a:t>
            </a:r>
          </a:p>
          <a:p>
            <a:endParaRPr lang="en-US" sz="3100" dirty="0" smtClean="0"/>
          </a:p>
          <a:p>
            <a:pPr marL="0" indent="0" algn="just">
              <a:buNone/>
            </a:pPr>
            <a:r>
              <a:rPr lang="en-US" sz="3100" dirty="0" smtClean="0"/>
              <a:t>2. Understanding </a:t>
            </a:r>
            <a:r>
              <a:rPr lang="en-US" sz="3100" dirty="0"/>
              <a:t>the </a:t>
            </a:r>
            <a:r>
              <a:rPr lang="en-US" sz="3100" dirty="0" smtClean="0"/>
              <a:t>genetic structure of different populations of </a:t>
            </a:r>
            <a:r>
              <a:rPr lang="en-US" sz="3100" i="1" dirty="0" smtClean="0"/>
              <a:t>P. falciparum</a:t>
            </a:r>
            <a:r>
              <a:rPr lang="en-US" sz="3100" dirty="0" smtClean="0"/>
              <a:t> may offer evidence-based </a:t>
            </a:r>
            <a:r>
              <a:rPr lang="en-US" sz="3100" dirty="0"/>
              <a:t>and population-specific intervention </a:t>
            </a:r>
            <a:r>
              <a:rPr lang="en-US" sz="3100" dirty="0" smtClean="0"/>
              <a:t>strategies </a:t>
            </a:r>
          </a:p>
          <a:p>
            <a:endParaRPr lang="en-US" sz="3100" dirty="0"/>
          </a:p>
          <a:p>
            <a:pPr marL="0" indent="0" algn="just">
              <a:buNone/>
            </a:pPr>
            <a:r>
              <a:rPr lang="en-US" sz="3100" dirty="0" smtClean="0"/>
              <a:t>3. It is important to identify those genes that are polymorphic and potentially under strong directional and balancing selection from antimalarial drug use and host immunity. </a:t>
            </a:r>
          </a:p>
          <a:p>
            <a:endParaRPr lang="en-US" sz="3100" dirty="0" smtClean="0"/>
          </a:p>
          <a:p>
            <a:pPr marL="0" indent="0" algn="just">
              <a:buNone/>
            </a:pPr>
            <a:r>
              <a:rPr lang="en-US" sz="3100" dirty="0" smtClean="0"/>
              <a:t>4.This will allow effective translation of </a:t>
            </a:r>
            <a:r>
              <a:rPr lang="en-US" sz="3100" i="1" dirty="0" smtClean="0"/>
              <a:t>P. falciparum </a:t>
            </a:r>
            <a:r>
              <a:rPr lang="en-US" sz="3100" dirty="0" smtClean="0"/>
              <a:t>genomics into health interventions.</a:t>
            </a:r>
            <a:endParaRPr lang="en-US" sz="3100" dirty="0"/>
          </a:p>
        </p:txBody>
      </p:sp>
    </p:spTree>
    <p:extLst>
      <p:ext uri="{BB962C8B-B14F-4D97-AF65-F5344CB8AC3E}">
        <p14:creationId xmlns:p14="http://schemas.microsoft.com/office/powerpoint/2010/main" val="328346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8189</TotalTime>
  <Words>4689</Words>
  <Application>Microsoft Office PowerPoint</Application>
  <PresentationFormat>On-screen Show (4:3)</PresentationFormat>
  <Paragraphs>1553</Paragraphs>
  <Slides>72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72</vt:i4>
      </vt:variant>
    </vt:vector>
  </HeadingPairs>
  <TitlesOfParts>
    <vt:vector size="73" baseType="lpstr">
      <vt:lpstr>Origin</vt:lpstr>
      <vt:lpstr>PowerPoint Presentation</vt:lpstr>
      <vt:lpstr>OUTLINE</vt:lpstr>
      <vt:lpstr>Introduction</vt:lpstr>
      <vt:lpstr>Introduction (cont’d)</vt:lpstr>
      <vt:lpstr>Introduction (cont’d)</vt:lpstr>
      <vt:lpstr>Introduction (cont’d)</vt:lpstr>
      <vt:lpstr>Figure 1: Map of Africa indicating endemic populations with information on the genomics of P. falciparum (www.wwarn.com)</vt:lpstr>
      <vt:lpstr> Statements of the problem</vt:lpstr>
      <vt:lpstr>Justification</vt:lpstr>
      <vt:lpstr>Aim</vt:lpstr>
      <vt:lpstr>Objectives</vt:lpstr>
      <vt:lpstr>Definition of terms</vt:lpstr>
      <vt:lpstr>List of abbreviations</vt:lpstr>
      <vt:lpstr>MATERIALS AND METHODS</vt:lpstr>
      <vt:lpstr>Table 1: Description of study areas</vt:lpstr>
      <vt:lpstr>Figure 2: Map of southwestern Nigeria showing the study areas and the geographic distances between them</vt:lpstr>
      <vt:lpstr>Experimental design and sample collection</vt:lpstr>
      <vt:lpstr>Recruitment criteria</vt:lpstr>
      <vt:lpstr>Study population</vt:lpstr>
      <vt:lpstr>Ethical considerations</vt:lpstr>
      <vt:lpstr>PowerPoint Presentation</vt:lpstr>
      <vt:lpstr>Table 2: Sequences of the primers used to amplify the MSP-1 and MSP-2 genes of P. falciparum isolates</vt:lpstr>
      <vt:lpstr>PowerPoint Presentation</vt:lpstr>
      <vt:lpstr>6. Genome-wide sequencing of P. falciparum isolates</vt:lpstr>
      <vt:lpstr>PowerPoint Presentation</vt:lpstr>
      <vt:lpstr>1. Multiplicity of Infections</vt:lpstr>
      <vt:lpstr>2. Genetic diversity </vt:lpstr>
      <vt:lpstr>3. Linkage disequilibrium</vt:lpstr>
      <vt:lpstr>4. Analysis of population differentiation</vt:lpstr>
      <vt:lpstr>Bioinformatic pipeline analyses</vt:lpstr>
      <vt:lpstr>1. Quality filtering and SNP annotation</vt:lpstr>
      <vt:lpstr>2. Integrated Haplotype Score (iHS)</vt:lpstr>
      <vt:lpstr>3. Tajima’s D test</vt:lpstr>
      <vt:lpstr>PowerPoint Presentation</vt:lpstr>
      <vt:lpstr>Objective 1</vt:lpstr>
      <vt:lpstr>Table 4: Profile and prevalence of malaria among study participants</vt:lpstr>
      <vt:lpstr>Lane 1: 100bp DNA ladder    “    2: NTC 3,4,5,8,9,10,11,12,13,15: Infections with two K1 clones 6,7,14: Infections with no K1 clones</vt:lpstr>
      <vt:lpstr>Plate 3: Gel photo-documentation indicating the different clones of the RO33 marker</vt:lpstr>
      <vt:lpstr>PowerPoint Presentation</vt:lpstr>
      <vt:lpstr>Table 5: Allelic variants and clonal diversity of parasite isolates from the study areas</vt:lpstr>
      <vt:lpstr>Figure 3: Frequency of MSP1 infections </vt:lpstr>
      <vt:lpstr>Figure 4: Frequency of MSP2 families </vt:lpstr>
      <vt:lpstr>Figure 5: Multiplicity of infections by age groups </vt:lpstr>
      <vt:lpstr>Objective 2</vt:lpstr>
      <vt:lpstr>Microsatellite genotyping</vt:lpstr>
      <vt:lpstr>PowerPoint Presentation</vt:lpstr>
      <vt:lpstr>PowerPoint Presentation</vt:lpstr>
      <vt:lpstr>PowerPoint Presentation</vt:lpstr>
      <vt:lpstr>PowerPoint Presentation</vt:lpstr>
      <vt:lpstr>Figure 7: Population structure of P. falciparum isolates from southwestern Nigeria: Principal coordinate analysis (PCoA) from allelic variance at 10 haploid microsatellite loci. (Coordinates 2 and 3 in the PCoA show limited sub-structuring of P. falciparum isolates into two clusters not determined by site) </vt:lpstr>
      <vt:lpstr>Table 11: Assessment of the genotypes of each isolate</vt:lpstr>
      <vt:lpstr>Table 12: Genetic diversity (HE) of the parasites from the three populations</vt:lpstr>
      <vt:lpstr>Table 13: Linkage disequilibrium analysis for each P. falciparum population</vt:lpstr>
      <vt:lpstr>Figure 6: Relationship between geographic and genetic distances, (uD), for each pair of parasite populations studied. Genetic distance (x-axis) was determined using GENALEX 6.0 for each pair of populations separated by distance in kilometers (plotted on the y-axis in natural log scale).</vt:lpstr>
      <vt:lpstr>Objective 3</vt:lpstr>
      <vt:lpstr>Run summary</vt:lpstr>
      <vt:lpstr>Figure 8: Snapshot of variant caller format (VCF) of mapped sequence reads</vt:lpstr>
      <vt:lpstr>Table 14: Genome sequence summary</vt:lpstr>
      <vt:lpstr>Figure 9: Distribution of synonymous and nonsynonymous SNPs in known target genes of drug and immunity (CRT = Chloroquine resistant transporter; MDR = Multidrug resistant transporter; DHFR = dihydrofolate reductase; DHPS = dihydropteroate synthase; GDV = Gametocyte development; MSP = Merozoite surface protein; LSA = Liver stage antigen) </vt:lpstr>
      <vt:lpstr>PowerPoint Presentation</vt:lpstr>
      <vt:lpstr>Objective 4</vt:lpstr>
      <vt:lpstr>Table 16: Target genes of acquired immunity showing high values of Tajima’s 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CONTRIBUTIONS TO KNOWLEDGE</vt:lpstr>
      <vt:lpstr>CONTRIBUTIONS TO KNOWLEDGE (Cont’d)</vt:lpstr>
      <vt:lpstr>PowerPoint Presentation</vt:lpstr>
      <vt:lpstr>Acknowledgements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MUYIWA</dc:creator>
  <cp:lastModifiedBy>MUYIWA</cp:lastModifiedBy>
  <cp:revision>313</cp:revision>
  <cp:lastPrinted>2015-03-11T07:24:07Z</cp:lastPrinted>
  <dcterms:created xsi:type="dcterms:W3CDTF">2015-02-26T19:04:04Z</dcterms:created>
  <dcterms:modified xsi:type="dcterms:W3CDTF">2016-01-06T22:40:38Z</dcterms:modified>
</cp:coreProperties>
</file>