
<file path=[Content_Types].xml><?xml version="1.0" encoding="utf-8"?>
<Types xmlns="http://schemas.openxmlformats.org/package/2006/content-types">
  <Override PartName="/ppt/slides/slide29.xml" ContentType="application/vnd.openxmlformats-officedocument.presentationml.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diagrams/layout9.xml" ContentType="application/vnd.openxmlformats-officedocument.drawingml.diagram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diagrams/layout3.xml" ContentType="application/vnd.openxmlformats-officedocument.drawingml.diagramLayout+xml"/>
  <Override PartName="/ppt/diagrams/data4.xml" ContentType="application/vnd.openxmlformats-officedocument.drawingml.diagramData+xml"/>
  <Override PartName="/ppt/diagrams/colors8.xml" ContentType="application/vnd.openxmlformats-officedocument.drawingml.diagramColors+xml"/>
  <Override PartName="/ppt/diagrams/layout1.xml" ContentType="application/vnd.openxmlformats-officedocument.drawingml.diagramLayout+xml"/>
  <Override PartName="/ppt/diagrams/data2.xml" ContentType="application/vnd.openxmlformats-officedocument.drawingml.diagramData+xml"/>
  <Override PartName="/ppt/diagrams/colors6.xml" ContentType="application/vnd.openxmlformats-officedocument.drawingml.diagramColors+xml"/>
  <Override PartName="/ppt/diagrams/quickStyle9.xml" ContentType="application/vnd.openxmlformats-officedocument.drawingml.diagramStyle+xml"/>
  <Override PartName="/ppt/diagrams/drawing7.xml" ContentType="application/vnd.ms-office.drawingml.diagramDrawing+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colors4.xml" ContentType="application/vnd.openxmlformats-officedocument.drawingml.diagramColors+xml"/>
  <Override PartName="/ppt/diagrams/quickStyle7.xml" ContentType="application/vnd.openxmlformats-officedocument.drawingml.diagramStyle+xml"/>
  <Override PartName="/ppt/diagrams/drawing5.xml" ContentType="application/vnd.ms-office.drawingml.diagramDrawing+xml"/>
  <Override PartName="/ppt/diagrams/drawing10.xml" ContentType="application/vnd.ms-office.drawingml.diagramDrawing+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diagrams/quickStyle5.xml" ContentType="application/vnd.openxmlformats-officedocument.drawingml.diagramStyle+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quickStyle3.xml" ContentType="application/vnd.openxmlformats-officedocument.drawingml.diagramStyle+xml"/>
  <Override PartName="/ppt/diagrams/colors10.xml" ContentType="application/vnd.openxmlformats-officedocument.drawingml.diagramColors+xml"/>
  <Override PartName="/ppt/diagrams/drawing1.xml" ContentType="application/vnd.ms-office.drawingml.diagramDrawing+xml"/>
  <Override PartName="/ppt/revisionInfo.xml" ContentType="application/vnd.ms-powerpoint.revisioninfo+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diagrams/layout8.xml" ContentType="application/vnd.openxmlformats-officedocument.drawingml.diagram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ppt/diagrams/data9.xml" ContentType="application/vnd.openxmlformats-officedocument.drawingml.diagramData+xml"/>
  <Override PartName="/ppt/diagrams/data10.xml" ContentType="application/vnd.openxmlformats-officedocument.drawingml.diagramData+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diagrams/layout4.xml" ContentType="application/vnd.openxmlformats-officedocument.drawingml.diagramLayout+xml"/>
  <Override PartName="/ppt/diagrams/data7.xml" ContentType="application/vnd.openxmlformats-officedocument.drawingml.diagramData+xml"/>
  <Override PartName="/ppt/diagrams/colors9.xml" ContentType="application/vnd.openxmlformats-officedocument.drawingml.diagramColors+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drawing8.xml" ContentType="application/vnd.ms-office.drawingml.diagramDrawing+xml"/>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Override PartName="/ppt/diagrams/quickStyle10.xml" ContentType="application/vnd.openxmlformats-officedocument.drawingml.diagramStyle+xml"/>
  <Override PartName="/ppt/diagrams/drawing6.xml" ContentType="application/vnd.ms-office.drawingml.diagramDrawing+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docProps/core.xml" ContentType="application/vnd.openxmlformats-package.core-properties+xml"/>
  <Override PartName="/ppt/diagrams/drawing4.xml" ContentType="application/vnd.ms-office.drawingml.diagramDrawing+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69" r:id="rId3"/>
    <p:sldId id="270" r:id="rId4"/>
    <p:sldId id="303" r:id="rId5"/>
    <p:sldId id="286" r:id="rId6"/>
    <p:sldId id="272" r:id="rId7"/>
    <p:sldId id="299" r:id="rId8"/>
    <p:sldId id="287" r:id="rId9"/>
    <p:sldId id="288" r:id="rId10"/>
    <p:sldId id="273" r:id="rId11"/>
    <p:sldId id="289" r:id="rId12"/>
    <p:sldId id="274" r:id="rId13"/>
    <p:sldId id="290" r:id="rId14"/>
    <p:sldId id="275" r:id="rId15"/>
    <p:sldId id="276" r:id="rId16"/>
    <p:sldId id="277" r:id="rId17"/>
    <p:sldId id="291" r:id="rId18"/>
    <p:sldId id="278" r:id="rId19"/>
    <p:sldId id="279" r:id="rId20"/>
    <p:sldId id="292" r:id="rId21"/>
    <p:sldId id="280" r:id="rId22"/>
    <p:sldId id="300" r:id="rId23"/>
    <p:sldId id="293" r:id="rId24"/>
    <p:sldId id="301" r:id="rId25"/>
    <p:sldId id="282" r:id="rId26"/>
    <p:sldId id="295" r:id="rId27"/>
    <p:sldId id="296" r:id="rId28"/>
    <p:sldId id="297" r:id="rId29"/>
    <p:sldId id="302" r:id="rId30"/>
    <p:sldId id="283" r:id="rId31"/>
    <p:sldId id="294" r:id="rId32"/>
    <p:sldId id="284" r:id="rId33"/>
    <p:sldId id="285" r:id="rId34"/>
    <p:sldId id="298" r:id="rId3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32767"/>
    </p:ext>
    <p:ext uri="{FD5EFAAD-0ECE-453E-9831-46B23BE46B34}">
      <p15:chartTrackingRefBased xmlns=""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1020D12-FB5E-410F-AA2F-8119DA5454D7}" v="132" dt="2023-08-20T06:32:30.401"/>
    <p1510:client id="{79983B0E-0E6A-46A9-AEF5-2B83A708419B}" v="1257" dt="2023-08-19T05:28:10.662"/>
    <p1510:client id="{B03961A9-39C8-4444-BCE4-DCB8D54FCD4A}" v="10" dt="2023-08-20T04:27:02.874"/>
    <p1510:client id="{B8537D2E-DB4E-4DA1-ADD6-9D4D63A190E6}" v="63" dt="2023-08-18T18:07:38.324"/>
    <p1510:client id="{D015FEA6-27B9-4043-B6A9-79A145544700}" v="11" dt="2023-08-20T11:40:33.443"/>
    <p1510:client id="{E01CFE5A-1414-4339-8076-212B78A37DE8}" v="200" dt="2023-08-18T18:36:01.88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napToGrid="0">
      <p:cViewPr>
        <p:scale>
          <a:sx n="1" d="2"/>
          <a:sy n="1" d="2"/>
        </p:scale>
        <p:origin x="-1464" y="-480"/>
      </p:cViewPr>
      <p:guideLst>
        <p:guide orient="horz" pos="2160"/>
        <p:guide pos="384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40"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DA2133A-2EEB-4888-95B6-F55FA60A479E}" type="doc">
      <dgm:prSet loTypeId="urn:microsoft.com/office/officeart/2008/layout/LinedList" loCatId="list" qsTypeId="urn:microsoft.com/office/officeart/2005/8/quickstyle/simple1" qsCatId="simple" csTypeId="urn:microsoft.com/office/officeart/2005/8/colors/colorful2" csCatId="colorful" phldr="1"/>
      <dgm:spPr/>
      <dgm:t>
        <a:bodyPr/>
        <a:lstStyle/>
        <a:p>
          <a:endParaRPr lang="en-US"/>
        </a:p>
      </dgm:t>
    </dgm:pt>
    <dgm:pt modelId="{8036A60D-1AEF-4248-A3C3-45934DBFB07B}">
      <dgm:prSet custT="1"/>
      <dgm:spPr/>
      <dgm:t>
        <a:bodyPr/>
        <a:lstStyle/>
        <a:p>
          <a:r>
            <a:rPr lang="en-US" sz="3600" dirty="0">
              <a:latin typeface="Arial" pitchFamily="34" charset="0"/>
              <a:cs typeface="Arial" pitchFamily="34" charset="0"/>
            </a:rPr>
            <a:t>Academic Affairs Unit</a:t>
          </a:r>
        </a:p>
      </dgm:t>
    </dgm:pt>
    <dgm:pt modelId="{A61942F5-82BA-4279-AC69-789BA8FEB0F2}" type="parTrans" cxnId="{3209D0DF-3F63-4DF4-A910-EB947EB6F735}">
      <dgm:prSet/>
      <dgm:spPr/>
      <dgm:t>
        <a:bodyPr/>
        <a:lstStyle/>
        <a:p>
          <a:endParaRPr lang="en-US"/>
        </a:p>
      </dgm:t>
    </dgm:pt>
    <dgm:pt modelId="{3994F79A-F4E3-4572-864E-92ED47625E1E}" type="sibTrans" cxnId="{3209D0DF-3F63-4DF4-A910-EB947EB6F735}">
      <dgm:prSet/>
      <dgm:spPr/>
      <dgm:t>
        <a:bodyPr/>
        <a:lstStyle/>
        <a:p>
          <a:endParaRPr lang="en-US"/>
        </a:p>
      </dgm:t>
    </dgm:pt>
    <dgm:pt modelId="{16893C66-F9D8-4AE6-B4E2-DA5C4757207B}">
      <dgm:prSet custT="1"/>
      <dgm:spPr/>
      <dgm:t>
        <a:bodyPr/>
        <a:lstStyle/>
        <a:p>
          <a:r>
            <a:rPr lang="en-US" sz="3600" dirty="0">
              <a:latin typeface="Arial" pitchFamily="34" charset="0"/>
              <a:cs typeface="Arial" pitchFamily="34" charset="0"/>
            </a:rPr>
            <a:t>Admissions’ Unit</a:t>
          </a:r>
        </a:p>
      </dgm:t>
    </dgm:pt>
    <dgm:pt modelId="{31B17ABF-39B8-44DD-9BFD-AD77F0D38AE5}" type="parTrans" cxnId="{4FA4182E-ECDB-4139-9E86-311C48AC5710}">
      <dgm:prSet/>
      <dgm:spPr/>
      <dgm:t>
        <a:bodyPr/>
        <a:lstStyle/>
        <a:p>
          <a:endParaRPr lang="en-US"/>
        </a:p>
      </dgm:t>
    </dgm:pt>
    <dgm:pt modelId="{B76F69B2-41EB-4D38-BDA0-1D19E0DCD97C}" type="sibTrans" cxnId="{4FA4182E-ECDB-4139-9E86-311C48AC5710}">
      <dgm:prSet/>
      <dgm:spPr/>
      <dgm:t>
        <a:bodyPr/>
        <a:lstStyle/>
        <a:p>
          <a:endParaRPr lang="en-US"/>
        </a:p>
      </dgm:t>
    </dgm:pt>
    <dgm:pt modelId="{E4849E1A-4A97-4A7E-9BDE-386E16FEF375}">
      <dgm:prSet custT="1"/>
      <dgm:spPr/>
      <dgm:t>
        <a:bodyPr/>
        <a:lstStyle/>
        <a:p>
          <a:r>
            <a:rPr lang="en-US" sz="3600" dirty="0">
              <a:latin typeface="Arial" pitchFamily="34" charset="0"/>
              <a:cs typeface="Arial" pitchFamily="34" charset="0"/>
            </a:rPr>
            <a:t>Records’ and </a:t>
          </a:r>
          <a:r>
            <a:rPr lang="en-US" sz="3600" dirty="0" smtClean="0">
              <a:latin typeface="Arial" pitchFamily="34" charset="0"/>
              <a:cs typeface="Arial" pitchFamily="34" charset="0"/>
            </a:rPr>
            <a:t>Certificates/Verification </a:t>
          </a:r>
          <a:r>
            <a:rPr lang="en-US" sz="3600" dirty="0">
              <a:latin typeface="Arial" pitchFamily="34" charset="0"/>
              <a:cs typeface="Arial" pitchFamily="34" charset="0"/>
            </a:rPr>
            <a:t>Unit</a:t>
          </a:r>
        </a:p>
      </dgm:t>
    </dgm:pt>
    <dgm:pt modelId="{B052E013-C323-4F44-AF50-9ACF0B486D61}" type="parTrans" cxnId="{06FE5C52-FF56-4F37-B70A-81EB379C232B}">
      <dgm:prSet/>
      <dgm:spPr/>
      <dgm:t>
        <a:bodyPr/>
        <a:lstStyle/>
        <a:p>
          <a:endParaRPr lang="en-US"/>
        </a:p>
      </dgm:t>
    </dgm:pt>
    <dgm:pt modelId="{E0502CF0-9CC8-43E2-A9A0-3276CB6A356D}" type="sibTrans" cxnId="{06FE5C52-FF56-4F37-B70A-81EB379C232B}">
      <dgm:prSet/>
      <dgm:spPr/>
      <dgm:t>
        <a:bodyPr/>
        <a:lstStyle/>
        <a:p>
          <a:endParaRPr lang="en-US"/>
        </a:p>
      </dgm:t>
    </dgm:pt>
    <dgm:pt modelId="{C4144F0E-ED2D-4FFD-88B1-DADB4F06180F}">
      <dgm:prSet custT="1"/>
      <dgm:spPr/>
      <dgm:t>
        <a:bodyPr/>
        <a:lstStyle/>
        <a:p>
          <a:r>
            <a:rPr lang="en-US" sz="3600" dirty="0">
              <a:latin typeface="Arial" pitchFamily="34" charset="0"/>
              <a:cs typeface="Arial" pitchFamily="34" charset="0"/>
            </a:rPr>
            <a:t>Senate and Ceremonies Unit</a:t>
          </a:r>
        </a:p>
      </dgm:t>
    </dgm:pt>
    <dgm:pt modelId="{EB94A8EE-36B1-4E49-8902-D356A4635517}" type="parTrans" cxnId="{B859E10A-F768-4061-B50B-68FD0B105EB7}">
      <dgm:prSet/>
      <dgm:spPr/>
      <dgm:t>
        <a:bodyPr/>
        <a:lstStyle/>
        <a:p>
          <a:endParaRPr lang="en-US"/>
        </a:p>
      </dgm:t>
    </dgm:pt>
    <dgm:pt modelId="{B4CCB99F-7240-4AB0-B23C-19DBA582C4C7}" type="sibTrans" cxnId="{B859E10A-F768-4061-B50B-68FD0B105EB7}">
      <dgm:prSet/>
      <dgm:spPr/>
      <dgm:t>
        <a:bodyPr/>
        <a:lstStyle/>
        <a:p>
          <a:endParaRPr lang="en-US"/>
        </a:p>
      </dgm:t>
    </dgm:pt>
    <dgm:pt modelId="{03EA7C29-E926-4BFD-A623-78B0D51EFB54}">
      <dgm:prSet custT="1"/>
      <dgm:spPr/>
      <dgm:t>
        <a:bodyPr/>
        <a:lstStyle/>
        <a:p>
          <a:pPr algn="just"/>
          <a:r>
            <a:rPr lang="en-US" sz="3600" dirty="0">
              <a:latin typeface="Arial" pitchFamily="34" charset="0"/>
              <a:cs typeface="Arial" pitchFamily="34" charset="0"/>
            </a:rPr>
            <a:t>Examinations’ Unit</a:t>
          </a:r>
        </a:p>
      </dgm:t>
    </dgm:pt>
    <dgm:pt modelId="{76AD87A0-EBE7-4EE5-BC63-0E4E41A05986}" type="parTrans" cxnId="{0E96B450-95D6-4A78-A95B-9C98B1DA868C}">
      <dgm:prSet/>
      <dgm:spPr/>
      <dgm:t>
        <a:bodyPr/>
        <a:lstStyle/>
        <a:p>
          <a:endParaRPr lang="en-US"/>
        </a:p>
      </dgm:t>
    </dgm:pt>
    <dgm:pt modelId="{7B1090A8-CAE9-4FB2-969B-DC5EE62FB1E1}" type="sibTrans" cxnId="{0E96B450-95D6-4A78-A95B-9C98B1DA868C}">
      <dgm:prSet/>
      <dgm:spPr/>
      <dgm:t>
        <a:bodyPr/>
        <a:lstStyle/>
        <a:p>
          <a:endParaRPr lang="en-US"/>
        </a:p>
      </dgm:t>
    </dgm:pt>
    <dgm:pt modelId="{AC7D5C8B-5D74-45D9-A5A0-360CD9D7C171}" type="pres">
      <dgm:prSet presAssocID="{9DA2133A-2EEB-4888-95B6-F55FA60A479E}" presName="vert0" presStyleCnt="0">
        <dgm:presLayoutVars>
          <dgm:dir/>
          <dgm:animOne val="branch"/>
          <dgm:animLvl val="lvl"/>
        </dgm:presLayoutVars>
      </dgm:prSet>
      <dgm:spPr/>
      <dgm:t>
        <a:bodyPr/>
        <a:lstStyle/>
        <a:p>
          <a:endParaRPr lang="en-US"/>
        </a:p>
      </dgm:t>
    </dgm:pt>
    <dgm:pt modelId="{4272BEE0-A784-47CE-940A-9A0050DE618E}" type="pres">
      <dgm:prSet presAssocID="{8036A60D-1AEF-4248-A3C3-45934DBFB07B}" presName="thickLine" presStyleLbl="alignNode1" presStyleIdx="0" presStyleCnt="5"/>
      <dgm:spPr/>
    </dgm:pt>
    <dgm:pt modelId="{A5AE9E57-49C5-4EB0-BFEB-4575AAB3CEC6}" type="pres">
      <dgm:prSet presAssocID="{8036A60D-1AEF-4248-A3C3-45934DBFB07B}" presName="horz1" presStyleCnt="0"/>
      <dgm:spPr/>
    </dgm:pt>
    <dgm:pt modelId="{82B79FA2-AF35-4DBB-AFE7-C73CA4AE256C}" type="pres">
      <dgm:prSet presAssocID="{8036A60D-1AEF-4248-A3C3-45934DBFB07B}" presName="tx1" presStyleLbl="revTx" presStyleIdx="0" presStyleCnt="5"/>
      <dgm:spPr/>
      <dgm:t>
        <a:bodyPr/>
        <a:lstStyle/>
        <a:p>
          <a:endParaRPr lang="en-US"/>
        </a:p>
      </dgm:t>
    </dgm:pt>
    <dgm:pt modelId="{E485AFE9-E59A-4AD6-9D03-C3DCDF5AE79B}" type="pres">
      <dgm:prSet presAssocID="{8036A60D-1AEF-4248-A3C3-45934DBFB07B}" presName="vert1" presStyleCnt="0"/>
      <dgm:spPr/>
    </dgm:pt>
    <dgm:pt modelId="{E44F7B06-9FFA-4413-A25C-FF5BAB26BE6A}" type="pres">
      <dgm:prSet presAssocID="{16893C66-F9D8-4AE6-B4E2-DA5C4757207B}" presName="thickLine" presStyleLbl="alignNode1" presStyleIdx="1" presStyleCnt="5"/>
      <dgm:spPr/>
    </dgm:pt>
    <dgm:pt modelId="{2312E849-D703-4510-9D01-B45D6F7E35F2}" type="pres">
      <dgm:prSet presAssocID="{16893C66-F9D8-4AE6-B4E2-DA5C4757207B}" presName="horz1" presStyleCnt="0"/>
      <dgm:spPr/>
    </dgm:pt>
    <dgm:pt modelId="{6E103E49-FD34-44C5-A451-EF89C220E53C}" type="pres">
      <dgm:prSet presAssocID="{16893C66-F9D8-4AE6-B4E2-DA5C4757207B}" presName="tx1" presStyleLbl="revTx" presStyleIdx="1" presStyleCnt="5"/>
      <dgm:spPr/>
      <dgm:t>
        <a:bodyPr/>
        <a:lstStyle/>
        <a:p>
          <a:endParaRPr lang="en-US"/>
        </a:p>
      </dgm:t>
    </dgm:pt>
    <dgm:pt modelId="{A2BE6B0C-8F0F-413D-BCE5-43B4F82166AD}" type="pres">
      <dgm:prSet presAssocID="{16893C66-F9D8-4AE6-B4E2-DA5C4757207B}" presName="vert1" presStyleCnt="0"/>
      <dgm:spPr/>
    </dgm:pt>
    <dgm:pt modelId="{BDDE995F-D0E7-4B57-B9CB-0B7A797B9B89}" type="pres">
      <dgm:prSet presAssocID="{E4849E1A-4A97-4A7E-9BDE-386E16FEF375}" presName="thickLine" presStyleLbl="alignNode1" presStyleIdx="2" presStyleCnt="5"/>
      <dgm:spPr/>
    </dgm:pt>
    <dgm:pt modelId="{9C729E57-A1EF-4D0A-BD08-E4FF79EBEF5C}" type="pres">
      <dgm:prSet presAssocID="{E4849E1A-4A97-4A7E-9BDE-386E16FEF375}" presName="horz1" presStyleCnt="0"/>
      <dgm:spPr/>
    </dgm:pt>
    <dgm:pt modelId="{FB5925E1-2CD6-42DA-ABDF-B79D32A3B1AA}" type="pres">
      <dgm:prSet presAssocID="{E4849E1A-4A97-4A7E-9BDE-386E16FEF375}" presName="tx1" presStyleLbl="revTx" presStyleIdx="2" presStyleCnt="5"/>
      <dgm:spPr/>
      <dgm:t>
        <a:bodyPr/>
        <a:lstStyle/>
        <a:p>
          <a:endParaRPr lang="en-US"/>
        </a:p>
      </dgm:t>
    </dgm:pt>
    <dgm:pt modelId="{0A65C657-146D-4A19-9761-B5E2D50389F0}" type="pres">
      <dgm:prSet presAssocID="{E4849E1A-4A97-4A7E-9BDE-386E16FEF375}" presName="vert1" presStyleCnt="0"/>
      <dgm:spPr/>
    </dgm:pt>
    <dgm:pt modelId="{BFD5E9DC-84EE-435F-B4DA-9E67CA7A297B}" type="pres">
      <dgm:prSet presAssocID="{C4144F0E-ED2D-4FFD-88B1-DADB4F06180F}" presName="thickLine" presStyleLbl="alignNode1" presStyleIdx="3" presStyleCnt="5"/>
      <dgm:spPr/>
    </dgm:pt>
    <dgm:pt modelId="{274E2297-77AC-45B6-8820-2345ECAC05BC}" type="pres">
      <dgm:prSet presAssocID="{C4144F0E-ED2D-4FFD-88B1-DADB4F06180F}" presName="horz1" presStyleCnt="0"/>
      <dgm:spPr/>
    </dgm:pt>
    <dgm:pt modelId="{A3B1A579-1108-47B3-AEED-313CA934E133}" type="pres">
      <dgm:prSet presAssocID="{C4144F0E-ED2D-4FFD-88B1-DADB4F06180F}" presName="tx1" presStyleLbl="revTx" presStyleIdx="3" presStyleCnt="5"/>
      <dgm:spPr/>
      <dgm:t>
        <a:bodyPr/>
        <a:lstStyle/>
        <a:p>
          <a:endParaRPr lang="en-US"/>
        </a:p>
      </dgm:t>
    </dgm:pt>
    <dgm:pt modelId="{F4A0318C-EE2E-4E75-B119-23AD5EB5FF29}" type="pres">
      <dgm:prSet presAssocID="{C4144F0E-ED2D-4FFD-88B1-DADB4F06180F}" presName="vert1" presStyleCnt="0"/>
      <dgm:spPr/>
    </dgm:pt>
    <dgm:pt modelId="{0618AEC7-0F25-4D5D-9EE2-4346B6DDB11E}" type="pres">
      <dgm:prSet presAssocID="{03EA7C29-E926-4BFD-A623-78B0D51EFB54}" presName="thickLine" presStyleLbl="alignNode1" presStyleIdx="4" presStyleCnt="5"/>
      <dgm:spPr/>
    </dgm:pt>
    <dgm:pt modelId="{1F852B7C-7A1B-4409-A909-3F886907B55C}" type="pres">
      <dgm:prSet presAssocID="{03EA7C29-E926-4BFD-A623-78B0D51EFB54}" presName="horz1" presStyleCnt="0"/>
      <dgm:spPr/>
    </dgm:pt>
    <dgm:pt modelId="{EE27E59C-26F1-4E42-9875-D74FFE085171}" type="pres">
      <dgm:prSet presAssocID="{03EA7C29-E926-4BFD-A623-78B0D51EFB54}" presName="tx1" presStyleLbl="revTx" presStyleIdx="4" presStyleCnt="5"/>
      <dgm:spPr/>
      <dgm:t>
        <a:bodyPr/>
        <a:lstStyle/>
        <a:p>
          <a:endParaRPr lang="en-US"/>
        </a:p>
      </dgm:t>
    </dgm:pt>
    <dgm:pt modelId="{F15BC8D2-892F-47F7-95C3-EA882B389B9B}" type="pres">
      <dgm:prSet presAssocID="{03EA7C29-E926-4BFD-A623-78B0D51EFB54}" presName="vert1" presStyleCnt="0"/>
      <dgm:spPr/>
    </dgm:pt>
  </dgm:ptLst>
  <dgm:cxnLst>
    <dgm:cxn modelId="{B859E10A-F768-4061-B50B-68FD0B105EB7}" srcId="{9DA2133A-2EEB-4888-95B6-F55FA60A479E}" destId="{C4144F0E-ED2D-4FFD-88B1-DADB4F06180F}" srcOrd="3" destOrd="0" parTransId="{EB94A8EE-36B1-4E49-8902-D356A4635517}" sibTransId="{B4CCB99F-7240-4AB0-B23C-19DBA582C4C7}"/>
    <dgm:cxn modelId="{3B240741-FC0D-428D-AC42-B29B178D066D}" type="presOf" srcId="{16893C66-F9D8-4AE6-B4E2-DA5C4757207B}" destId="{6E103E49-FD34-44C5-A451-EF89C220E53C}" srcOrd="0" destOrd="0" presId="urn:microsoft.com/office/officeart/2008/layout/LinedList"/>
    <dgm:cxn modelId="{0E96B450-95D6-4A78-A95B-9C98B1DA868C}" srcId="{9DA2133A-2EEB-4888-95B6-F55FA60A479E}" destId="{03EA7C29-E926-4BFD-A623-78B0D51EFB54}" srcOrd="4" destOrd="0" parTransId="{76AD87A0-EBE7-4EE5-BC63-0E4E41A05986}" sibTransId="{7B1090A8-CAE9-4FB2-969B-DC5EE62FB1E1}"/>
    <dgm:cxn modelId="{7F824DC4-78FC-459A-B088-2CEBD4042298}" type="presOf" srcId="{9DA2133A-2EEB-4888-95B6-F55FA60A479E}" destId="{AC7D5C8B-5D74-45D9-A5A0-360CD9D7C171}" srcOrd="0" destOrd="0" presId="urn:microsoft.com/office/officeart/2008/layout/LinedList"/>
    <dgm:cxn modelId="{06FE5C52-FF56-4F37-B70A-81EB379C232B}" srcId="{9DA2133A-2EEB-4888-95B6-F55FA60A479E}" destId="{E4849E1A-4A97-4A7E-9BDE-386E16FEF375}" srcOrd="2" destOrd="0" parTransId="{B052E013-C323-4F44-AF50-9ACF0B486D61}" sibTransId="{E0502CF0-9CC8-43E2-A9A0-3276CB6A356D}"/>
    <dgm:cxn modelId="{EFB2114C-F04D-4700-B440-E0D1644DA8AE}" type="presOf" srcId="{C4144F0E-ED2D-4FFD-88B1-DADB4F06180F}" destId="{A3B1A579-1108-47B3-AEED-313CA934E133}" srcOrd="0" destOrd="0" presId="urn:microsoft.com/office/officeart/2008/layout/LinedList"/>
    <dgm:cxn modelId="{3209D0DF-3F63-4DF4-A910-EB947EB6F735}" srcId="{9DA2133A-2EEB-4888-95B6-F55FA60A479E}" destId="{8036A60D-1AEF-4248-A3C3-45934DBFB07B}" srcOrd="0" destOrd="0" parTransId="{A61942F5-82BA-4279-AC69-789BA8FEB0F2}" sibTransId="{3994F79A-F4E3-4572-864E-92ED47625E1E}"/>
    <dgm:cxn modelId="{78A94710-3700-448F-BE5B-6B7BB567A572}" type="presOf" srcId="{8036A60D-1AEF-4248-A3C3-45934DBFB07B}" destId="{82B79FA2-AF35-4DBB-AFE7-C73CA4AE256C}" srcOrd="0" destOrd="0" presId="urn:microsoft.com/office/officeart/2008/layout/LinedList"/>
    <dgm:cxn modelId="{4FA4182E-ECDB-4139-9E86-311C48AC5710}" srcId="{9DA2133A-2EEB-4888-95B6-F55FA60A479E}" destId="{16893C66-F9D8-4AE6-B4E2-DA5C4757207B}" srcOrd="1" destOrd="0" parTransId="{31B17ABF-39B8-44DD-9BFD-AD77F0D38AE5}" sibTransId="{B76F69B2-41EB-4D38-BDA0-1D19E0DCD97C}"/>
    <dgm:cxn modelId="{D84DC5EF-10B5-4103-AB19-B34AD5C415D5}" type="presOf" srcId="{03EA7C29-E926-4BFD-A623-78B0D51EFB54}" destId="{EE27E59C-26F1-4E42-9875-D74FFE085171}" srcOrd="0" destOrd="0" presId="urn:microsoft.com/office/officeart/2008/layout/LinedList"/>
    <dgm:cxn modelId="{AA45B412-1A31-4838-A14E-38B555FEC474}" type="presOf" srcId="{E4849E1A-4A97-4A7E-9BDE-386E16FEF375}" destId="{FB5925E1-2CD6-42DA-ABDF-B79D32A3B1AA}" srcOrd="0" destOrd="0" presId="urn:microsoft.com/office/officeart/2008/layout/LinedList"/>
    <dgm:cxn modelId="{BE80581E-84FB-46ED-B7E4-02A4B3178D15}" type="presParOf" srcId="{AC7D5C8B-5D74-45D9-A5A0-360CD9D7C171}" destId="{4272BEE0-A784-47CE-940A-9A0050DE618E}" srcOrd="0" destOrd="0" presId="urn:microsoft.com/office/officeart/2008/layout/LinedList"/>
    <dgm:cxn modelId="{3B82AC4D-25D7-4706-819F-DF0F67556D32}" type="presParOf" srcId="{AC7D5C8B-5D74-45D9-A5A0-360CD9D7C171}" destId="{A5AE9E57-49C5-4EB0-BFEB-4575AAB3CEC6}" srcOrd="1" destOrd="0" presId="urn:microsoft.com/office/officeart/2008/layout/LinedList"/>
    <dgm:cxn modelId="{928ECD1E-8778-40CC-8C1D-FAA756A3C4A5}" type="presParOf" srcId="{A5AE9E57-49C5-4EB0-BFEB-4575AAB3CEC6}" destId="{82B79FA2-AF35-4DBB-AFE7-C73CA4AE256C}" srcOrd="0" destOrd="0" presId="urn:microsoft.com/office/officeart/2008/layout/LinedList"/>
    <dgm:cxn modelId="{C315E5BA-EE5E-4C33-91EF-9E0CD52244E7}" type="presParOf" srcId="{A5AE9E57-49C5-4EB0-BFEB-4575AAB3CEC6}" destId="{E485AFE9-E59A-4AD6-9D03-C3DCDF5AE79B}" srcOrd="1" destOrd="0" presId="urn:microsoft.com/office/officeart/2008/layout/LinedList"/>
    <dgm:cxn modelId="{7F33707C-F154-4A65-B321-AAF86906C145}" type="presParOf" srcId="{AC7D5C8B-5D74-45D9-A5A0-360CD9D7C171}" destId="{E44F7B06-9FFA-4413-A25C-FF5BAB26BE6A}" srcOrd="2" destOrd="0" presId="urn:microsoft.com/office/officeart/2008/layout/LinedList"/>
    <dgm:cxn modelId="{01069B22-A844-4B48-8EE8-DF905A95C66C}" type="presParOf" srcId="{AC7D5C8B-5D74-45D9-A5A0-360CD9D7C171}" destId="{2312E849-D703-4510-9D01-B45D6F7E35F2}" srcOrd="3" destOrd="0" presId="urn:microsoft.com/office/officeart/2008/layout/LinedList"/>
    <dgm:cxn modelId="{299F8B5C-20DB-4039-B28C-71155099D319}" type="presParOf" srcId="{2312E849-D703-4510-9D01-B45D6F7E35F2}" destId="{6E103E49-FD34-44C5-A451-EF89C220E53C}" srcOrd="0" destOrd="0" presId="urn:microsoft.com/office/officeart/2008/layout/LinedList"/>
    <dgm:cxn modelId="{1E884EA1-1F43-48E6-B433-01415BC4488E}" type="presParOf" srcId="{2312E849-D703-4510-9D01-B45D6F7E35F2}" destId="{A2BE6B0C-8F0F-413D-BCE5-43B4F82166AD}" srcOrd="1" destOrd="0" presId="urn:microsoft.com/office/officeart/2008/layout/LinedList"/>
    <dgm:cxn modelId="{102B20F9-AD0A-402B-B381-671E607422E2}" type="presParOf" srcId="{AC7D5C8B-5D74-45D9-A5A0-360CD9D7C171}" destId="{BDDE995F-D0E7-4B57-B9CB-0B7A797B9B89}" srcOrd="4" destOrd="0" presId="urn:microsoft.com/office/officeart/2008/layout/LinedList"/>
    <dgm:cxn modelId="{D26B560C-8F8C-451C-949C-19A1F1197A34}" type="presParOf" srcId="{AC7D5C8B-5D74-45D9-A5A0-360CD9D7C171}" destId="{9C729E57-A1EF-4D0A-BD08-E4FF79EBEF5C}" srcOrd="5" destOrd="0" presId="urn:microsoft.com/office/officeart/2008/layout/LinedList"/>
    <dgm:cxn modelId="{2A9A9A07-C5A4-4DC8-93D1-A2B31C6DC5D9}" type="presParOf" srcId="{9C729E57-A1EF-4D0A-BD08-E4FF79EBEF5C}" destId="{FB5925E1-2CD6-42DA-ABDF-B79D32A3B1AA}" srcOrd="0" destOrd="0" presId="urn:microsoft.com/office/officeart/2008/layout/LinedList"/>
    <dgm:cxn modelId="{6F62C5A0-28E7-4FD8-B579-9A1A70F25EB2}" type="presParOf" srcId="{9C729E57-A1EF-4D0A-BD08-E4FF79EBEF5C}" destId="{0A65C657-146D-4A19-9761-B5E2D50389F0}" srcOrd="1" destOrd="0" presId="urn:microsoft.com/office/officeart/2008/layout/LinedList"/>
    <dgm:cxn modelId="{9B3C7E6C-7324-43FE-8E8A-3854AFDD75B7}" type="presParOf" srcId="{AC7D5C8B-5D74-45D9-A5A0-360CD9D7C171}" destId="{BFD5E9DC-84EE-435F-B4DA-9E67CA7A297B}" srcOrd="6" destOrd="0" presId="urn:microsoft.com/office/officeart/2008/layout/LinedList"/>
    <dgm:cxn modelId="{9A20E460-3602-447D-9557-6FCB6408BAB3}" type="presParOf" srcId="{AC7D5C8B-5D74-45D9-A5A0-360CD9D7C171}" destId="{274E2297-77AC-45B6-8820-2345ECAC05BC}" srcOrd="7" destOrd="0" presId="urn:microsoft.com/office/officeart/2008/layout/LinedList"/>
    <dgm:cxn modelId="{368C86B0-5469-479B-8991-E94C77FBC283}" type="presParOf" srcId="{274E2297-77AC-45B6-8820-2345ECAC05BC}" destId="{A3B1A579-1108-47B3-AEED-313CA934E133}" srcOrd="0" destOrd="0" presId="urn:microsoft.com/office/officeart/2008/layout/LinedList"/>
    <dgm:cxn modelId="{D8CFE6EA-F56A-452E-ABDD-0A4CCD8E735D}" type="presParOf" srcId="{274E2297-77AC-45B6-8820-2345ECAC05BC}" destId="{F4A0318C-EE2E-4E75-B119-23AD5EB5FF29}" srcOrd="1" destOrd="0" presId="urn:microsoft.com/office/officeart/2008/layout/LinedList"/>
    <dgm:cxn modelId="{706C5CA7-7B97-4B03-B385-8F96FACD6A6A}" type="presParOf" srcId="{AC7D5C8B-5D74-45D9-A5A0-360CD9D7C171}" destId="{0618AEC7-0F25-4D5D-9EE2-4346B6DDB11E}" srcOrd="8" destOrd="0" presId="urn:microsoft.com/office/officeart/2008/layout/LinedList"/>
    <dgm:cxn modelId="{3E8EBAA4-CFE4-41D5-80C3-FC8A90DEE158}" type="presParOf" srcId="{AC7D5C8B-5D74-45D9-A5A0-360CD9D7C171}" destId="{1F852B7C-7A1B-4409-A909-3F886907B55C}" srcOrd="9" destOrd="0" presId="urn:microsoft.com/office/officeart/2008/layout/LinedList"/>
    <dgm:cxn modelId="{A099B2E1-76F5-44E2-84CE-A2800344B19D}" type="presParOf" srcId="{1F852B7C-7A1B-4409-A909-3F886907B55C}" destId="{EE27E59C-26F1-4E42-9875-D74FFE085171}" srcOrd="0" destOrd="0" presId="urn:microsoft.com/office/officeart/2008/layout/LinedList"/>
    <dgm:cxn modelId="{6326738F-B70F-45AA-834F-E49D9A2DD9DD}" type="presParOf" srcId="{1F852B7C-7A1B-4409-A909-3F886907B55C}" destId="{F15BC8D2-892F-47F7-95C3-EA882B389B9B}" srcOrd="1" destOrd="0" presId="urn:microsoft.com/office/officeart/2008/layout/LinedList"/>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35548062-6E8D-4625-A189-44AF3D007141}" type="doc">
      <dgm:prSet loTypeId="urn:microsoft.com/office/officeart/2008/layout/LinedList" loCatId="list" qsTypeId="urn:microsoft.com/office/officeart/2005/8/quickstyle/simple1" qsCatId="simple" csTypeId="urn:microsoft.com/office/officeart/2005/8/colors/colorful2" csCatId="colorful" phldr="1"/>
      <dgm:spPr/>
      <dgm:t>
        <a:bodyPr/>
        <a:lstStyle/>
        <a:p>
          <a:endParaRPr lang="en-US"/>
        </a:p>
      </dgm:t>
    </dgm:pt>
    <dgm:pt modelId="{30B4D367-89C7-47CE-A02B-AB784E4CD906}">
      <dgm:prSet custT="1"/>
      <dgm:spPr/>
      <dgm:t>
        <a:bodyPr/>
        <a:lstStyle/>
        <a:p>
          <a:pPr algn="just"/>
          <a:r>
            <a:rPr lang="en-US" sz="3600" dirty="0">
              <a:latin typeface="Arial"/>
              <a:cs typeface="Arial"/>
            </a:rPr>
            <a:t>Application for re-admission is made to the Director, Academic Affairs by the student at the end of his or her rustication period.</a:t>
          </a:r>
        </a:p>
      </dgm:t>
    </dgm:pt>
    <dgm:pt modelId="{A593B594-302B-4EBE-8ECB-F2F03E5EDD2E}" type="parTrans" cxnId="{48DDAEEB-221A-411F-978D-A3C49FD011C5}">
      <dgm:prSet/>
      <dgm:spPr/>
      <dgm:t>
        <a:bodyPr/>
        <a:lstStyle/>
        <a:p>
          <a:endParaRPr lang="en-US"/>
        </a:p>
      </dgm:t>
    </dgm:pt>
    <dgm:pt modelId="{FA7AB591-B0E4-4CDB-A8A7-96D73164F603}" type="sibTrans" cxnId="{48DDAEEB-221A-411F-978D-A3C49FD011C5}">
      <dgm:prSet/>
      <dgm:spPr/>
      <dgm:t>
        <a:bodyPr/>
        <a:lstStyle/>
        <a:p>
          <a:endParaRPr lang="en-US"/>
        </a:p>
      </dgm:t>
    </dgm:pt>
    <dgm:pt modelId="{EAA04EF6-1AA5-4871-AD08-3F660014A3F6}">
      <dgm:prSet custT="1"/>
      <dgm:spPr/>
      <dgm:t>
        <a:bodyPr/>
        <a:lstStyle/>
        <a:p>
          <a:pPr algn="just"/>
          <a:r>
            <a:rPr lang="en-US" sz="3600" dirty="0">
              <a:latin typeface="Arial"/>
              <a:cs typeface="Arial"/>
            </a:rPr>
            <a:t>Re-admission letter is issued by the Head, Examinations Unit.</a:t>
          </a:r>
        </a:p>
      </dgm:t>
    </dgm:pt>
    <dgm:pt modelId="{75218AB7-8184-4750-9640-0A9EBF3D4F9A}" type="parTrans" cxnId="{C0D451DC-E33C-4A6C-B64E-07F1F3AE6E26}">
      <dgm:prSet/>
      <dgm:spPr/>
      <dgm:t>
        <a:bodyPr/>
        <a:lstStyle/>
        <a:p>
          <a:endParaRPr lang="en-US"/>
        </a:p>
      </dgm:t>
    </dgm:pt>
    <dgm:pt modelId="{C956F6C1-88AA-4E21-93A3-F5B5C4781C61}" type="sibTrans" cxnId="{C0D451DC-E33C-4A6C-B64E-07F1F3AE6E26}">
      <dgm:prSet/>
      <dgm:spPr/>
      <dgm:t>
        <a:bodyPr/>
        <a:lstStyle/>
        <a:p>
          <a:endParaRPr lang="en-US"/>
        </a:p>
      </dgm:t>
    </dgm:pt>
    <dgm:pt modelId="{9FE04595-F6C8-4A67-8832-B771550D1C2F}">
      <dgm:prSet custT="1"/>
      <dgm:spPr/>
      <dgm:t>
        <a:bodyPr/>
        <a:lstStyle/>
        <a:p>
          <a:pPr algn="just"/>
          <a:r>
            <a:rPr lang="en-US" sz="3600" dirty="0">
              <a:latin typeface="Arial"/>
              <a:cs typeface="Arial"/>
            </a:rPr>
            <a:t>However, for social misconduct, the Director must be satisfied that the student is repentant before </a:t>
          </a:r>
          <a:r>
            <a:rPr lang="en-US" sz="3600" dirty="0" smtClean="0">
              <a:latin typeface="Arial"/>
              <a:cs typeface="Arial"/>
            </a:rPr>
            <a:t>being </a:t>
          </a:r>
          <a:r>
            <a:rPr lang="en-US" sz="3600" dirty="0">
              <a:latin typeface="Arial"/>
              <a:cs typeface="Arial"/>
            </a:rPr>
            <a:t>re-admitted. Thereafter, a letter of re-admission by the Head, Examinations Unit is issued to the student. </a:t>
          </a:r>
        </a:p>
      </dgm:t>
    </dgm:pt>
    <dgm:pt modelId="{789B6DC1-7360-4ED5-B61B-6D9330A8A3DD}" type="parTrans" cxnId="{4135D501-38D5-47F8-B9DC-B93F44615D85}">
      <dgm:prSet/>
      <dgm:spPr/>
      <dgm:t>
        <a:bodyPr/>
        <a:lstStyle/>
        <a:p>
          <a:endParaRPr lang="en-US"/>
        </a:p>
      </dgm:t>
    </dgm:pt>
    <dgm:pt modelId="{A25D5C19-0720-465D-A2F6-BBEEB77399F4}" type="sibTrans" cxnId="{4135D501-38D5-47F8-B9DC-B93F44615D85}">
      <dgm:prSet/>
      <dgm:spPr/>
      <dgm:t>
        <a:bodyPr/>
        <a:lstStyle/>
        <a:p>
          <a:endParaRPr lang="en-US"/>
        </a:p>
      </dgm:t>
    </dgm:pt>
    <dgm:pt modelId="{8D8F7C03-300D-44F0-9A7A-1D350D8C0D55}" type="pres">
      <dgm:prSet presAssocID="{35548062-6E8D-4625-A189-44AF3D007141}" presName="vert0" presStyleCnt="0">
        <dgm:presLayoutVars>
          <dgm:dir/>
          <dgm:animOne val="branch"/>
          <dgm:animLvl val="lvl"/>
        </dgm:presLayoutVars>
      </dgm:prSet>
      <dgm:spPr/>
      <dgm:t>
        <a:bodyPr/>
        <a:lstStyle/>
        <a:p>
          <a:endParaRPr lang="en-US"/>
        </a:p>
      </dgm:t>
    </dgm:pt>
    <dgm:pt modelId="{B7554CDE-B99B-4AF9-AA5C-DF0C1826CBD7}" type="pres">
      <dgm:prSet presAssocID="{30B4D367-89C7-47CE-A02B-AB784E4CD906}" presName="thickLine" presStyleLbl="alignNode1" presStyleIdx="0" presStyleCnt="3"/>
      <dgm:spPr/>
    </dgm:pt>
    <dgm:pt modelId="{529E0517-00AE-497E-883B-60D5DDE2D6A4}" type="pres">
      <dgm:prSet presAssocID="{30B4D367-89C7-47CE-A02B-AB784E4CD906}" presName="horz1" presStyleCnt="0"/>
      <dgm:spPr/>
    </dgm:pt>
    <dgm:pt modelId="{847E3803-E7C3-4C60-8C73-D713947F58EA}" type="pres">
      <dgm:prSet presAssocID="{30B4D367-89C7-47CE-A02B-AB784E4CD906}" presName="tx1" presStyleLbl="revTx" presStyleIdx="0" presStyleCnt="3"/>
      <dgm:spPr/>
      <dgm:t>
        <a:bodyPr/>
        <a:lstStyle/>
        <a:p>
          <a:endParaRPr lang="en-US"/>
        </a:p>
      </dgm:t>
    </dgm:pt>
    <dgm:pt modelId="{5EF535B7-011F-4AFE-B805-E0C2D3CC72E3}" type="pres">
      <dgm:prSet presAssocID="{30B4D367-89C7-47CE-A02B-AB784E4CD906}" presName="vert1" presStyleCnt="0"/>
      <dgm:spPr/>
    </dgm:pt>
    <dgm:pt modelId="{9D876CE5-3AC0-45A7-9A6C-19E897868AC4}" type="pres">
      <dgm:prSet presAssocID="{EAA04EF6-1AA5-4871-AD08-3F660014A3F6}" presName="thickLine" presStyleLbl="alignNode1" presStyleIdx="1" presStyleCnt="3"/>
      <dgm:spPr/>
    </dgm:pt>
    <dgm:pt modelId="{53C77826-4061-4B42-B07D-1EDFE70AE6B4}" type="pres">
      <dgm:prSet presAssocID="{EAA04EF6-1AA5-4871-AD08-3F660014A3F6}" presName="horz1" presStyleCnt="0"/>
      <dgm:spPr/>
    </dgm:pt>
    <dgm:pt modelId="{BA311365-E1D7-4B95-B773-8EC3FD60E921}" type="pres">
      <dgm:prSet presAssocID="{EAA04EF6-1AA5-4871-AD08-3F660014A3F6}" presName="tx1" presStyleLbl="revTx" presStyleIdx="1" presStyleCnt="3" custScaleY="78258"/>
      <dgm:spPr/>
      <dgm:t>
        <a:bodyPr/>
        <a:lstStyle/>
        <a:p>
          <a:endParaRPr lang="en-US"/>
        </a:p>
      </dgm:t>
    </dgm:pt>
    <dgm:pt modelId="{0CC9E3C2-40A0-4369-AC4D-BAC84130BF8B}" type="pres">
      <dgm:prSet presAssocID="{EAA04EF6-1AA5-4871-AD08-3F660014A3F6}" presName="vert1" presStyleCnt="0"/>
      <dgm:spPr/>
    </dgm:pt>
    <dgm:pt modelId="{0A90C462-0279-4BB5-A133-27DAFC1B7DAB}" type="pres">
      <dgm:prSet presAssocID="{9FE04595-F6C8-4A67-8832-B771550D1C2F}" presName="thickLine" presStyleLbl="alignNode1" presStyleIdx="2" presStyleCnt="3"/>
      <dgm:spPr/>
    </dgm:pt>
    <dgm:pt modelId="{E293BC6C-629E-4767-8BA2-DAF98348E880}" type="pres">
      <dgm:prSet presAssocID="{9FE04595-F6C8-4A67-8832-B771550D1C2F}" presName="horz1" presStyleCnt="0"/>
      <dgm:spPr/>
    </dgm:pt>
    <dgm:pt modelId="{956ABA77-4BCE-4E8B-919A-555E9458B19C}" type="pres">
      <dgm:prSet presAssocID="{9FE04595-F6C8-4A67-8832-B771550D1C2F}" presName="tx1" presStyleLbl="revTx" presStyleIdx="2" presStyleCnt="3" custScaleY="153994"/>
      <dgm:spPr/>
      <dgm:t>
        <a:bodyPr/>
        <a:lstStyle/>
        <a:p>
          <a:endParaRPr lang="en-US"/>
        </a:p>
      </dgm:t>
    </dgm:pt>
    <dgm:pt modelId="{B71EA869-04D4-401A-8C00-6189DE57CD64}" type="pres">
      <dgm:prSet presAssocID="{9FE04595-F6C8-4A67-8832-B771550D1C2F}" presName="vert1" presStyleCnt="0"/>
      <dgm:spPr/>
    </dgm:pt>
  </dgm:ptLst>
  <dgm:cxnLst>
    <dgm:cxn modelId="{A30907C1-D732-4AB5-8E74-36A2287CD61D}" type="presOf" srcId="{30B4D367-89C7-47CE-A02B-AB784E4CD906}" destId="{847E3803-E7C3-4C60-8C73-D713947F58EA}" srcOrd="0" destOrd="0" presId="urn:microsoft.com/office/officeart/2008/layout/LinedList"/>
    <dgm:cxn modelId="{C0D451DC-E33C-4A6C-B64E-07F1F3AE6E26}" srcId="{35548062-6E8D-4625-A189-44AF3D007141}" destId="{EAA04EF6-1AA5-4871-AD08-3F660014A3F6}" srcOrd="1" destOrd="0" parTransId="{75218AB7-8184-4750-9640-0A9EBF3D4F9A}" sibTransId="{C956F6C1-88AA-4E21-93A3-F5B5C4781C61}"/>
    <dgm:cxn modelId="{EC9EF303-0B05-4D1E-80BC-A161FEBB83F6}" type="presOf" srcId="{EAA04EF6-1AA5-4871-AD08-3F660014A3F6}" destId="{BA311365-E1D7-4B95-B773-8EC3FD60E921}" srcOrd="0" destOrd="0" presId="urn:microsoft.com/office/officeart/2008/layout/LinedList"/>
    <dgm:cxn modelId="{11075A08-9E4D-4460-B047-8314B3560EDF}" type="presOf" srcId="{9FE04595-F6C8-4A67-8832-B771550D1C2F}" destId="{956ABA77-4BCE-4E8B-919A-555E9458B19C}" srcOrd="0" destOrd="0" presId="urn:microsoft.com/office/officeart/2008/layout/LinedList"/>
    <dgm:cxn modelId="{4135D501-38D5-47F8-B9DC-B93F44615D85}" srcId="{35548062-6E8D-4625-A189-44AF3D007141}" destId="{9FE04595-F6C8-4A67-8832-B771550D1C2F}" srcOrd="2" destOrd="0" parTransId="{789B6DC1-7360-4ED5-B61B-6D9330A8A3DD}" sibTransId="{A25D5C19-0720-465D-A2F6-BBEEB77399F4}"/>
    <dgm:cxn modelId="{48DDAEEB-221A-411F-978D-A3C49FD011C5}" srcId="{35548062-6E8D-4625-A189-44AF3D007141}" destId="{30B4D367-89C7-47CE-A02B-AB784E4CD906}" srcOrd="0" destOrd="0" parTransId="{A593B594-302B-4EBE-8ECB-F2F03E5EDD2E}" sibTransId="{FA7AB591-B0E4-4CDB-A8A7-96D73164F603}"/>
    <dgm:cxn modelId="{942873F3-5FCC-476C-81C6-99A35BEAF518}" type="presOf" srcId="{35548062-6E8D-4625-A189-44AF3D007141}" destId="{8D8F7C03-300D-44F0-9A7A-1D350D8C0D55}" srcOrd="0" destOrd="0" presId="urn:microsoft.com/office/officeart/2008/layout/LinedList"/>
    <dgm:cxn modelId="{D883104B-CA60-4076-A659-EEAB95C4839A}" type="presParOf" srcId="{8D8F7C03-300D-44F0-9A7A-1D350D8C0D55}" destId="{B7554CDE-B99B-4AF9-AA5C-DF0C1826CBD7}" srcOrd="0" destOrd="0" presId="urn:microsoft.com/office/officeart/2008/layout/LinedList"/>
    <dgm:cxn modelId="{D34D50AF-0C74-4716-A49D-1D2386CCFFF4}" type="presParOf" srcId="{8D8F7C03-300D-44F0-9A7A-1D350D8C0D55}" destId="{529E0517-00AE-497E-883B-60D5DDE2D6A4}" srcOrd="1" destOrd="0" presId="urn:microsoft.com/office/officeart/2008/layout/LinedList"/>
    <dgm:cxn modelId="{023F8E90-B79C-4F7C-ADD1-512F65220406}" type="presParOf" srcId="{529E0517-00AE-497E-883B-60D5DDE2D6A4}" destId="{847E3803-E7C3-4C60-8C73-D713947F58EA}" srcOrd="0" destOrd="0" presId="urn:microsoft.com/office/officeart/2008/layout/LinedList"/>
    <dgm:cxn modelId="{99F95EE2-9F57-4C6F-9006-A50C06A1A1A7}" type="presParOf" srcId="{529E0517-00AE-497E-883B-60D5DDE2D6A4}" destId="{5EF535B7-011F-4AFE-B805-E0C2D3CC72E3}" srcOrd="1" destOrd="0" presId="urn:microsoft.com/office/officeart/2008/layout/LinedList"/>
    <dgm:cxn modelId="{1BD2C502-5DAC-4076-B899-486BDD166143}" type="presParOf" srcId="{8D8F7C03-300D-44F0-9A7A-1D350D8C0D55}" destId="{9D876CE5-3AC0-45A7-9A6C-19E897868AC4}" srcOrd="2" destOrd="0" presId="urn:microsoft.com/office/officeart/2008/layout/LinedList"/>
    <dgm:cxn modelId="{9F4BD35B-169E-48C2-999D-E05538A2C13A}" type="presParOf" srcId="{8D8F7C03-300D-44F0-9A7A-1D350D8C0D55}" destId="{53C77826-4061-4B42-B07D-1EDFE70AE6B4}" srcOrd="3" destOrd="0" presId="urn:microsoft.com/office/officeart/2008/layout/LinedList"/>
    <dgm:cxn modelId="{06F7EA91-6059-4F17-B577-87FBE37345D2}" type="presParOf" srcId="{53C77826-4061-4B42-B07D-1EDFE70AE6B4}" destId="{BA311365-E1D7-4B95-B773-8EC3FD60E921}" srcOrd="0" destOrd="0" presId="urn:microsoft.com/office/officeart/2008/layout/LinedList"/>
    <dgm:cxn modelId="{355E4DB8-3AE4-4303-B323-AF3EDCFDDB1F}" type="presParOf" srcId="{53C77826-4061-4B42-B07D-1EDFE70AE6B4}" destId="{0CC9E3C2-40A0-4369-AC4D-BAC84130BF8B}" srcOrd="1" destOrd="0" presId="urn:microsoft.com/office/officeart/2008/layout/LinedList"/>
    <dgm:cxn modelId="{7C7E4DCF-EEB3-4C46-BE90-7B9E9F3D6233}" type="presParOf" srcId="{8D8F7C03-300D-44F0-9A7A-1D350D8C0D55}" destId="{0A90C462-0279-4BB5-A133-27DAFC1B7DAB}" srcOrd="4" destOrd="0" presId="urn:microsoft.com/office/officeart/2008/layout/LinedList"/>
    <dgm:cxn modelId="{9C4F936A-8F7F-408C-B0AE-3380D1F0430A}" type="presParOf" srcId="{8D8F7C03-300D-44F0-9A7A-1D350D8C0D55}" destId="{E293BC6C-629E-4767-8BA2-DAF98348E880}" srcOrd="5" destOrd="0" presId="urn:microsoft.com/office/officeart/2008/layout/LinedList"/>
    <dgm:cxn modelId="{CC2F2AAA-23B7-479C-9DC4-753C060FE0D5}" type="presParOf" srcId="{E293BC6C-629E-4767-8BA2-DAF98348E880}" destId="{956ABA77-4BCE-4E8B-919A-555E9458B19C}" srcOrd="0" destOrd="0" presId="urn:microsoft.com/office/officeart/2008/layout/LinedList"/>
    <dgm:cxn modelId="{E3A1E830-BC40-4C25-ABF5-DC510E56481B}" type="presParOf" srcId="{E293BC6C-629E-4767-8BA2-DAF98348E880}" destId="{B71EA869-04D4-401A-8C00-6189DE57CD64}" srcOrd="1" destOrd="0" presId="urn:microsoft.com/office/officeart/2008/layout/LinedList"/>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75C049A-4EC1-49FD-B59E-B5638043B7EC}" type="doc">
      <dgm:prSet loTypeId="urn:microsoft.com/office/officeart/2008/layout/LinedList" loCatId="list" qsTypeId="urn:microsoft.com/office/officeart/2005/8/quickstyle/simple1" qsCatId="simple" csTypeId="urn:microsoft.com/office/officeart/2005/8/colors/colorful2" csCatId="colorful" phldr="1"/>
      <dgm:spPr/>
      <dgm:t>
        <a:bodyPr/>
        <a:lstStyle/>
        <a:p>
          <a:endParaRPr lang="en-US"/>
        </a:p>
      </dgm:t>
    </dgm:pt>
    <dgm:pt modelId="{6736019A-56D9-49D6-9B18-8EE622C1AF1C}">
      <dgm:prSet custT="1"/>
      <dgm:spPr/>
      <dgm:t>
        <a:bodyPr/>
        <a:lstStyle/>
        <a:p>
          <a:r>
            <a:rPr lang="en-US" sz="3600" dirty="0">
              <a:latin typeface="Arial" pitchFamily="34" charset="0"/>
              <a:cs typeface="Arial" pitchFamily="34" charset="0"/>
            </a:rPr>
            <a:t>Inter/Intra Faculty Transfer</a:t>
          </a:r>
        </a:p>
      </dgm:t>
    </dgm:pt>
    <dgm:pt modelId="{A135ABFF-C632-4878-8966-22A61AD691D4}" type="parTrans" cxnId="{0AEF630D-F148-4A05-9362-98387DC7E5B0}">
      <dgm:prSet/>
      <dgm:spPr/>
      <dgm:t>
        <a:bodyPr/>
        <a:lstStyle/>
        <a:p>
          <a:endParaRPr lang="en-US"/>
        </a:p>
      </dgm:t>
    </dgm:pt>
    <dgm:pt modelId="{A458B358-9657-40C2-9636-2B784DDE8672}" type="sibTrans" cxnId="{0AEF630D-F148-4A05-9362-98387DC7E5B0}">
      <dgm:prSet/>
      <dgm:spPr/>
      <dgm:t>
        <a:bodyPr/>
        <a:lstStyle/>
        <a:p>
          <a:endParaRPr lang="en-US"/>
        </a:p>
      </dgm:t>
    </dgm:pt>
    <dgm:pt modelId="{72771175-87AB-4A0D-BA15-0CDDC94D71DA}">
      <dgm:prSet custT="1"/>
      <dgm:spPr/>
      <dgm:t>
        <a:bodyPr/>
        <a:lstStyle/>
        <a:p>
          <a:r>
            <a:rPr lang="en-US" sz="3600" dirty="0">
              <a:latin typeface="Arial" pitchFamily="34" charset="0"/>
              <a:cs typeface="Arial" pitchFamily="34" charset="0"/>
            </a:rPr>
            <a:t>Policy on Change of Name</a:t>
          </a:r>
        </a:p>
      </dgm:t>
    </dgm:pt>
    <dgm:pt modelId="{6091CD4E-AF9A-4F32-9E19-63A84E34A7CB}" type="parTrans" cxnId="{D2258F3B-D4E6-4D6F-8A88-7D1823A7D274}">
      <dgm:prSet/>
      <dgm:spPr/>
      <dgm:t>
        <a:bodyPr/>
        <a:lstStyle/>
        <a:p>
          <a:endParaRPr lang="en-US"/>
        </a:p>
      </dgm:t>
    </dgm:pt>
    <dgm:pt modelId="{7B5E3CD9-BB9B-470D-9178-3F822E31F89F}" type="sibTrans" cxnId="{D2258F3B-D4E6-4D6F-8A88-7D1823A7D274}">
      <dgm:prSet/>
      <dgm:spPr/>
      <dgm:t>
        <a:bodyPr/>
        <a:lstStyle/>
        <a:p>
          <a:endParaRPr lang="en-US"/>
        </a:p>
      </dgm:t>
    </dgm:pt>
    <dgm:pt modelId="{EF4EBEAB-51DA-4659-B59C-A6602BA3B548}">
      <dgm:prSet custT="1"/>
      <dgm:spPr/>
      <dgm:t>
        <a:bodyPr/>
        <a:lstStyle/>
        <a:p>
          <a:r>
            <a:rPr lang="en-US" sz="3600" dirty="0">
              <a:latin typeface="Arial" pitchFamily="34" charset="0"/>
              <a:cs typeface="Arial" pitchFamily="34" charset="0"/>
            </a:rPr>
            <a:t>Policy for the Conduct of Examinations for Visually Impaired Students</a:t>
          </a:r>
        </a:p>
      </dgm:t>
    </dgm:pt>
    <dgm:pt modelId="{6B4E5301-316B-4D0E-BE3F-5CC8820BE007}" type="parTrans" cxnId="{B71367B4-466D-4347-9D20-31D05E011F0D}">
      <dgm:prSet/>
      <dgm:spPr/>
      <dgm:t>
        <a:bodyPr/>
        <a:lstStyle/>
        <a:p>
          <a:endParaRPr lang="en-US"/>
        </a:p>
      </dgm:t>
    </dgm:pt>
    <dgm:pt modelId="{71BFD945-D9BF-4251-92E8-58A9F684A8D7}" type="sibTrans" cxnId="{B71367B4-466D-4347-9D20-31D05E011F0D}">
      <dgm:prSet/>
      <dgm:spPr/>
      <dgm:t>
        <a:bodyPr/>
        <a:lstStyle/>
        <a:p>
          <a:endParaRPr lang="en-US"/>
        </a:p>
      </dgm:t>
    </dgm:pt>
    <dgm:pt modelId="{F0107846-BF6B-461F-8623-67F031A7ED02}">
      <dgm:prSet custT="1"/>
      <dgm:spPr/>
      <dgm:t>
        <a:bodyPr/>
        <a:lstStyle/>
        <a:p>
          <a:r>
            <a:rPr lang="en-US" sz="3600" dirty="0">
              <a:latin typeface="Arial" pitchFamily="34" charset="0"/>
              <a:cs typeface="Arial" pitchFamily="34" charset="0"/>
            </a:rPr>
            <a:t>Disposal of Old Examination Scripts</a:t>
          </a:r>
        </a:p>
      </dgm:t>
    </dgm:pt>
    <dgm:pt modelId="{ECA1919B-CC56-490B-9AA2-4BD544AB6F45}" type="parTrans" cxnId="{F2084B24-71D7-427C-8974-CED17C932E1E}">
      <dgm:prSet/>
      <dgm:spPr/>
      <dgm:t>
        <a:bodyPr/>
        <a:lstStyle/>
        <a:p>
          <a:endParaRPr lang="en-US"/>
        </a:p>
      </dgm:t>
    </dgm:pt>
    <dgm:pt modelId="{9C3A7FF3-89A6-4F5A-B376-F6ED51E35B28}" type="sibTrans" cxnId="{F2084B24-71D7-427C-8974-CED17C932E1E}">
      <dgm:prSet/>
      <dgm:spPr/>
      <dgm:t>
        <a:bodyPr/>
        <a:lstStyle/>
        <a:p>
          <a:endParaRPr lang="en-US"/>
        </a:p>
      </dgm:t>
    </dgm:pt>
    <dgm:pt modelId="{A15FC796-9AAB-46FE-9A2B-B4CC7CF097CD}" type="pres">
      <dgm:prSet presAssocID="{B75C049A-4EC1-49FD-B59E-B5638043B7EC}" presName="vert0" presStyleCnt="0">
        <dgm:presLayoutVars>
          <dgm:dir/>
          <dgm:animOne val="branch"/>
          <dgm:animLvl val="lvl"/>
        </dgm:presLayoutVars>
      </dgm:prSet>
      <dgm:spPr/>
      <dgm:t>
        <a:bodyPr/>
        <a:lstStyle/>
        <a:p>
          <a:endParaRPr lang="en-US"/>
        </a:p>
      </dgm:t>
    </dgm:pt>
    <dgm:pt modelId="{DE299347-636C-464B-831A-C0B1077315E0}" type="pres">
      <dgm:prSet presAssocID="{6736019A-56D9-49D6-9B18-8EE622C1AF1C}" presName="thickLine" presStyleLbl="alignNode1" presStyleIdx="0" presStyleCnt="4"/>
      <dgm:spPr/>
    </dgm:pt>
    <dgm:pt modelId="{C3FA8BEC-1BD5-4257-9A4E-CD62788ED4FF}" type="pres">
      <dgm:prSet presAssocID="{6736019A-56D9-49D6-9B18-8EE622C1AF1C}" presName="horz1" presStyleCnt="0"/>
      <dgm:spPr/>
    </dgm:pt>
    <dgm:pt modelId="{4B004900-39F4-4DFB-9334-220DEFC8A36F}" type="pres">
      <dgm:prSet presAssocID="{6736019A-56D9-49D6-9B18-8EE622C1AF1C}" presName="tx1" presStyleLbl="revTx" presStyleIdx="0" presStyleCnt="4"/>
      <dgm:spPr/>
      <dgm:t>
        <a:bodyPr/>
        <a:lstStyle/>
        <a:p>
          <a:endParaRPr lang="en-US"/>
        </a:p>
      </dgm:t>
    </dgm:pt>
    <dgm:pt modelId="{DFB8AB52-2082-48A5-BA4D-CFF884E2FF86}" type="pres">
      <dgm:prSet presAssocID="{6736019A-56D9-49D6-9B18-8EE622C1AF1C}" presName="vert1" presStyleCnt="0"/>
      <dgm:spPr/>
    </dgm:pt>
    <dgm:pt modelId="{66647229-529B-44C9-AD88-E3A4F8A946A0}" type="pres">
      <dgm:prSet presAssocID="{72771175-87AB-4A0D-BA15-0CDDC94D71DA}" presName="thickLine" presStyleLbl="alignNode1" presStyleIdx="1" presStyleCnt="4"/>
      <dgm:spPr/>
    </dgm:pt>
    <dgm:pt modelId="{5BA516BB-ED1A-4137-B86E-8E61FE8DCD04}" type="pres">
      <dgm:prSet presAssocID="{72771175-87AB-4A0D-BA15-0CDDC94D71DA}" presName="horz1" presStyleCnt="0"/>
      <dgm:spPr/>
    </dgm:pt>
    <dgm:pt modelId="{F34143A2-583C-45C7-B963-962AACBE438B}" type="pres">
      <dgm:prSet presAssocID="{72771175-87AB-4A0D-BA15-0CDDC94D71DA}" presName="tx1" presStyleLbl="revTx" presStyleIdx="1" presStyleCnt="4" custScaleY="63721"/>
      <dgm:spPr/>
      <dgm:t>
        <a:bodyPr/>
        <a:lstStyle/>
        <a:p>
          <a:endParaRPr lang="en-US"/>
        </a:p>
      </dgm:t>
    </dgm:pt>
    <dgm:pt modelId="{5B57EAB1-5CBF-44FD-8B83-C2AF2C93EBC4}" type="pres">
      <dgm:prSet presAssocID="{72771175-87AB-4A0D-BA15-0CDDC94D71DA}" presName="vert1" presStyleCnt="0"/>
      <dgm:spPr/>
    </dgm:pt>
    <dgm:pt modelId="{8282F3DB-2D67-43B3-842F-AF01C4D4CCA1}" type="pres">
      <dgm:prSet presAssocID="{EF4EBEAB-51DA-4659-B59C-A6602BA3B548}" presName="thickLine" presStyleLbl="alignNode1" presStyleIdx="2" presStyleCnt="4"/>
      <dgm:spPr/>
    </dgm:pt>
    <dgm:pt modelId="{019CC1B3-3651-4EBA-B342-02B68FF144B7}" type="pres">
      <dgm:prSet presAssocID="{EF4EBEAB-51DA-4659-B59C-A6602BA3B548}" presName="horz1" presStyleCnt="0"/>
      <dgm:spPr/>
    </dgm:pt>
    <dgm:pt modelId="{2A52E56D-7C9D-41FF-A822-C242FB11B198}" type="pres">
      <dgm:prSet presAssocID="{EF4EBEAB-51DA-4659-B59C-A6602BA3B548}" presName="tx1" presStyleLbl="revTx" presStyleIdx="2" presStyleCnt="4" custScaleY="90861"/>
      <dgm:spPr/>
      <dgm:t>
        <a:bodyPr/>
        <a:lstStyle/>
        <a:p>
          <a:endParaRPr lang="en-US"/>
        </a:p>
      </dgm:t>
    </dgm:pt>
    <dgm:pt modelId="{35DFBFD2-400F-4043-AAC8-2EBAC562254D}" type="pres">
      <dgm:prSet presAssocID="{EF4EBEAB-51DA-4659-B59C-A6602BA3B548}" presName="vert1" presStyleCnt="0"/>
      <dgm:spPr/>
    </dgm:pt>
    <dgm:pt modelId="{9562D872-F516-4832-BABE-A32684AAB8F5}" type="pres">
      <dgm:prSet presAssocID="{F0107846-BF6B-461F-8623-67F031A7ED02}" presName="thickLine" presStyleLbl="alignNode1" presStyleIdx="3" presStyleCnt="4"/>
      <dgm:spPr/>
    </dgm:pt>
    <dgm:pt modelId="{6742FC90-682A-45A8-B0FB-634462C25DC8}" type="pres">
      <dgm:prSet presAssocID="{F0107846-BF6B-461F-8623-67F031A7ED02}" presName="horz1" presStyleCnt="0"/>
      <dgm:spPr/>
    </dgm:pt>
    <dgm:pt modelId="{F0B34DB7-33E3-4B92-A6A7-A0B9AB46E94C}" type="pres">
      <dgm:prSet presAssocID="{F0107846-BF6B-461F-8623-67F031A7ED02}" presName="tx1" presStyleLbl="revTx" presStyleIdx="3" presStyleCnt="4"/>
      <dgm:spPr/>
      <dgm:t>
        <a:bodyPr/>
        <a:lstStyle/>
        <a:p>
          <a:endParaRPr lang="en-US"/>
        </a:p>
      </dgm:t>
    </dgm:pt>
    <dgm:pt modelId="{FE98ED1E-5F81-4B89-99C4-B1FF24A1C4AB}" type="pres">
      <dgm:prSet presAssocID="{F0107846-BF6B-461F-8623-67F031A7ED02}" presName="vert1" presStyleCnt="0"/>
      <dgm:spPr/>
    </dgm:pt>
  </dgm:ptLst>
  <dgm:cxnLst>
    <dgm:cxn modelId="{9DE1919B-50F5-484C-B56E-584E48EE0564}" type="presOf" srcId="{EF4EBEAB-51DA-4659-B59C-A6602BA3B548}" destId="{2A52E56D-7C9D-41FF-A822-C242FB11B198}" srcOrd="0" destOrd="0" presId="urn:microsoft.com/office/officeart/2008/layout/LinedList"/>
    <dgm:cxn modelId="{D2258F3B-D4E6-4D6F-8A88-7D1823A7D274}" srcId="{B75C049A-4EC1-49FD-B59E-B5638043B7EC}" destId="{72771175-87AB-4A0D-BA15-0CDDC94D71DA}" srcOrd="1" destOrd="0" parTransId="{6091CD4E-AF9A-4F32-9E19-63A84E34A7CB}" sibTransId="{7B5E3CD9-BB9B-470D-9178-3F822E31F89F}"/>
    <dgm:cxn modelId="{1BA2AE95-B737-45DD-89EC-8BB7694D6C3B}" type="presOf" srcId="{B75C049A-4EC1-49FD-B59E-B5638043B7EC}" destId="{A15FC796-9AAB-46FE-9A2B-B4CC7CF097CD}" srcOrd="0" destOrd="0" presId="urn:microsoft.com/office/officeart/2008/layout/LinedList"/>
    <dgm:cxn modelId="{3281DC95-A749-4F1D-8592-6B858DE17EB3}" type="presOf" srcId="{6736019A-56D9-49D6-9B18-8EE622C1AF1C}" destId="{4B004900-39F4-4DFB-9334-220DEFC8A36F}" srcOrd="0" destOrd="0" presId="urn:microsoft.com/office/officeart/2008/layout/LinedList"/>
    <dgm:cxn modelId="{B71367B4-466D-4347-9D20-31D05E011F0D}" srcId="{B75C049A-4EC1-49FD-B59E-B5638043B7EC}" destId="{EF4EBEAB-51DA-4659-B59C-A6602BA3B548}" srcOrd="2" destOrd="0" parTransId="{6B4E5301-316B-4D0E-BE3F-5CC8820BE007}" sibTransId="{71BFD945-D9BF-4251-92E8-58A9F684A8D7}"/>
    <dgm:cxn modelId="{F2084B24-71D7-427C-8974-CED17C932E1E}" srcId="{B75C049A-4EC1-49FD-B59E-B5638043B7EC}" destId="{F0107846-BF6B-461F-8623-67F031A7ED02}" srcOrd="3" destOrd="0" parTransId="{ECA1919B-CC56-490B-9AA2-4BD544AB6F45}" sibTransId="{9C3A7FF3-89A6-4F5A-B376-F6ED51E35B28}"/>
    <dgm:cxn modelId="{0AEF630D-F148-4A05-9362-98387DC7E5B0}" srcId="{B75C049A-4EC1-49FD-B59E-B5638043B7EC}" destId="{6736019A-56D9-49D6-9B18-8EE622C1AF1C}" srcOrd="0" destOrd="0" parTransId="{A135ABFF-C632-4878-8966-22A61AD691D4}" sibTransId="{A458B358-9657-40C2-9636-2B784DDE8672}"/>
    <dgm:cxn modelId="{2E34A17D-561D-410B-9DD4-F45FC0A3F961}" type="presOf" srcId="{F0107846-BF6B-461F-8623-67F031A7ED02}" destId="{F0B34DB7-33E3-4B92-A6A7-A0B9AB46E94C}" srcOrd="0" destOrd="0" presId="urn:microsoft.com/office/officeart/2008/layout/LinedList"/>
    <dgm:cxn modelId="{C99A404B-C453-4E2F-8C3D-3739F9466E49}" type="presOf" srcId="{72771175-87AB-4A0D-BA15-0CDDC94D71DA}" destId="{F34143A2-583C-45C7-B963-962AACBE438B}" srcOrd="0" destOrd="0" presId="urn:microsoft.com/office/officeart/2008/layout/LinedList"/>
    <dgm:cxn modelId="{F4835715-2F87-40F2-B11A-5E96F7D5BF74}" type="presParOf" srcId="{A15FC796-9AAB-46FE-9A2B-B4CC7CF097CD}" destId="{DE299347-636C-464B-831A-C0B1077315E0}" srcOrd="0" destOrd="0" presId="urn:microsoft.com/office/officeart/2008/layout/LinedList"/>
    <dgm:cxn modelId="{EFD57117-D94B-4739-81B1-15841A09BA97}" type="presParOf" srcId="{A15FC796-9AAB-46FE-9A2B-B4CC7CF097CD}" destId="{C3FA8BEC-1BD5-4257-9A4E-CD62788ED4FF}" srcOrd="1" destOrd="0" presId="urn:microsoft.com/office/officeart/2008/layout/LinedList"/>
    <dgm:cxn modelId="{156A10BC-4AF3-4DAF-AA1F-D05FBF76F419}" type="presParOf" srcId="{C3FA8BEC-1BD5-4257-9A4E-CD62788ED4FF}" destId="{4B004900-39F4-4DFB-9334-220DEFC8A36F}" srcOrd="0" destOrd="0" presId="urn:microsoft.com/office/officeart/2008/layout/LinedList"/>
    <dgm:cxn modelId="{60536551-114B-4748-9B94-C531210E887A}" type="presParOf" srcId="{C3FA8BEC-1BD5-4257-9A4E-CD62788ED4FF}" destId="{DFB8AB52-2082-48A5-BA4D-CFF884E2FF86}" srcOrd="1" destOrd="0" presId="urn:microsoft.com/office/officeart/2008/layout/LinedList"/>
    <dgm:cxn modelId="{E528DD71-FF33-4872-B455-D4759BC5BC3D}" type="presParOf" srcId="{A15FC796-9AAB-46FE-9A2B-B4CC7CF097CD}" destId="{66647229-529B-44C9-AD88-E3A4F8A946A0}" srcOrd="2" destOrd="0" presId="urn:microsoft.com/office/officeart/2008/layout/LinedList"/>
    <dgm:cxn modelId="{93298491-C60F-47C9-9F1B-6F3BD0BF3755}" type="presParOf" srcId="{A15FC796-9AAB-46FE-9A2B-B4CC7CF097CD}" destId="{5BA516BB-ED1A-4137-B86E-8E61FE8DCD04}" srcOrd="3" destOrd="0" presId="urn:microsoft.com/office/officeart/2008/layout/LinedList"/>
    <dgm:cxn modelId="{34FCCEEC-4443-46C7-AC2F-62FAB12EC13D}" type="presParOf" srcId="{5BA516BB-ED1A-4137-B86E-8E61FE8DCD04}" destId="{F34143A2-583C-45C7-B963-962AACBE438B}" srcOrd="0" destOrd="0" presId="urn:microsoft.com/office/officeart/2008/layout/LinedList"/>
    <dgm:cxn modelId="{E8D4440A-2D2C-465A-91BB-DF1AE19BE528}" type="presParOf" srcId="{5BA516BB-ED1A-4137-B86E-8E61FE8DCD04}" destId="{5B57EAB1-5CBF-44FD-8B83-C2AF2C93EBC4}" srcOrd="1" destOrd="0" presId="urn:microsoft.com/office/officeart/2008/layout/LinedList"/>
    <dgm:cxn modelId="{E5F4C916-4896-47EF-BDE4-6B53A3DB024F}" type="presParOf" srcId="{A15FC796-9AAB-46FE-9A2B-B4CC7CF097CD}" destId="{8282F3DB-2D67-43B3-842F-AF01C4D4CCA1}" srcOrd="4" destOrd="0" presId="urn:microsoft.com/office/officeart/2008/layout/LinedList"/>
    <dgm:cxn modelId="{99D7AD06-93F5-41EB-9BEF-F599F7158BCC}" type="presParOf" srcId="{A15FC796-9AAB-46FE-9A2B-B4CC7CF097CD}" destId="{019CC1B3-3651-4EBA-B342-02B68FF144B7}" srcOrd="5" destOrd="0" presId="urn:microsoft.com/office/officeart/2008/layout/LinedList"/>
    <dgm:cxn modelId="{14DE4849-9148-40AB-A588-E94697E18759}" type="presParOf" srcId="{019CC1B3-3651-4EBA-B342-02B68FF144B7}" destId="{2A52E56D-7C9D-41FF-A822-C242FB11B198}" srcOrd="0" destOrd="0" presId="urn:microsoft.com/office/officeart/2008/layout/LinedList"/>
    <dgm:cxn modelId="{B03713A3-3390-4AD3-8076-2500AE943097}" type="presParOf" srcId="{019CC1B3-3651-4EBA-B342-02B68FF144B7}" destId="{35DFBFD2-400F-4043-AAC8-2EBAC562254D}" srcOrd="1" destOrd="0" presId="urn:microsoft.com/office/officeart/2008/layout/LinedList"/>
    <dgm:cxn modelId="{82A4697F-4358-4BA7-8D5B-10F7FA8BE736}" type="presParOf" srcId="{A15FC796-9AAB-46FE-9A2B-B4CC7CF097CD}" destId="{9562D872-F516-4832-BABE-A32684AAB8F5}" srcOrd="6" destOrd="0" presId="urn:microsoft.com/office/officeart/2008/layout/LinedList"/>
    <dgm:cxn modelId="{D6374342-A351-440A-ABF1-51431C3C7DA2}" type="presParOf" srcId="{A15FC796-9AAB-46FE-9A2B-B4CC7CF097CD}" destId="{6742FC90-682A-45A8-B0FB-634462C25DC8}" srcOrd="7" destOrd="0" presId="urn:microsoft.com/office/officeart/2008/layout/LinedList"/>
    <dgm:cxn modelId="{48CEB800-1CEF-422B-8943-1B409BEFDF42}" type="presParOf" srcId="{6742FC90-682A-45A8-B0FB-634462C25DC8}" destId="{F0B34DB7-33E3-4B92-A6A7-A0B9AB46E94C}" srcOrd="0" destOrd="0" presId="urn:microsoft.com/office/officeart/2008/layout/LinedList"/>
    <dgm:cxn modelId="{9A32B04B-DA26-4AFB-8AF1-8198F51924AE}" type="presParOf" srcId="{6742FC90-682A-45A8-B0FB-634462C25DC8}" destId="{FE98ED1E-5F81-4B89-99C4-B1FF24A1C4AB}" srcOrd="1" destOrd="0" presId="urn:microsoft.com/office/officeart/2008/layout/LinedList"/>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F323222-6AFF-470C-809E-E40DE3D50486}"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n-US"/>
        </a:p>
      </dgm:t>
    </dgm:pt>
    <dgm:pt modelId="{E206D7EB-CDF2-456A-833B-00D89E4E662E}">
      <dgm:prSet custT="1"/>
      <dgm:spPr/>
      <dgm:t>
        <a:bodyPr/>
        <a:lstStyle/>
        <a:p>
          <a:pPr algn="just"/>
          <a:r>
            <a:rPr lang="en-US" sz="3600" dirty="0">
              <a:latin typeface="Arial" pitchFamily="34" charset="0"/>
              <a:cs typeface="Arial" pitchFamily="34" charset="0"/>
            </a:rPr>
            <a:t>Every student is expected to register at the commencement of every semester</a:t>
          </a:r>
        </a:p>
      </dgm:t>
    </dgm:pt>
    <dgm:pt modelId="{6B2D4BF2-A7E4-46B9-9996-ADC8FE6EF56A}" type="parTrans" cxnId="{D16D6EAC-9FC7-451C-A57C-9359167CCB70}">
      <dgm:prSet/>
      <dgm:spPr/>
      <dgm:t>
        <a:bodyPr/>
        <a:lstStyle/>
        <a:p>
          <a:endParaRPr lang="en-US"/>
        </a:p>
      </dgm:t>
    </dgm:pt>
    <dgm:pt modelId="{5DDB1088-2492-468F-8DBD-B26C70F3FCF4}" type="sibTrans" cxnId="{D16D6EAC-9FC7-451C-A57C-9359167CCB70}">
      <dgm:prSet/>
      <dgm:spPr/>
      <dgm:t>
        <a:bodyPr/>
        <a:lstStyle/>
        <a:p>
          <a:endParaRPr lang="en-US"/>
        </a:p>
      </dgm:t>
    </dgm:pt>
    <dgm:pt modelId="{FAEB72AC-50F8-42C0-AAFE-87675F36DA52}">
      <dgm:prSet custT="1"/>
      <dgm:spPr/>
      <dgm:t>
        <a:bodyPr/>
        <a:lstStyle/>
        <a:p>
          <a:pPr algn="just"/>
          <a:r>
            <a:rPr lang="en-US" sz="3600" dirty="0">
              <a:latin typeface="Arial" pitchFamily="34" charset="0"/>
              <a:cs typeface="Arial" pitchFamily="34" charset="0"/>
            </a:rPr>
            <a:t>All students print two copies of their Course Registration Forms for endorsement by their respective Course-Advisers, within the 6th and 7th week of resumption for the semester</a:t>
          </a:r>
        </a:p>
      </dgm:t>
    </dgm:pt>
    <dgm:pt modelId="{29A0132E-1C29-48C9-A492-42DDA629B85C}" type="parTrans" cxnId="{6D39DB6B-8B89-4F26-A7EB-5DD452C272EB}">
      <dgm:prSet/>
      <dgm:spPr/>
      <dgm:t>
        <a:bodyPr/>
        <a:lstStyle/>
        <a:p>
          <a:endParaRPr lang="en-US"/>
        </a:p>
      </dgm:t>
    </dgm:pt>
    <dgm:pt modelId="{6C9414AA-3367-4953-957D-FD9632544A07}" type="sibTrans" cxnId="{6D39DB6B-8B89-4F26-A7EB-5DD452C272EB}">
      <dgm:prSet/>
      <dgm:spPr/>
      <dgm:t>
        <a:bodyPr/>
        <a:lstStyle/>
        <a:p>
          <a:endParaRPr lang="en-US"/>
        </a:p>
      </dgm:t>
    </dgm:pt>
    <dgm:pt modelId="{6DABB900-E7F2-4FA5-8504-5472C7FFBC80}" type="pres">
      <dgm:prSet presAssocID="{DF323222-6AFF-470C-809E-E40DE3D50486}" presName="linear" presStyleCnt="0">
        <dgm:presLayoutVars>
          <dgm:animLvl val="lvl"/>
          <dgm:resizeHandles val="exact"/>
        </dgm:presLayoutVars>
      </dgm:prSet>
      <dgm:spPr/>
      <dgm:t>
        <a:bodyPr/>
        <a:lstStyle/>
        <a:p>
          <a:endParaRPr lang="en-US"/>
        </a:p>
      </dgm:t>
    </dgm:pt>
    <dgm:pt modelId="{EDEB6CD0-9962-4C6A-9146-C4496E95409C}" type="pres">
      <dgm:prSet presAssocID="{E206D7EB-CDF2-456A-833B-00D89E4E662E}" presName="parentText" presStyleLbl="node1" presStyleIdx="0" presStyleCnt="2" custScaleY="58580" custLinFactNeighborX="3493" custLinFactNeighborY="-52171">
        <dgm:presLayoutVars>
          <dgm:chMax val="0"/>
          <dgm:bulletEnabled val="1"/>
        </dgm:presLayoutVars>
      </dgm:prSet>
      <dgm:spPr/>
      <dgm:t>
        <a:bodyPr/>
        <a:lstStyle/>
        <a:p>
          <a:endParaRPr lang="en-US"/>
        </a:p>
      </dgm:t>
    </dgm:pt>
    <dgm:pt modelId="{DE8B4D71-709D-4CDA-A692-792560660076}" type="pres">
      <dgm:prSet presAssocID="{5DDB1088-2492-468F-8DBD-B26C70F3FCF4}" presName="spacer" presStyleCnt="0"/>
      <dgm:spPr/>
    </dgm:pt>
    <dgm:pt modelId="{7BB9494B-C563-49DE-8EB3-F719E088CAFC}" type="pres">
      <dgm:prSet presAssocID="{FAEB72AC-50F8-42C0-AAFE-87675F36DA52}" presName="parentText" presStyleLbl="node1" presStyleIdx="1" presStyleCnt="2" custScaleY="131122">
        <dgm:presLayoutVars>
          <dgm:chMax val="0"/>
          <dgm:bulletEnabled val="1"/>
        </dgm:presLayoutVars>
      </dgm:prSet>
      <dgm:spPr/>
      <dgm:t>
        <a:bodyPr/>
        <a:lstStyle/>
        <a:p>
          <a:endParaRPr lang="en-US"/>
        </a:p>
      </dgm:t>
    </dgm:pt>
  </dgm:ptLst>
  <dgm:cxnLst>
    <dgm:cxn modelId="{14DEE46C-7493-4EF0-8B5A-7F50E48A00F0}" type="presOf" srcId="{DF323222-6AFF-470C-809E-E40DE3D50486}" destId="{6DABB900-E7F2-4FA5-8504-5472C7FFBC80}" srcOrd="0" destOrd="0" presId="urn:microsoft.com/office/officeart/2005/8/layout/vList2"/>
    <dgm:cxn modelId="{0456B018-7868-4DD1-9576-09C3BBB5A411}" type="presOf" srcId="{E206D7EB-CDF2-456A-833B-00D89E4E662E}" destId="{EDEB6CD0-9962-4C6A-9146-C4496E95409C}" srcOrd="0" destOrd="0" presId="urn:microsoft.com/office/officeart/2005/8/layout/vList2"/>
    <dgm:cxn modelId="{6B51D619-FDEC-46B5-A17D-552D7B2F68B9}" type="presOf" srcId="{FAEB72AC-50F8-42C0-AAFE-87675F36DA52}" destId="{7BB9494B-C563-49DE-8EB3-F719E088CAFC}" srcOrd="0" destOrd="0" presId="urn:microsoft.com/office/officeart/2005/8/layout/vList2"/>
    <dgm:cxn modelId="{6D39DB6B-8B89-4F26-A7EB-5DD452C272EB}" srcId="{DF323222-6AFF-470C-809E-E40DE3D50486}" destId="{FAEB72AC-50F8-42C0-AAFE-87675F36DA52}" srcOrd="1" destOrd="0" parTransId="{29A0132E-1C29-48C9-A492-42DDA629B85C}" sibTransId="{6C9414AA-3367-4953-957D-FD9632544A07}"/>
    <dgm:cxn modelId="{D16D6EAC-9FC7-451C-A57C-9359167CCB70}" srcId="{DF323222-6AFF-470C-809E-E40DE3D50486}" destId="{E206D7EB-CDF2-456A-833B-00D89E4E662E}" srcOrd="0" destOrd="0" parTransId="{6B2D4BF2-A7E4-46B9-9996-ADC8FE6EF56A}" sibTransId="{5DDB1088-2492-468F-8DBD-B26C70F3FCF4}"/>
    <dgm:cxn modelId="{9C0B9B0B-1F23-4AE6-85B5-B35490EB69B4}" type="presParOf" srcId="{6DABB900-E7F2-4FA5-8504-5472C7FFBC80}" destId="{EDEB6CD0-9962-4C6A-9146-C4496E95409C}" srcOrd="0" destOrd="0" presId="urn:microsoft.com/office/officeart/2005/8/layout/vList2"/>
    <dgm:cxn modelId="{6ECCD2C9-0A60-483A-B508-0E6FBD722346}" type="presParOf" srcId="{6DABB900-E7F2-4FA5-8504-5472C7FFBC80}" destId="{DE8B4D71-709D-4CDA-A692-792560660076}" srcOrd="1" destOrd="0" presId="urn:microsoft.com/office/officeart/2005/8/layout/vList2"/>
    <dgm:cxn modelId="{64E7E095-8FE1-4F52-B561-383A4B3185F9}" type="presParOf" srcId="{6DABB900-E7F2-4FA5-8504-5472C7FFBC80}" destId="{7BB9494B-C563-49DE-8EB3-F719E088CAFC}" srcOrd="2" destOrd="0" presId="urn:microsoft.com/office/officeart/2005/8/layout/vList2"/>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CDEC88D-01DF-463C-AC52-4FD292C1E83A}"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n-US"/>
        </a:p>
      </dgm:t>
    </dgm:pt>
    <dgm:pt modelId="{75659A38-DA96-4E2E-AF9C-8BECCA9982E6}">
      <dgm:prSet custT="1"/>
      <dgm:spPr/>
      <dgm:t>
        <a:bodyPr/>
        <a:lstStyle/>
        <a:p>
          <a:pPr algn="just"/>
          <a:r>
            <a:rPr lang="en-US" sz="3600" dirty="0">
              <a:latin typeface="Arial"/>
              <a:cs typeface="Arial"/>
            </a:rPr>
            <a:t>All Students and Departments are to keep a copy (each) of the endorsed form</a:t>
          </a:r>
        </a:p>
      </dgm:t>
    </dgm:pt>
    <dgm:pt modelId="{0DC2F78B-CB7E-46BB-AEEC-AEB126F6F37D}" type="parTrans" cxnId="{615ED73B-73DD-46BA-B2C3-FF4DD66D7244}">
      <dgm:prSet/>
      <dgm:spPr/>
      <dgm:t>
        <a:bodyPr/>
        <a:lstStyle/>
        <a:p>
          <a:endParaRPr lang="en-US"/>
        </a:p>
      </dgm:t>
    </dgm:pt>
    <dgm:pt modelId="{D7D367B8-7614-4A38-80FF-2AB720FF210D}" type="sibTrans" cxnId="{615ED73B-73DD-46BA-B2C3-FF4DD66D7244}">
      <dgm:prSet/>
      <dgm:spPr/>
      <dgm:t>
        <a:bodyPr/>
        <a:lstStyle/>
        <a:p>
          <a:endParaRPr lang="en-US"/>
        </a:p>
      </dgm:t>
    </dgm:pt>
    <dgm:pt modelId="{92200164-5301-4E8E-95E3-4F20A2EB8A7E}">
      <dgm:prSet/>
      <dgm:spPr/>
      <dgm:t>
        <a:bodyPr/>
        <a:lstStyle/>
        <a:p>
          <a:pPr algn="just"/>
          <a:r>
            <a:rPr lang="en-US" b="1" dirty="0">
              <a:latin typeface="Arial"/>
              <a:cs typeface="Arial"/>
            </a:rPr>
            <a:t>Registration for courses within the stipulated period as approved by the Senate on Academic Calendar is compulsory</a:t>
          </a:r>
          <a:endParaRPr lang="en-US" dirty="0">
            <a:latin typeface="Arial"/>
            <a:cs typeface="Arial"/>
          </a:endParaRPr>
        </a:p>
      </dgm:t>
    </dgm:pt>
    <dgm:pt modelId="{AA041757-35BA-4E05-9BC4-4B44201793DE}" type="parTrans" cxnId="{0AB3F05D-41F9-48CA-AC6E-33468E81BA38}">
      <dgm:prSet/>
      <dgm:spPr/>
      <dgm:t>
        <a:bodyPr/>
        <a:lstStyle/>
        <a:p>
          <a:endParaRPr lang="en-US"/>
        </a:p>
      </dgm:t>
    </dgm:pt>
    <dgm:pt modelId="{BC6CE06D-5F3E-4A2F-92F1-95886465CC96}" type="sibTrans" cxnId="{0AB3F05D-41F9-48CA-AC6E-33468E81BA38}">
      <dgm:prSet/>
      <dgm:spPr/>
      <dgm:t>
        <a:bodyPr/>
        <a:lstStyle/>
        <a:p>
          <a:endParaRPr lang="en-US"/>
        </a:p>
      </dgm:t>
    </dgm:pt>
    <dgm:pt modelId="{08DA5D4C-7022-4782-938C-23E17A726D85}">
      <dgm:prSet/>
      <dgm:spPr/>
      <dgm:t>
        <a:bodyPr/>
        <a:lstStyle/>
        <a:p>
          <a:pPr algn="just"/>
          <a:r>
            <a:rPr lang="en-US" b="1" dirty="0">
              <a:latin typeface="Arial"/>
              <a:cs typeface="Arial"/>
            </a:rPr>
            <a:t>Courses not registered for cannot be credited with scores (grades).</a:t>
          </a:r>
          <a:endParaRPr lang="en-US" dirty="0">
            <a:latin typeface="Arial"/>
            <a:cs typeface="Arial"/>
          </a:endParaRPr>
        </a:p>
      </dgm:t>
    </dgm:pt>
    <dgm:pt modelId="{754AADDE-1F59-4F48-95D1-E4B66A0B5A30}" type="parTrans" cxnId="{D4628D01-08E5-4BBA-8B7F-911BD2249843}">
      <dgm:prSet/>
      <dgm:spPr/>
      <dgm:t>
        <a:bodyPr/>
        <a:lstStyle/>
        <a:p>
          <a:endParaRPr lang="en-US"/>
        </a:p>
      </dgm:t>
    </dgm:pt>
    <dgm:pt modelId="{E5DA9556-D8DE-4CE9-AD09-C6C404309A92}" type="sibTrans" cxnId="{D4628D01-08E5-4BBA-8B7F-911BD2249843}">
      <dgm:prSet/>
      <dgm:spPr/>
      <dgm:t>
        <a:bodyPr/>
        <a:lstStyle/>
        <a:p>
          <a:endParaRPr lang="en-US"/>
        </a:p>
      </dgm:t>
    </dgm:pt>
    <dgm:pt modelId="{8A3802E8-3456-4245-8FCD-0D2B90DF6C0F}" type="pres">
      <dgm:prSet presAssocID="{ECDEC88D-01DF-463C-AC52-4FD292C1E83A}" presName="linear" presStyleCnt="0">
        <dgm:presLayoutVars>
          <dgm:animLvl val="lvl"/>
          <dgm:resizeHandles val="exact"/>
        </dgm:presLayoutVars>
      </dgm:prSet>
      <dgm:spPr/>
      <dgm:t>
        <a:bodyPr/>
        <a:lstStyle/>
        <a:p>
          <a:endParaRPr lang="en-US"/>
        </a:p>
      </dgm:t>
    </dgm:pt>
    <dgm:pt modelId="{DCB2DBF3-2DEB-4A88-9B1B-880BF730003E}" type="pres">
      <dgm:prSet presAssocID="{75659A38-DA96-4E2E-AF9C-8BECCA9982E6}" presName="parentText" presStyleLbl="node1" presStyleIdx="0" presStyleCnt="3" custScaleY="113576">
        <dgm:presLayoutVars>
          <dgm:chMax val="0"/>
          <dgm:bulletEnabled val="1"/>
        </dgm:presLayoutVars>
      </dgm:prSet>
      <dgm:spPr/>
      <dgm:t>
        <a:bodyPr/>
        <a:lstStyle/>
        <a:p>
          <a:endParaRPr lang="en-US"/>
        </a:p>
      </dgm:t>
    </dgm:pt>
    <dgm:pt modelId="{D17D8C7E-0386-45DA-A11A-A8938AD0C30E}" type="pres">
      <dgm:prSet presAssocID="{D7D367B8-7614-4A38-80FF-2AB720FF210D}" presName="spacer" presStyleCnt="0"/>
      <dgm:spPr/>
    </dgm:pt>
    <dgm:pt modelId="{B3E1D80E-A2FE-44A4-B8DF-2EEFA20E2A86}" type="pres">
      <dgm:prSet presAssocID="{92200164-5301-4E8E-95E3-4F20A2EB8A7E}" presName="parentText" presStyleLbl="node1" presStyleIdx="1" presStyleCnt="3">
        <dgm:presLayoutVars>
          <dgm:chMax val="0"/>
          <dgm:bulletEnabled val="1"/>
        </dgm:presLayoutVars>
      </dgm:prSet>
      <dgm:spPr/>
      <dgm:t>
        <a:bodyPr/>
        <a:lstStyle/>
        <a:p>
          <a:endParaRPr lang="en-US"/>
        </a:p>
      </dgm:t>
    </dgm:pt>
    <dgm:pt modelId="{48E26C7E-A044-4FE1-AFEB-E60EAF3DA9E2}" type="pres">
      <dgm:prSet presAssocID="{BC6CE06D-5F3E-4A2F-92F1-95886465CC96}" presName="spacer" presStyleCnt="0"/>
      <dgm:spPr/>
    </dgm:pt>
    <dgm:pt modelId="{DE2D20ED-3C45-4F7B-A357-42C6137D2D13}" type="pres">
      <dgm:prSet presAssocID="{08DA5D4C-7022-4782-938C-23E17A726D85}" presName="parentText" presStyleLbl="node1" presStyleIdx="2" presStyleCnt="3" custScaleY="64927">
        <dgm:presLayoutVars>
          <dgm:chMax val="0"/>
          <dgm:bulletEnabled val="1"/>
        </dgm:presLayoutVars>
      </dgm:prSet>
      <dgm:spPr/>
      <dgm:t>
        <a:bodyPr/>
        <a:lstStyle/>
        <a:p>
          <a:endParaRPr lang="en-US"/>
        </a:p>
      </dgm:t>
    </dgm:pt>
  </dgm:ptLst>
  <dgm:cxnLst>
    <dgm:cxn modelId="{0AB3F05D-41F9-48CA-AC6E-33468E81BA38}" srcId="{ECDEC88D-01DF-463C-AC52-4FD292C1E83A}" destId="{92200164-5301-4E8E-95E3-4F20A2EB8A7E}" srcOrd="1" destOrd="0" parTransId="{AA041757-35BA-4E05-9BC4-4B44201793DE}" sibTransId="{BC6CE06D-5F3E-4A2F-92F1-95886465CC96}"/>
    <dgm:cxn modelId="{615ED73B-73DD-46BA-B2C3-FF4DD66D7244}" srcId="{ECDEC88D-01DF-463C-AC52-4FD292C1E83A}" destId="{75659A38-DA96-4E2E-AF9C-8BECCA9982E6}" srcOrd="0" destOrd="0" parTransId="{0DC2F78B-CB7E-46BB-AEEC-AEB126F6F37D}" sibTransId="{D7D367B8-7614-4A38-80FF-2AB720FF210D}"/>
    <dgm:cxn modelId="{03421ECF-9F0A-46B5-97A6-72586FCC2ED7}" type="presOf" srcId="{ECDEC88D-01DF-463C-AC52-4FD292C1E83A}" destId="{8A3802E8-3456-4245-8FCD-0D2B90DF6C0F}" srcOrd="0" destOrd="0" presId="urn:microsoft.com/office/officeart/2005/8/layout/vList2"/>
    <dgm:cxn modelId="{E04E8021-5D2D-49EE-A8E3-9EBCC5B00B6C}" type="presOf" srcId="{08DA5D4C-7022-4782-938C-23E17A726D85}" destId="{DE2D20ED-3C45-4F7B-A357-42C6137D2D13}" srcOrd="0" destOrd="0" presId="urn:microsoft.com/office/officeart/2005/8/layout/vList2"/>
    <dgm:cxn modelId="{D4628D01-08E5-4BBA-8B7F-911BD2249843}" srcId="{ECDEC88D-01DF-463C-AC52-4FD292C1E83A}" destId="{08DA5D4C-7022-4782-938C-23E17A726D85}" srcOrd="2" destOrd="0" parTransId="{754AADDE-1F59-4F48-95D1-E4B66A0B5A30}" sibTransId="{E5DA9556-D8DE-4CE9-AD09-C6C404309A92}"/>
    <dgm:cxn modelId="{A8E372B5-3717-43CA-9D0F-A03D61BF14B1}" type="presOf" srcId="{75659A38-DA96-4E2E-AF9C-8BECCA9982E6}" destId="{DCB2DBF3-2DEB-4A88-9B1B-880BF730003E}" srcOrd="0" destOrd="0" presId="urn:microsoft.com/office/officeart/2005/8/layout/vList2"/>
    <dgm:cxn modelId="{62F3AAF4-2BF5-4103-A184-78821168313B}" type="presOf" srcId="{92200164-5301-4E8E-95E3-4F20A2EB8A7E}" destId="{B3E1D80E-A2FE-44A4-B8DF-2EEFA20E2A86}" srcOrd="0" destOrd="0" presId="urn:microsoft.com/office/officeart/2005/8/layout/vList2"/>
    <dgm:cxn modelId="{1387CDA7-2B06-43FB-BCC0-B69AA42F52BB}" type="presParOf" srcId="{8A3802E8-3456-4245-8FCD-0D2B90DF6C0F}" destId="{DCB2DBF3-2DEB-4A88-9B1B-880BF730003E}" srcOrd="0" destOrd="0" presId="urn:microsoft.com/office/officeart/2005/8/layout/vList2"/>
    <dgm:cxn modelId="{AB1A197F-114A-4D49-923B-FA1DD8CAB24E}" type="presParOf" srcId="{8A3802E8-3456-4245-8FCD-0D2B90DF6C0F}" destId="{D17D8C7E-0386-45DA-A11A-A8938AD0C30E}" srcOrd="1" destOrd="0" presId="urn:microsoft.com/office/officeart/2005/8/layout/vList2"/>
    <dgm:cxn modelId="{E6E979F5-F54A-4A3C-9292-4696A3931456}" type="presParOf" srcId="{8A3802E8-3456-4245-8FCD-0D2B90DF6C0F}" destId="{B3E1D80E-A2FE-44A4-B8DF-2EEFA20E2A86}" srcOrd="2" destOrd="0" presId="urn:microsoft.com/office/officeart/2005/8/layout/vList2"/>
    <dgm:cxn modelId="{D5A782DB-86CB-4B10-BB71-52167A24B5E2}" type="presParOf" srcId="{8A3802E8-3456-4245-8FCD-0D2B90DF6C0F}" destId="{48E26C7E-A044-4FE1-AFEB-E60EAF3DA9E2}" srcOrd="3" destOrd="0" presId="urn:microsoft.com/office/officeart/2005/8/layout/vList2"/>
    <dgm:cxn modelId="{D3C887C5-8F73-4343-A5E4-BF32D5668A40}" type="presParOf" srcId="{8A3802E8-3456-4245-8FCD-0D2B90DF6C0F}" destId="{DE2D20ED-3C45-4F7B-A357-42C6137D2D13}" srcOrd="4" destOrd="0" presId="urn:microsoft.com/office/officeart/2005/8/layout/vList2"/>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A98026C-1B5D-4C61-86FA-B4CE1CEADCEE}" type="doc">
      <dgm:prSet loTypeId="urn:microsoft.com/office/officeart/2005/8/layout/vProcess5" loCatId="process" qsTypeId="urn:microsoft.com/office/officeart/2005/8/quickstyle/simple1" qsCatId="simple" csTypeId="urn:microsoft.com/office/officeart/2005/8/colors/colorful1#1" csCatId="colorful" phldr="1"/>
      <dgm:spPr/>
      <dgm:t>
        <a:bodyPr/>
        <a:lstStyle/>
        <a:p>
          <a:endParaRPr lang="en-US"/>
        </a:p>
      </dgm:t>
    </dgm:pt>
    <dgm:pt modelId="{E92C0032-4F41-4491-95DC-94034207CFEF}">
      <dgm:prSet custT="1"/>
      <dgm:spPr/>
      <dgm:t>
        <a:bodyPr/>
        <a:lstStyle/>
        <a:p>
          <a:pPr algn="just"/>
          <a:r>
            <a:rPr lang="en-US" sz="2900" dirty="0" smtClean="0">
              <a:latin typeface="Arial" pitchFamily="34" charset="0"/>
              <a:cs typeface="Arial" pitchFamily="34" charset="0"/>
            </a:rPr>
            <a:t>A student seeking sick leave will submit an application letter along with the medical report endorsed by the Director of Medical Services through the Faculty/Department to Academic Affairs</a:t>
          </a:r>
          <a:endParaRPr lang="en-US" sz="2900" dirty="0">
            <a:latin typeface="Arial" pitchFamily="34" charset="0"/>
            <a:cs typeface="Arial" pitchFamily="34" charset="0"/>
          </a:endParaRPr>
        </a:p>
      </dgm:t>
    </dgm:pt>
    <dgm:pt modelId="{8D4141D3-F827-462D-93FE-37CAB11AF1A5}" type="parTrans" cxnId="{4ECF669C-904C-4B34-8CE8-ED62B8202E9B}">
      <dgm:prSet/>
      <dgm:spPr/>
      <dgm:t>
        <a:bodyPr/>
        <a:lstStyle/>
        <a:p>
          <a:endParaRPr lang="en-US"/>
        </a:p>
      </dgm:t>
    </dgm:pt>
    <dgm:pt modelId="{077A83E9-A07C-4A9C-B4B8-D442D2900D63}" type="sibTrans" cxnId="{4ECF669C-904C-4B34-8CE8-ED62B8202E9B}">
      <dgm:prSet/>
      <dgm:spPr/>
      <dgm:t>
        <a:bodyPr/>
        <a:lstStyle/>
        <a:p>
          <a:endParaRPr lang="en-US"/>
        </a:p>
      </dgm:t>
    </dgm:pt>
    <dgm:pt modelId="{C83B33C4-15FF-4F4E-B50B-76969CFE24B5}">
      <dgm:prSet custT="1"/>
      <dgm:spPr/>
      <dgm:t>
        <a:bodyPr/>
        <a:lstStyle/>
        <a:p>
          <a:pPr algn="just"/>
          <a:r>
            <a:rPr lang="en-US" sz="3400" dirty="0" smtClean="0">
              <a:latin typeface="Arial" pitchFamily="34" charset="0"/>
              <a:cs typeface="Arial" pitchFamily="34" charset="0"/>
            </a:rPr>
            <a:t>Result broadsheets of </a:t>
          </a:r>
          <a:r>
            <a:rPr lang="en-US" sz="3400" dirty="0">
              <a:latin typeface="Arial" pitchFamily="34" charset="0"/>
              <a:cs typeface="Arial" pitchFamily="34" charset="0"/>
            </a:rPr>
            <a:t>such student should be marked as ‘SICK’ for the examinations not taken following approval by the </a:t>
          </a:r>
          <a:r>
            <a:rPr lang="en-US" sz="3400" dirty="0" smtClean="0">
              <a:latin typeface="Arial" pitchFamily="34" charset="0"/>
              <a:cs typeface="Arial" pitchFamily="34" charset="0"/>
            </a:rPr>
            <a:t>Vice Chancellor</a:t>
          </a:r>
          <a:endParaRPr lang="en-US" sz="3400" dirty="0">
            <a:latin typeface="Arial" pitchFamily="34" charset="0"/>
            <a:cs typeface="Arial" pitchFamily="34" charset="0"/>
          </a:endParaRPr>
        </a:p>
      </dgm:t>
    </dgm:pt>
    <dgm:pt modelId="{CA5E936B-89ED-470C-9679-6E4B0499177C}" type="parTrans" cxnId="{56CF0CC1-0688-4C9E-9F04-F269ED599CD6}">
      <dgm:prSet/>
      <dgm:spPr/>
      <dgm:t>
        <a:bodyPr/>
        <a:lstStyle/>
        <a:p>
          <a:endParaRPr lang="en-US"/>
        </a:p>
      </dgm:t>
    </dgm:pt>
    <dgm:pt modelId="{CB7A0627-7A6C-41E8-8597-5CA0D41B9C37}" type="sibTrans" cxnId="{56CF0CC1-0688-4C9E-9F04-F269ED599CD6}">
      <dgm:prSet/>
      <dgm:spPr/>
      <dgm:t>
        <a:bodyPr/>
        <a:lstStyle/>
        <a:p>
          <a:endParaRPr lang="en-US"/>
        </a:p>
      </dgm:t>
    </dgm:pt>
    <dgm:pt modelId="{C8FC7FCE-BB45-4B4D-8C6E-12A0B205BD89}">
      <dgm:prSet custT="1"/>
      <dgm:spPr/>
      <dgm:t>
        <a:bodyPr/>
        <a:lstStyle/>
        <a:p>
          <a:pPr algn="just" rtl="0"/>
          <a:r>
            <a:rPr lang="en-US" sz="2900" dirty="0">
              <a:latin typeface="Arial" pitchFamily="34" charset="0"/>
              <a:cs typeface="Arial" pitchFamily="34" charset="0"/>
            </a:rPr>
            <a:t>If the result of such a student has been approved by the University Senate, the Department will seek amendment of results of courses affected through the Business Committee of Senate (BCOS)</a:t>
          </a:r>
        </a:p>
      </dgm:t>
    </dgm:pt>
    <dgm:pt modelId="{DD4155A1-D4D3-409D-BFA2-FB4370A7B0AF}" type="parTrans" cxnId="{0929998C-CEEF-417F-8462-EE781EB31303}">
      <dgm:prSet/>
      <dgm:spPr/>
      <dgm:t>
        <a:bodyPr/>
        <a:lstStyle/>
        <a:p>
          <a:endParaRPr lang="en-US"/>
        </a:p>
      </dgm:t>
    </dgm:pt>
    <dgm:pt modelId="{9251B6D7-3D00-43AD-97E3-8582D0390571}" type="sibTrans" cxnId="{0929998C-CEEF-417F-8462-EE781EB31303}">
      <dgm:prSet/>
      <dgm:spPr/>
      <dgm:t>
        <a:bodyPr/>
        <a:lstStyle/>
        <a:p>
          <a:endParaRPr lang="en-US"/>
        </a:p>
      </dgm:t>
    </dgm:pt>
    <dgm:pt modelId="{7765FE22-AA94-4399-A9AC-36FED686DC99}" type="pres">
      <dgm:prSet presAssocID="{6A98026C-1B5D-4C61-86FA-B4CE1CEADCEE}" presName="outerComposite" presStyleCnt="0">
        <dgm:presLayoutVars>
          <dgm:chMax val="5"/>
          <dgm:dir/>
          <dgm:resizeHandles val="exact"/>
        </dgm:presLayoutVars>
      </dgm:prSet>
      <dgm:spPr/>
      <dgm:t>
        <a:bodyPr/>
        <a:lstStyle/>
        <a:p>
          <a:endParaRPr lang="en-US"/>
        </a:p>
      </dgm:t>
    </dgm:pt>
    <dgm:pt modelId="{CAFDD49A-C9C1-4C54-BE3A-8D2A2ED91241}" type="pres">
      <dgm:prSet presAssocID="{6A98026C-1B5D-4C61-86FA-B4CE1CEADCEE}" presName="dummyMaxCanvas" presStyleCnt="0">
        <dgm:presLayoutVars/>
      </dgm:prSet>
      <dgm:spPr/>
    </dgm:pt>
    <dgm:pt modelId="{A70BD376-9F77-4AF7-A047-9BC8066482F2}" type="pres">
      <dgm:prSet presAssocID="{6A98026C-1B5D-4C61-86FA-B4CE1CEADCEE}" presName="ThreeNodes_1" presStyleLbl="node1" presStyleIdx="0" presStyleCnt="3" custScaleX="97059" custScaleY="121145">
        <dgm:presLayoutVars>
          <dgm:bulletEnabled val="1"/>
        </dgm:presLayoutVars>
      </dgm:prSet>
      <dgm:spPr/>
      <dgm:t>
        <a:bodyPr/>
        <a:lstStyle/>
        <a:p>
          <a:endParaRPr lang="en-US"/>
        </a:p>
      </dgm:t>
    </dgm:pt>
    <dgm:pt modelId="{B3708169-0359-4183-BE35-098AC38BCFF8}" type="pres">
      <dgm:prSet presAssocID="{6A98026C-1B5D-4C61-86FA-B4CE1CEADCEE}" presName="ThreeNodes_2" presStyleLbl="node1" presStyleIdx="1" presStyleCnt="3" custScaleX="105515" custScaleY="106467">
        <dgm:presLayoutVars>
          <dgm:bulletEnabled val="1"/>
        </dgm:presLayoutVars>
      </dgm:prSet>
      <dgm:spPr/>
      <dgm:t>
        <a:bodyPr/>
        <a:lstStyle/>
        <a:p>
          <a:endParaRPr lang="en-US"/>
        </a:p>
      </dgm:t>
    </dgm:pt>
    <dgm:pt modelId="{FF8E110C-4E96-4D38-877F-4C437F797BF4}" type="pres">
      <dgm:prSet presAssocID="{6A98026C-1B5D-4C61-86FA-B4CE1CEADCEE}" presName="ThreeNodes_3" presStyleLbl="node1" presStyleIdx="2" presStyleCnt="3" custScaleX="101839" custScaleY="108458">
        <dgm:presLayoutVars>
          <dgm:bulletEnabled val="1"/>
        </dgm:presLayoutVars>
      </dgm:prSet>
      <dgm:spPr/>
      <dgm:t>
        <a:bodyPr/>
        <a:lstStyle/>
        <a:p>
          <a:endParaRPr lang="en-US"/>
        </a:p>
      </dgm:t>
    </dgm:pt>
    <dgm:pt modelId="{C455A281-5A65-4ED2-9720-04EACBA8AD45}" type="pres">
      <dgm:prSet presAssocID="{6A98026C-1B5D-4C61-86FA-B4CE1CEADCEE}" presName="ThreeConn_1-2" presStyleLbl="fgAccFollowNode1" presStyleIdx="0" presStyleCnt="2">
        <dgm:presLayoutVars>
          <dgm:bulletEnabled val="1"/>
        </dgm:presLayoutVars>
      </dgm:prSet>
      <dgm:spPr/>
      <dgm:t>
        <a:bodyPr/>
        <a:lstStyle/>
        <a:p>
          <a:endParaRPr lang="en-US"/>
        </a:p>
      </dgm:t>
    </dgm:pt>
    <dgm:pt modelId="{D44F11C6-F794-4CE2-B9F2-737E8049C0DB}" type="pres">
      <dgm:prSet presAssocID="{6A98026C-1B5D-4C61-86FA-B4CE1CEADCEE}" presName="ThreeConn_2-3" presStyleLbl="fgAccFollowNode1" presStyleIdx="1" presStyleCnt="2">
        <dgm:presLayoutVars>
          <dgm:bulletEnabled val="1"/>
        </dgm:presLayoutVars>
      </dgm:prSet>
      <dgm:spPr/>
      <dgm:t>
        <a:bodyPr/>
        <a:lstStyle/>
        <a:p>
          <a:endParaRPr lang="en-US"/>
        </a:p>
      </dgm:t>
    </dgm:pt>
    <dgm:pt modelId="{B3A9F188-5B64-48ED-BC19-A6F9677720F5}" type="pres">
      <dgm:prSet presAssocID="{6A98026C-1B5D-4C61-86FA-B4CE1CEADCEE}" presName="ThreeNodes_1_text" presStyleLbl="node1" presStyleIdx="2" presStyleCnt="3">
        <dgm:presLayoutVars>
          <dgm:bulletEnabled val="1"/>
        </dgm:presLayoutVars>
      </dgm:prSet>
      <dgm:spPr/>
      <dgm:t>
        <a:bodyPr/>
        <a:lstStyle/>
        <a:p>
          <a:endParaRPr lang="en-US"/>
        </a:p>
      </dgm:t>
    </dgm:pt>
    <dgm:pt modelId="{1A2D88D7-B677-4EA3-A3C3-01B87E1E32B6}" type="pres">
      <dgm:prSet presAssocID="{6A98026C-1B5D-4C61-86FA-B4CE1CEADCEE}" presName="ThreeNodes_2_text" presStyleLbl="node1" presStyleIdx="2" presStyleCnt="3">
        <dgm:presLayoutVars>
          <dgm:bulletEnabled val="1"/>
        </dgm:presLayoutVars>
      </dgm:prSet>
      <dgm:spPr/>
      <dgm:t>
        <a:bodyPr/>
        <a:lstStyle/>
        <a:p>
          <a:endParaRPr lang="en-US"/>
        </a:p>
      </dgm:t>
    </dgm:pt>
    <dgm:pt modelId="{19606DCF-42F1-48E8-8D20-2BA1F69ACBD2}" type="pres">
      <dgm:prSet presAssocID="{6A98026C-1B5D-4C61-86FA-B4CE1CEADCEE}" presName="ThreeNodes_3_text" presStyleLbl="node1" presStyleIdx="2" presStyleCnt="3">
        <dgm:presLayoutVars>
          <dgm:bulletEnabled val="1"/>
        </dgm:presLayoutVars>
      </dgm:prSet>
      <dgm:spPr/>
      <dgm:t>
        <a:bodyPr/>
        <a:lstStyle/>
        <a:p>
          <a:endParaRPr lang="en-US"/>
        </a:p>
      </dgm:t>
    </dgm:pt>
  </dgm:ptLst>
  <dgm:cxnLst>
    <dgm:cxn modelId="{8996401B-1871-42D7-9535-78FF82C5E9A2}" type="presOf" srcId="{C83B33C4-15FF-4F4E-B50B-76969CFE24B5}" destId="{B3708169-0359-4183-BE35-098AC38BCFF8}" srcOrd="0" destOrd="0" presId="urn:microsoft.com/office/officeart/2005/8/layout/vProcess5"/>
    <dgm:cxn modelId="{57FD4E29-8F9D-4133-9C97-7D8BCD447A9C}" type="presOf" srcId="{E92C0032-4F41-4491-95DC-94034207CFEF}" destId="{B3A9F188-5B64-48ED-BC19-A6F9677720F5}" srcOrd="1" destOrd="0" presId="urn:microsoft.com/office/officeart/2005/8/layout/vProcess5"/>
    <dgm:cxn modelId="{39D07470-ED44-48C4-AF6E-A9EF9AB50554}" type="presOf" srcId="{C8FC7FCE-BB45-4B4D-8C6E-12A0B205BD89}" destId="{19606DCF-42F1-48E8-8D20-2BA1F69ACBD2}" srcOrd="1" destOrd="0" presId="urn:microsoft.com/office/officeart/2005/8/layout/vProcess5"/>
    <dgm:cxn modelId="{275F38A5-36E5-45F0-AC9B-2A0116E19016}" type="presOf" srcId="{CB7A0627-7A6C-41E8-8597-5CA0D41B9C37}" destId="{D44F11C6-F794-4CE2-B9F2-737E8049C0DB}" srcOrd="0" destOrd="0" presId="urn:microsoft.com/office/officeart/2005/8/layout/vProcess5"/>
    <dgm:cxn modelId="{D761B989-42EE-4B55-8641-DF968904ADD5}" type="presOf" srcId="{C8FC7FCE-BB45-4B4D-8C6E-12A0B205BD89}" destId="{FF8E110C-4E96-4D38-877F-4C437F797BF4}" srcOrd="0" destOrd="0" presId="urn:microsoft.com/office/officeart/2005/8/layout/vProcess5"/>
    <dgm:cxn modelId="{6081DA71-8CB5-43C3-9CC8-AA8834409EEE}" type="presOf" srcId="{077A83E9-A07C-4A9C-B4B8-D442D2900D63}" destId="{C455A281-5A65-4ED2-9720-04EACBA8AD45}" srcOrd="0" destOrd="0" presId="urn:microsoft.com/office/officeart/2005/8/layout/vProcess5"/>
    <dgm:cxn modelId="{0929998C-CEEF-417F-8462-EE781EB31303}" srcId="{6A98026C-1B5D-4C61-86FA-B4CE1CEADCEE}" destId="{C8FC7FCE-BB45-4B4D-8C6E-12A0B205BD89}" srcOrd="2" destOrd="0" parTransId="{DD4155A1-D4D3-409D-BFA2-FB4370A7B0AF}" sibTransId="{9251B6D7-3D00-43AD-97E3-8582D0390571}"/>
    <dgm:cxn modelId="{4ECF669C-904C-4B34-8CE8-ED62B8202E9B}" srcId="{6A98026C-1B5D-4C61-86FA-B4CE1CEADCEE}" destId="{E92C0032-4F41-4491-95DC-94034207CFEF}" srcOrd="0" destOrd="0" parTransId="{8D4141D3-F827-462D-93FE-37CAB11AF1A5}" sibTransId="{077A83E9-A07C-4A9C-B4B8-D442D2900D63}"/>
    <dgm:cxn modelId="{6A6C8C9B-F246-4808-B734-18A4A769E0D1}" type="presOf" srcId="{C83B33C4-15FF-4F4E-B50B-76969CFE24B5}" destId="{1A2D88D7-B677-4EA3-A3C3-01B87E1E32B6}" srcOrd="1" destOrd="0" presId="urn:microsoft.com/office/officeart/2005/8/layout/vProcess5"/>
    <dgm:cxn modelId="{A8C7764B-1948-4532-8FE1-5EAE654735B8}" type="presOf" srcId="{E92C0032-4F41-4491-95DC-94034207CFEF}" destId="{A70BD376-9F77-4AF7-A047-9BC8066482F2}" srcOrd="0" destOrd="0" presId="urn:microsoft.com/office/officeart/2005/8/layout/vProcess5"/>
    <dgm:cxn modelId="{E64AFEB3-8E98-4A37-B274-6A3767C95244}" type="presOf" srcId="{6A98026C-1B5D-4C61-86FA-B4CE1CEADCEE}" destId="{7765FE22-AA94-4399-A9AC-36FED686DC99}" srcOrd="0" destOrd="0" presId="urn:microsoft.com/office/officeart/2005/8/layout/vProcess5"/>
    <dgm:cxn modelId="{56CF0CC1-0688-4C9E-9F04-F269ED599CD6}" srcId="{6A98026C-1B5D-4C61-86FA-B4CE1CEADCEE}" destId="{C83B33C4-15FF-4F4E-B50B-76969CFE24B5}" srcOrd="1" destOrd="0" parTransId="{CA5E936B-89ED-470C-9679-6E4B0499177C}" sibTransId="{CB7A0627-7A6C-41E8-8597-5CA0D41B9C37}"/>
    <dgm:cxn modelId="{8CFB78D2-1188-4125-BBBC-16B512D484A0}" type="presParOf" srcId="{7765FE22-AA94-4399-A9AC-36FED686DC99}" destId="{CAFDD49A-C9C1-4C54-BE3A-8D2A2ED91241}" srcOrd="0" destOrd="0" presId="urn:microsoft.com/office/officeart/2005/8/layout/vProcess5"/>
    <dgm:cxn modelId="{D5E65611-E82A-4DAE-85DD-EF283D5B734D}" type="presParOf" srcId="{7765FE22-AA94-4399-A9AC-36FED686DC99}" destId="{A70BD376-9F77-4AF7-A047-9BC8066482F2}" srcOrd="1" destOrd="0" presId="urn:microsoft.com/office/officeart/2005/8/layout/vProcess5"/>
    <dgm:cxn modelId="{B334FAAE-B3C3-4699-BC1E-C7F225EDCFF9}" type="presParOf" srcId="{7765FE22-AA94-4399-A9AC-36FED686DC99}" destId="{B3708169-0359-4183-BE35-098AC38BCFF8}" srcOrd="2" destOrd="0" presId="urn:microsoft.com/office/officeart/2005/8/layout/vProcess5"/>
    <dgm:cxn modelId="{9F4DDBE0-1B30-4A00-A5D8-5D1141D54541}" type="presParOf" srcId="{7765FE22-AA94-4399-A9AC-36FED686DC99}" destId="{FF8E110C-4E96-4D38-877F-4C437F797BF4}" srcOrd="3" destOrd="0" presId="urn:microsoft.com/office/officeart/2005/8/layout/vProcess5"/>
    <dgm:cxn modelId="{0E0EFE0F-634E-4C96-8537-004C33C9C4A4}" type="presParOf" srcId="{7765FE22-AA94-4399-A9AC-36FED686DC99}" destId="{C455A281-5A65-4ED2-9720-04EACBA8AD45}" srcOrd="4" destOrd="0" presId="urn:microsoft.com/office/officeart/2005/8/layout/vProcess5"/>
    <dgm:cxn modelId="{6E038F13-E950-4154-8EC7-44D9F9288C32}" type="presParOf" srcId="{7765FE22-AA94-4399-A9AC-36FED686DC99}" destId="{D44F11C6-F794-4CE2-B9F2-737E8049C0DB}" srcOrd="5" destOrd="0" presId="urn:microsoft.com/office/officeart/2005/8/layout/vProcess5"/>
    <dgm:cxn modelId="{B79FA280-BB97-4BA8-BC1A-05870C1EEBDC}" type="presParOf" srcId="{7765FE22-AA94-4399-A9AC-36FED686DC99}" destId="{B3A9F188-5B64-48ED-BC19-A6F9677720F5}" srcOrd="6" destOrd="0" presId="urn:microsoft.com/office/officeart/2005/8/layout/vProcess5"/>
    <dgm:cxn modelId="{5C1562ED-6293-41CB-9C0B-71FBCAA2943B}" type="presParOf" srcId="{7765FE22-AA94-4399-A9AC-36FED686DC99}" destId="{1A2D88D7-B677-4EA3-A3C3-01B87E1E32B6}" srcOrd="7" destOrd="0" presId="urn:microsoft.com/office/officeart/2005/8/layout/vProcess5"/>
    <dgm:cxn modelId="{7E2ABC7F-AA1C-42C4-946B-BEB2486DB494}" type="presParOf" srcId="{7765FE22-AA94-4399-A9AC-36FED686DC99}" destId="{19606DCF-42F1-48E8-8D20-2BA1F69ACBD2}" srcOrd="8" destOrd="0" presId="urn:microsoft.com/office/officeart/2005/8/layout/vProcess5"/>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818E408F-BCF8-44E6-B2E3-02622CAE3F91}"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n-US"/>
        </a:p>
      </dgm:t>
    </dgm:pt>
    <dgm:pt modelId="{C9C4083C-148A-4DCC-86EA-8A2842C56F45}">
      <dgm:prSet/>
      <dgm:spPr/>
      <dgm:t>
        <a:bodyPr/>
        <a:lstStyle/>
        <a:p>
          <a:pPr algn="just"/>
          <a:r>
            <a:rPr lang="en-US" dirty="0">
              <a:latin typeface="Arial"/>
              <a:cs typeface="Arial"/>
            </a:rPr>
            <a:t>Re-absorption </a:t>
          </a:r>
          <a:r>
            <a:rPr lang="en-US" b="1" dirty="0">
              <a:latin typeface="Arial"/>
              <a:cs typeface="Arial"/>
            </a:rPr>
            <a:t>after deferment and </a:t>
          </a:r>
          <a:r>
            <a:rPr lang="en-US" b="1" dirty="0" err="1" smtClean="0">
              <a:latin typeface="Arial"/>
              <a:cs typeface="Arial"/>
            </a:rPr>
            <a:t>LoA</a:t>
          </a:r>
          <a:r>
            <a:rPr lang="en-US" dirty="0" smtClean="0">
              <a:latin typeface="Arial"/>
              <a:cs typeface="Arial"/>
            </a:rPr>
            <a:t> </a:t>
          </a:r>
          <a:r>
            <a:rPr lang="en-US" dirty="0">
              <a:latin typeface="Arial"/>
              <a:cs typeface="Arial"/>
            </a:rPr>
            <a:t>is handled at the Faculty level, </a:t>
          </a:r>
          <a:r>
            <a:rPr lang="en-US" dirty="0" smtClean="0">
              <a:latin typeface="Arial"/>
              <a:cs typeface="Arial"/>
            </a:rPr>
            <a:t>re-absorption after withdrawal </a:t>
          </a:r>
          <a:r>
            <a:rPr lang="en-US" dirty="0">
              <a:latin typeface="Arial"/>
              <a:cs typeface="Arial"/>
            </a:rPr>
            <a:t>due to three or more Semesters absence is considered by the University Senate as processed by the Academic Affairs’ Office through the Business Committee of Senate</a:t>
          </a:r>
        </a:p>
      </dgm:t>
    </dgm:pt>
    <dgm:pt modelId="{6FD42FFF-243C-429B-9FCA-88536E5D4452}" type="parTrans" cxnId="{9565C692-D8D7-4B18-A637-A724ED856F33}">
      <dgm:prSet/>
      <dgm:spPr/>
      <dgm:t>
        <a:bodyPr/>
        <a:lstStyle/>
        <a:p>
          <a:endParaRPr lang="en-US"/>
        </a:p>
      </dgm:t>
    </dgm:pt>
    <dgm:pt modelId="{D18C04F1-14D3-4DA4-B318-6732B27DBC42}" type="sibTrans" cxnId="{9565C692-D8D7-4B18-A637-A724ED856F33}">
      <dgm:prSet/>
      <dgm:spPr/>
      <dgm:t>
        <a:bodyPr/>
        <a:lstStyle/>
        <a:p>
          <a:endParaRPr lang="en-US"/>
        </a:p>
      </dgm:t>
    </dgm:pt>
    <dgm:pt modelId="{CCF606D6-1854-433E-8AC0-00DA7CD88D60}">
      <dgm:prSet/>
      <dgm:spPr/>
      <dgm:t>
        <a:bodyPr/>
        <a:lstStyle/>
        <a:p>
          <a:pPr algn="just"/>
          <a:r>
            <a:rPr lang="en-US" dirty="0">
              <a:latin typeface="Arial"/>
              <a:cs typeface="Arial"/>
            </a:rPr>
            <a:t>Re-absorption after withdrawal due to three or more </a:t>
          </a:r>
          <a:r>
            <a:rPr lang="en-US" dirty="0" smtClean="0">
              <a:latin typeface="Arial"/>
              <a:cs typeface="Arial"/>
            </a:rPr>
            <a:t>Semesters </a:t>
          </a:r>
          <a:r>
            <a:rPr lang="en-US" dirty="0">
              <a:latin typeface="Arial"/>
              <a:cs typeface="Arial"/>
            </a:rPr>
            <a:t>absence are considered and recommended by the Faculty Board of Studies to Senate through the Director, Directorate of Academic Affairs, presented in the approved format</a:t>
          </a:r>
        </a:p>
      </dgm:t>
    </dgm:pt>
    <dgm:pt modelId="{371FDA69-5BAF-4964-8401-0403D5629EAA}" type="parTrans" cxnId="{C630C251-AA50-4FF6-8369-1DACAF88798C}">
      <dgm:prSet/>
      <dgm:spPr/>
      <dgm:t>
        <a:bodyPr/>
        <a:lstStyle/>
        <a:p>
          <a:endParaRPr lang="en-US"/>
        </a:p>
      </dgm:t>
    </dgm:pt>
    <dgm:pt modelId="{156929E9-A853-46E5-B13E-D2BCCC1A92A0}" type="sibTrans" cxnId="{C630C251-AA50-4FF6-8369-1DACAF88798C}">
      <dgm:prSet/>
      <dgm:spPr/>
      <dgm:t>
        <a:bodyPr/>
        <a:lstStyle/>
        <a:p>
          <a:endParaRPr lang="en-US"/>
        </a:p>
      </dgm:t>
    </dgm:pt>
    <dgm:pt modelId="{8CC27625-3379-41FE-A7CC-4CB2BC88CBB4}">
      <dgm:prSet custT="1"/>
      <dgm:spPr/>
      <dgm:t>
        <a:bodyPr/>
        <a:lstStyle/>
        <a:p>
          <a:pPr algn="just"/>
          <a:r>
            <a:rPr lang="en-US" sz="2800" b="1" dirty="0" smtClean="0">
              <a:latin typeface="Arial"/>
              <a:cs typeface="Arial"/>
            </a:rPr>
            <a:t>The </a:t>
          </a:r>
          <a:r>
            <a:rPr lang="en-US" sz="2800" b="1" dirty="0">
              <a:latin typeface="Arial"/>
              <a:cs typeface="Arial"/>
            </a:rPr>
            <a:t>maximum number of Semesters approved by Senate to be eligible for re-absorption is Six Semesters</a:t>
          </a:r>
        </a:p>
      </dgm:t>
    </dgm:pt>
    <dgm:pt modelId="{C58054B7-D873-47B7-8F4D-59CEF58F9D85}" type="parTrans" cxnId="{A96FBDC2-C1C7-496D-BF0F-A2FDACE19F7D}">
      <dgm:prSet/>
      <dgm:spPr/>
      <dgm:t>
        <a:bodyPr/>
        <a:lstStyle/>
        <a:p>
          <a:endParaRPr lang="en-US"/>
        </a:p>
      </dgm:t>
    </dgm:pt>
    <dgm:pt modelId="{2F95884A-0034-4399-BAE1-98281EDFB86B}" type="sibTrans" cxnId="{A96FBDC2-C1C7-496D-BF0F-A2FDACE19F7D}">
      <dgm:prSet/>
      <dgm:spPr/>
      <dgm:t>
        <a:bodyPr/>
        <a:lstStyle/>
        <a:p>
          <a:endParaRPr lang="en-US"/>
        </a:p>
      </dgm:t>
    </dgm:pt>
    <dgm:pt modelId="{402D90E7-2330-478D-998B-790B9C0B6303}" type="pres">
      <dgm:prSet presAssocID="{818E408F-BCF8-44E6-B2E3-02622CAE3F91}" presName="linear" presStyleCnt="0">
        <dgm:presLayoutVars>
          <dgm:animLvl val="lvl"/>
          <dgm:resizeHandles val="exact"/>
        </dgm:presLayoutVars>
      </dgm:prSet>
      <dgm:spPr/>
      <dgm:t>
        <a:bodyPr/>
        <a:lstStyle/>
        <a:p>
          <a:endParaRPr lang="en-US"/>
        </a:p>
      </dgm:t>
    </dgm:pt>
    <dgm:pt modelId="{6EADF07B-2A45-4DA2-93B1-B47718CE86B1}" type="pres">
      <dgm:prSet presAssocID="{C9C4083C-148A-4DCC-86EA-8A2842C56F45}" presName="parentText" presStyleLbl="node1" presStyleIdx="0" presStyleCnt="3">
        <dgm:presLayoutVars>
          <dgm:chMax val="0"/>
          <dgm:bulletEnabled val="1"/>
        </dgm:presLayoutVars>
      </dgm:prSet>
      <dgm:spPr/>
      <dgm:t>
        <a:bodyPr/>
        <a:lstStyle/>
        <a:p>
          <a:endParaRPr lang="en-US"/>
        </a:p>
      </dgm:t>
    </dgm:pt>
    <dgm:pt modelId="{F9705C8D-B4D3-4C6E-9475-F459E05FE92A}" type="pres">
      <dgm:prSet presAssocID="{D18C04F1-14D3-4DA4-B318-6732B27DBC42}" presName="spacer" presStyleCnt="0"/>
      <dgm:spPr/>
    </dgm:pt>
    <dgm:pt modelId="{7D30F1C9-F45F-41D3-90C9-26282FF87E31}" type="pres">
      <dgm:prSet presAssocID="{CCF606D6-1854-433E-8AC0-00DA7CD88D60}" presName="parentText" presStyleLbl="node1" presStyleIdx="1" presStyleCnt="3" custLinFactNeighborX="2789" custLinFactNeighborY="-52917">
        <dgm:presLayoutVars>
          <dgm:chMax val="0"/>
          <dgm:bulletEnabled val="1"/>
        </dgm:presLayoutVars>
      </dgm:prSet>
      <dgm:spPr/>
      <dgm:t>
        <a:bodyPr/>
        <a:lstStyle/>
        <a:p>
          <a:endParaRPr lang="en-US"/>
        </a:p>
      </dgm:t>
    </dgm:pt>
    <dgm:pt modelId="{EF1CD4D7-A3B1-4894-9FB2-D247007246B7}" type="pres">
      <dgm:prSet presAssocID="{156929E9-A853-46E5-B13E-D2BCCC1A92A0}" presName="spacer" presStyleCnt="0"/>
      <dgm:spPr/>
    </dgm:pt>
    <dgm:pt modelId="{C7275E93-A865-444C-96F6-FFD3E55AB61F}" type="pres">
      <dgm:prSet presAssocID="{8CC27625-3379-41FE-A7CC-4CB2BC88CBB4}" presName="parentText" presStyleLbl="node1" presStyleIdx="2" presStyleCnt="3">
        <dgm:presLayoutVars>
          <dgm:chMax val="0"/>
          <dgm:bulletEnabled val="1"/>
        </dgm:presLayoutVars>
      </dgm:prSet>
      <dgm:spPr/>
      <dgm:t>
        <a:bodyPr/>
        <a:lstStyle/>
        <a:p>
          <a:endParaRPr lang="en-US"/>
        </a:p>
      </dgm:t>
    </dgm:pt>
  </dgm:ptLst>
  <dgm:cxnLst>
    <dgm:cxn modelId="{C630C251-AA50-4FF6-8369-1DACAF88798C}" srcId="{818E408F-BCF8-44E6-B2E3-02622CAE3F91}" destId="{CCF606D6-1854-433E-8AC0-00DA7CD88D60}" srcOrd="1" destOrd="0" parTransId="{371FDA69-5BAF-4964-8401-0403D5629EAA}" sibTransId="{156929E9-A853-46E5-B13E-D2BCCC1A92A0}"/>
    <dgm:cxn modelId="{03B05277-A15E-47D6-9388-B1BB91F2F64F}" type="presOf" srcId="{CCF606D6-1854-433E-8AC0-00DA7CD88D60}" destId="{7D30F1C9-F45F-41D3-90C9-26282FF87E31}" srcOrd="0" destOrd="0" presId="urn:microsoft.com/office/officeart/2005/8/layout/vList2"/>
    <dgm:cxn modelId="{32404347-5FD9-4A77-87E3-89F38D2A1D62}" type="presOf" srcId="{818E408F-BCF8-44E6-B2E3-02622CAE3F91}" destId="{402D90E7-2330-478D-998B-790B9C0B6303}" srcOrd="0" destOrd="0" presId="urn:microsoft.com/office/officeart/2005/8/layout/vList2"/>
    <dgm:cxn modelId="{9565C692-D8D7-4B18-A637-A724ED856F33}" srcId="{818E408F-BCF8-44E6-B2E3-02622CAE3F91}" destId="{C9C4083C-148A-4DCC-86EA-8A2842C56F45}" srcOrd="0" destOrd="0" parTransId="{6FD42FFF-243C-429B-9FCA-88536E5D4452}" sibTransId="{D18C04F1-14D3-4DA4-B318-6732B27DBC42}"/>
    <dgm:cxn modelId="{A96FBDC2-C1C7-496D-BF0F-A2FDACE19F7D}" srcId="{818E408F-BCF8-44E6-B2E3-02622CAE3F91}" destId="{8CC27625-3379-41FE-A7CC-4CB2BC88CBB4}" srcOrd="2" destOrd="0" parTransId="{C58054B7-D873-47B7-8F4D-59CEF58F9D85}" sibTransId="{2F95884A-0034-4399-BAE1-98281EDFB86B}"/>
    <dgm:cxn modelId="{5D37F648-8A7E-4222-B1D6-FCB96D562B28}" type="presOf" srcId="{8CC27625-3379-41FE-A7CC-4CB2BC88CBB4}" destId="{C7275E93-A865-444C-96F6-FFD3E55AB61F}" srcOrd="0" destOrd="0" presId="urn:microsoft.com/office/officeart/2005/8/layout/vList2"/>
    <dgm:cxn modelId="{B48714A6-2C90-4029-B4D6-38EE043AE985}" type="presOf" srcId="{C9C4083C-148A-4DCC-86EA-8A2842C56F45}" destId="{6EADF07B-2A45-4DA2-93B1-B47718CE86B1}" srcOrd="0" destOrd="0" presId="urn:microsoft.com/office/officeart/2005/8/layout/vList2"/>
    <dgm:cxn modelId="{14AE8C26-93C0-4476-85C9-C133ECE2CF70}" type="presParOf" srcId="{402D90E7-2330-478D-998B-790B9C0B6303}" destId="{6EADF07B-2A45-4DA2-93B1-B47718CE86B1}" srcOrd="0" destOrd="0" presId="urn:microsoft.com/office/officeart/2005/8/layout/vList2"/>
    <dgm:cxn modelId="{EEF87E32-EDFC-49E8-8839-4A22CC336CDB}" type="presParOf" srcId="{402D90E7-2330-478D-998B-790B9C0B6303}" destId="{F9705C8D-B4D3-4C6E-9475-F459E05FE92A}" srcOrd="1" destOrd="0" presId="urn:microsoft.com/office/officeart/2005/8/layout/vList2"/>
    <dgm:cxn modelId="{82FBDF48-908D-490C-9B7F-BEC2E4265186}" type="presParOf" srcId="{402D90E7-2330-478D-998B-790B9C0B6303}" destId="{7D30F1C9-F45F-41D3-90C9-26282FF87E31}" srcOrd="2" destOrd="0" presId="urn:microsoft.com/office/officeart/2005/8/layout/vList2"/>
    <dgm:cxn modelId="{D3B01FA8-0334-402D-854F-AFB24C80D052}" type="presParOf" srcId="{402D90E7-2330-478D-998B-790B9C0B6303}" destId="{EF1CD4D7-A3B1-4894-9FB2-D247007246B7}" srcOrd="3" destOrd="0" presId="urn:microsoft.com/office/officeart/2005/8/layout/vList2"/>
    <dgm:cxn modelId="{3FADB5BE-3BA3-43FD-8A4A-9255E16DD465}" type="presParOf" srcId="{402D90E7-2330-478D-998B-790B9C0B6303}" destId="{C7275E93-A865-444C-96F6-FFD3E55AB61F}" srcOrd="4" destOrd="0" presId="urn:microsoft.com/office/officeart/2005/8/layout/vList2"/>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82E39DF9-2968-4569-B544-E8C6EDEF376D}"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n-US"/>
        </a:p>
      </dgm:t>
    </dgm:pt>
    <dgm:pt modelId="{98EA2A19-2510-4AF3-8E2D-9682301C8720}">
      <dgm:prSet custT="1"/>
      <dgm:spPr/>
      <dgm:t>
        <a:bodyPr/>
        <a:lstStyle/>
        <a:p>
          <a:pPr algn="just" rtl="0"/>
          <a:r>
            <a:rPr lang="en-US" sz="2500" dirty="0" smtClean="0">
              <a:latin typeface="Neue Haas Grotesk Text Pro"/>
            </a:rPr>
            <a:t> </a:t>
          </a:r>
          <a:r>
            <a:rPr lang="en-US" sz="3400" dirty="0" smtClean="0">
              <a:latin typeface="Arial" pitchFamily="34" charset="0"/>
              <a:cs typeface="Arial" pitchFamily="34" charset="0"/>
            </a:rPr>
            <a:t>I. At </a:t>
          </a:r>
          <a:r>
            <a:rPr lang="en-US" sz="3400" dirty="0">
              <a:latin typeface="Arial" pitchFamily="34" charset="0"/>
              <a:cs typeface="Arial" pitchFamily="34" charset="0"/>
            </a:rPr>
            <a:t>expiration </a:t>
          </a:r>
          <a:r>
            <a:rPr lang="en-US" sz="3400" dirty="0" smtClean="0">
              <a:latin typeface="Arial" pitchFamily="34" charset="0"/>
              <a:cs typeface="Arial" pitchFamily="34" charset="0"/>
            </a:rPr>
            <a:t>of studentship, students </a:t>
          </a:r>
          <a:r>
            <a:rPr lang="en-US" sz="3400" dirty="0">
              <a:latin typeface="Arial" pitchFamily="34" charset="0"/>
              <a:cs typeface="Arial" pitchFamily="34" charset="0"/>
            </a:rPr>
            <a:t>apply for </a:t>
          </a:r>
          <a:r>
            <a:rPr lang="en-US" sz="3400" dirty="0" smtClean="0">
              <a:latin typeface="Arial" pitchFamily="34" charset="0"/>
              <a:cs typeface="Arial" pitchFamily="34" charset="0"/>
            </a:rPr>
            <a:t>Extension</a:t>
          </a:r>
          <a:r>
            <a:rPr lang="en-US" sz="3400" dirty="0">
              <a:latin typeface="Arial" pitchFamily="34" charset="0"/>
              <a:cs typeface="Arial" pitchFamily="34" charset="0"/>
            </a:rPr>
            <a:t> through </a:t>
          </a:r>
          <a:r>
            <a:rPr lang="en-US" sz="3400" dirty="0" smtClean="0">
              <a:latin typeface="Arial" pitchFamily="34" charset="0"/>
              <a:cs typeface="Arial" pitchFamily="34" charset="0"/>
            </a:rPr>
            <a:t>Course </a:t>
          </a:r>
          <a:r>
            <a:rPr lang="en-US" sz="3400" dirty="0">
              <a:latin typeface="Arial" pitchFamily="34" charset="0"/>
              <a:cs typeface="Arial" pitchFamily="34" charset="0"/>
            </a:rPr>
            <a:t>Adviser, Head of Department and Dean  to the Director Academic </a:t>
          </a:r>
          <a:r>
            <a:rPr lang="en-US" sz="3400" dirty="0" smtClean="0">
              <a:latin typeface="Arial" pitchFamily="34" charset="0"/>
              <a:cs typeface="Arial" pitchFamily="34" charset="0"/>
            </a:rPr>
            <a:t>Affairs.</a:t>
          </a:r>
          <a:endParaRPr lang="en-US" sz="3400" dirty="0">
            <a:latin typeface="Arial" pitchFamily="34" charset="0"/>
            <a:cs typeface="Arial" pitchFamily="34" charset="0"/>
          </a:endParaRPr>
        </a:p>
      </dgm:t>
    </dgm:pt>
    <dgm:pt modelId="{9955D566-99D0-40B5-B2A0-2F0512CF91D2}" type="parTrans" cxnId="{760FFF90-9964-42F5-969E-E856E7C042F8}">
      <dgm:prSet/>
      <dgm:spPr/>
      <dgm:t>
        <a:bodyPr/>
        <a:lstStyle/>
        <a:p>
          <a:endParaRPr lang="en-US"/>
        </a:p>
      </dgm:t>
    </dgm:pt>
    <dgm:pt modelId="{963484FD-6927-4284-9873-B9F854729AB6}" type="sibTrans" cxnId="{760FFF90-9964-42F5-969E-E856E7C042F8}">
      <dgm:prSet/>
      <dgm:spPr/>
      <dgm:t>
        <a:bodyPr/>
        <a:lstStyle/>
        <a:p>
          <a:endParaRPr lang="en-US"/>
        </a:p>
      </dgm:t>
    </dgm:pt>
    <dgm:pt modelId="{BCFAC666-4CD3-4C72-9F6A-F66406DA3E83}">
      <dgm:prSet custT="1"/>
      <dgm:spPr/>
      <dgm:t>
        <a:bodyPr/>
        <a:lstStyle/>
        <a:p>
          <a:pPr algn="just" rtl="0"/>
          <a:r>
            <a:rPr lang="en-US" sz="3200" dirty="0">
              <a:latin typeface="Arial" pitchFamily="34" charset="0"/>
              <a:cs typeface="Arial" pitchFamily="34" charset="0"/>
            </a:rPr>
            <a:t>II. Application for Extension of Studentship is processed to BCOS for consideration and recommendation to Senate for </a:t>
          </a:r>
          <a:r>
            <a:rPr lang="en-US" sz="3200" dirty="0" smtClean="0">
              <a:latin typeface="Arial" pitchFamily="34" charset="0"/>
              <a:cs typeface="Arial" pitchFamily="34" charset="0"/>
            </a:rPr>
            <a:t>approval.</a:t>
          </a:r>
          <a:endParaRPr lang="en-US" sz="3200" dirty="0">
            <a:latin typeface="Arial" pitchFamily="34" charset="0"/>
            <a:cs typeface="Arial" pitchFamily="34" charset="0"/>
          </a:endParaRPr>
        </a:p>
      </dgm:t>
    </dgm:pt>
    <dgm:pt modelId="{915D4E35-C815-4B70-B4E2-E879DCB259AD}" type="parTrans" cxnId="{B1E76D46-C58A-4A9B-8752-04DFAB8B89D7}">
      <dgm:prSet/>
      <dgm:spPr/>
      <dgm:t>
        <a:bodyPr/>
        <a:lstStyle/>
        <a:p>
          <a:endParaRPr lang="en-US"/>
        </a:p>
      </dgm:t>
    </dgm:pt>
    <dgm:pt modelId="{AD4C315D-5905-4A3B-A8C1-7A72A3BD979E}" type="sibTrans" cxnId="{B1E76D46-C58A-4A9B-8752-04DFAB8B89D7}">
      <dgm:prSet/>
      <dgm:spPr/>
      <dgm:t>
        <a:bodyPr/>
        <a:lstStyle/>
        <a:p>
          <a:endParaRPr lang="en-US"/>
        </a:p>
      </dgm:t>
    </dgm:pt>
    <dgm:pt modelId="{FF4253F9-3A9C-44F5-9988-5F0492E6650C}">
      <dgm:prSet custT="1"/>
      <dgm:spPr/>
      <dgm:t>
        <a:bodyPr/>
        <a:lstStyle/>
        <a:p>
          <a:pPr algn="just" rtl="0"/>
          <a:r>
            <a:rPr lang="en-US" sz="3400" dirty="0">
              <a:latin typeface="Arial" pitchFamily="34" charset="0"/>
              <a:cs typeface="Arial" pitchFamily="34" charset="0"/>
            </a:rPr>
            <a:t>III. Senate decision is conveyed to the student just as the student’s online profile is </a:t>
          </a:r>
          <a:r>
            <a:rPr lang="en-US" sz="3400" dirty="0" smtClean="0">
              <a:latin typeface="Arial" pitchFamily="34" charset="0"/>
              <a:cs typeface="Arial" pitchFamily="34" charset="0"/>
            </a:rPr>
            <a:t>endorsed.</a:t>
          </a:r>
          <a:endParaRPr lang="en-US" sz="3400" dirty="0">
            <a:latin typeface="Arial" pitchFamily="34" charset="0"/>
            <a:cs typeface="Arial" pitchFamily="34" charset="0"/>
          </a:endParaRPr>
        </a:p>
      </dgm:t>
    </dgm:pt>
    <dgm:pt modelId="{AE288833-24AB-4D21-98FB-213F63E27765}" type="parTrans" cxnId="{9EEA49F2-9450-4D63-94F4-765E8335D142}">
      <dgm:prSet/>
      <dgm:spPr/>
      <dgm:t>
        <a:bodyPr/>
        <a:lstStyle/>
        <a:p>
          <a:endParaRPr lang="en-US"/>
        </a:p>
      </dgm:t>
    </dgm:pt>
    <dgm:pt modelId="{7D4CF8BF-CDB0-4A97-8E5F-EB84EDA55E0B}" type="sibTrans" cxnId="{9EEA49F2-9450-4D63-94F4-765E8335D142}">
      <dgm:prSet/>
      <dgm:spPr/>
      <dgm:t>
        <a:bodyPr/>
        <a:lstStyle/>
        <a:p>
          <a:endParaRPr lang="en-US"/>
        </a:p>
      </dgm:t>
    </dgm:pt>
    <dgm:pt modelId="{495B6FBA-A160-4C4B-8AB3-53D5C4B6C6AA}" type="pres">
      <dgm:prSet presAssocID="{82E39DF9-2968-4569-B544-E8C6EDEF376D}" presName="linear" presStyleCnt="0">
        <dgm:presLayoutVars>
          <dgm:animLvl val="lvl"/>
          <dgm:resizeHandles val="exact"/>
        </dgm:presLayoutVars>
      </dgm:prSet>
      <dgm:spPr/>
      <dgm:t>
        <a:bodyPr/>
        <a:lstStyle/>
        <a:p>
          <a:endParaRPr lang="en-US"/>
        </a:p>
      </dgm:t>
    </dgm:pt>
    <dgm:pt modelId="{87983766-F60C-40BA-8C77-F24DD3F71C11}" type="pres">
      <dgm:prSet presAssocID="{98EA2A19-2510-4AF3-8E2D-9682301C8720}" presName="parentText" presStyleLbl="node1" presStyleIdx="0" presStyleCnt="3" custScaleY="149092">
        <dgm:presLayoutVars>
          <dgm:chMax val="0"/>
          <dgm:bulletEnabled val="1"/>
        </dgm:presLayoutVars>
      </dgm:prSet>
      <dgm:spPr/>
      <dgm:t>
        <a:bodyPr/>
        <a:lstStyle/>
        <a:p>
          <a:endParaRPr lang="en-US"/>
        </a:p>
      </dgm:t>
    </dgm:pt>
    <dgm:pt modelId="{F0D1B823-6B4A-40CA-98D4-996EC660BADB}" type="pres">
      <dgm:prSet presAssocID="{963484FD-6927-4284-9873-B9F854729AB6}" presName="spacer" presStyleCnt="0"/>
      <dgm:spPr/>
    </dgm:pt>
    <dgm:pt modelId="{DA192AD5-C441-426E-891E-F8979836DDDE}" type="pres">
      <dgm:prSet presAssocID="{BCFAC666-4CD3-4C72-9F6A-F66406DA3E83}" presName="parentText" presStyleLbl="node1" presStyleIdx="1" presStyleCnt="3">
        <dgm:presLayoutVars>
          <dgm:chMax val="0"/>
          <dgm:bulletEnabled val="1"/>
        </dgm:presLayoutVars>
      </dgm:prSet>
      <dgm:spPr/>
      <dgm:t>
        <a:bodyPr/>
        <a:lstStyle/>
        <a:p>
          <a:endParaRPr lang="en-US"/>
        </a:p>
      </dgm:t>
    </dgm:pt>
    <dgm:pt modelId="{8785CB39-99C2-4F60-926F-65C3F72B3CCE}" type="pres">
      <dgm:prSet presAssocID="{AD4C315D-5905-4A3B-A8C1-7A72A3BD979E}" presName="spacer" presStyleCnt="0"/>
      <dgm:spPr/>
    </dgm:pt>
    <dgm:pt modelId="{E135063A-E1C9-434C-9098-506EABE74773}" type="pres">
      <dgm:prSet presAssocID="{FF4253F9-3A9C-44F5-9988-5F0492E6650C}" presName="parentText" presStyleLbl="node1" presStyleIdx="2" presStyleCnt="3" custScaleY="99750" custLinFactY="22395" custLinFactNeighborY="100000">
        <dgm:presLayoutVars>
          <dgm:chMax val="0"/>
          <dgm:bulletEnabled val="1"/>
        </dgm:presLayoutVars>
      </dgm:prSet>
      <dgm:spPr/>
      <dgm:t>
        <a:bodyPr/>
        <a:lstStyle/>
        <a:p>
          <a:endParaRPr lang="en-US"/>
        </a:p>
      </dgm:t>
    </dgm:pt>
  </dgm:ptLst>
  <dgm:cxnLst>
    <dgm:cxn modelId="{9EEA49F2-9450-4D63-94F4-765E8335D142}" srcId="{82E39DF9-2968-4569-B544-E8C6EDEF376D}" destId="{FF4253F9-3A9C-44F5-9988-5F0492E6650C}" srcOrd="2" destOrd="0" parTransId="{AE288833-24AB-4D21-98FB-213F63E27765}" sibTransId="{7D4CF8BF-CDB0-4A97-8E5F-EB84EDA55E0B}"/>
    <dgm:cxn modelId="{B1E76D46-C58A-4A9B-8752-04DFAB8B89D7}" srcId="{82E39DF9-2968-4569-B544-E8C6EDEF376D}" destId="{BCFAC666-4CD3-4C72-9F6A-F66406DA3E83}" srcOrd="1" destOrd="0" parTransId="{915D4E35-C815-4B70-B4E2-E879DCB259AD}" sibTransId="{AD4C315D-5905-4A3B-A8C1-7A72A3BD979E}"/>
    <dgm:cxn modelId="{EBD38867-F33D-48AE-83D9-C1C78CCE61F1}" type="presOf" srcId="{FF4253F9-3A9C-44F5-9988-5F0492E6650C}" destId="{E135063A-E1C9-434C-9098-506EABE74773}" srcOrd="0" destOrd="0" presId="urn:microsoft.com/office/officeart/2005/8/layout/vList2"/>
    <dgm:cxn modelId="{08BF2868-1E11-439D-9070-F3A0D0D3EC1F}" type="presOf" srcId="{98EA2A19-2510-4AF3-8E2D-9682301C8720}" destId="{87983766-F60C-40BA-8C77-F24DD3F71C11}" srcOrd="0" destOrd="0" presId="urn:microsoft.com/office/officeart/2005/8/layout/vList2"/>
    <dgm:cxn modelId="{760FFF90-9964-42F5-969E-E856E7C042F8}" srcId="{82E39DF9-2968-4569-B544-E8C6EDEF376D}" destId="{98EA2A19-2510-4AF3-8E2D-9682301C8720}" srcOrd="0" destOrd="0" parTransId="{9955D566-99D0-40B5-B2A0-2F0512CF91D2}" sibTransId="{963484FD-6927-4284-9873-B9F854729AB6}"/>
    <dgm:cxn modelId="{FE1A98E0-06A7-441D-8C79-FD3B4FF7D3B1}" type="presOf" srcId="{BCFAC666-4CD3-4C72-9F6A-F66406DA3E83}" destId="{DA192AD5-C441-426E-891E-F8979836DDDE}" srcOrd="0" destOrd="0" presId="urn:microsoft.com/office/officeart/2005/8/layout/vList2"/>
    <dgm:cxn modelId="{22F3C1B3-8EA4-4933-98A6-1412437D8B70}" type="presOf" srcId="{82E39DF9-2968-4569-B544-E8C6EDEF376D}" destId="{495B6FBA-A160-4C4B-8AB3-53D5C4B6C6AA}" srcOrd="0" destOrd="0" presId="urn:microsoft.com/office/officeart/2005/8/layout/vList2"/>
    <dgm:cxn modelId="{E8759E9D-FF94-4A6C-8477-8E20D5035CE8}" type="presParOf" srcId="{495B6FBA-A160-4C4B-8AB3-53D5C4B6C6AA}" destId="{87983766-F60C-40BA-8C77-F24DD3F71C11}" srcOrd="0" destOrd="0" presId="urn:microsoft.com/office/officeart/2005/8/layout/vList2"/>
    <dgm:cxn modelId="{72E1CCBC-54E1-4283-8B73-B53D2EF7EA1F}" type="presParOf" srcId="{495B6FBA-A160-4C4B-8AB3-53D5C4B6C6AA}" destId="{F0D1B823-6B4A-40CA-98D4-996EC660BADB}" srcOrd="1" destOrd="0" presId="urn:microsoft.com/office/officeart/2005/8/layout/vList2"/>
    <dgm:cxn modelId="{2368927F-767F-4F7A-A4B9-6F16E5F4D623}" type="presParOf" srcId="{495B6FBA-A160-4C4B-8AB3-53D5C4B6C6AA}" destId="{DA192AD5-C441-426E-891E-F8979836DDDE}" srcOrd="2" destOrd="0" presId="urn:microsoft.com/office/officeart/2005/8/layout/vList2"/>
    <dgm:cxn modelId="{C7762DA0-A309-489C-9A09-1496D8E6650B}" type="presParOf" srcId="{495B6FBA-A160-4C4B-8AB3-53D5C4B6C6AA}" destId="{8785CB39-99C2-4F60-926F-65C3F72B3CCE}" srcOrd="3" destOrd="0" presId="urn:microsoft.com/office/officeart/2005/8/layout/vList2"/>
    <dgm:cxn modelId="{199E63F4-BA96-4C30-905A-45C1E558DB83}" type="presParOf" srcId="{495B6FBA-A160-4C4B-8AB3-53D5C4B6C6AA}" destId="{E135063A-E1C9-434C-9098-506EABE74773}" srcOrd="4" destOrd="0" presId="urn:microsoft.com/office/officeart/2005/8/layout/vList2"/>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3A0832EE-723D-4384-B1F2-0F28FD8CA96C}" type="doc">
      <dgm:prSet loTypeId="urn:microsoft.com/office/officeart/2008/layout/LinedList" loCatId="list" qsTypeId="urn:microsoft.com/office/officeart/2005/8/quickstyle/simple1" qsCatId="simple" csTypeId="urn:microsoft.com/office/officeart/2005/8/colors/colorful2" csCatId="colorful" phldr="1"/>
      <dgm:spPr/>
      <dgm:t>
        <a:bodyPr/>
        <a:lstStyle/>
        <a:p>
          <a:endParaRPr lang="en-US"/>
        </a:p>
      </dgm:t>
    </dgm:pt>
    <dgm:pt modelId="{C2A216A7-FDBF-48EA-8533-6BDE824DE7EA}">
      <dgm:prSet custT="1"/>
      <dgm:spPr/>
      <dgm:t>
        <a:bodyPr/>
        <a:lstStyle/>
        <a:p>
          <a:pPr algn="just" rtl="0"/>
          <a:r>
            <a:rPr lang="en-US" sz="3100" b="0" dirty="0">
              <a:latin typeface="Arial" pitchFamily="34" charset="0"/>
              <a:cs typeface="Arial" pitchFamily="34" charset="0"/>
            </a:rPr>
            <a:t>Students withdrawn based on poor academic performance could return (fresh admission)  on condition that fresh admission </a:t>
          </a:r>
          <a:r>
            <a:rPr lang="en-US" sz="3100" b="1" dirty="0">
              <a:latin typeface="Arial" pitchFamily="34" charset="0"/>
              <a:cs typeface="Arial" pitchFamily="34" charset="0"/>
            </a:rPr>
            <a:t>shall not</a:t>
          </a:r>
          <a:r>
            <a:rPr lang="en-US" sz="3100" b="0" dirty="0">
              <a:latin typeface="Arial" pitchFamily="34" charset="0"/>
              <a:cs typeface="Arial" pitchFamily="34" charset="0"/>
            </a:rPr>
            <a:t> be sought into the </a:t>
          </a:r>
          <a:r>
            <a:rPr lang="en-US" sz="3100" b="1" dirty="0">
              <a:latin typeface="Arial" pitchFamily="34" charset="0"/>
              <a:cs typeface="Arial" pitchFamily="34" charset="0"/>
            </a:rPr>
            <a:t>same </a:t>
          </a:r>
          <a:r>
            <a:rPr lang="en-US" sz="3100" b="1" dirty="0" err="1" smtClean="0">
              <a:latin typeface="Arial" pitchFamily="34" charset="0"/>
              <a:cs typeface="Arial" pitchFamily="34" charset="0"/>
            </a:rPr>
            <a:t>programme</a:t>
          </a:r>
          <a:r>
            <a:rPr lang="en-US" sz="3100" b="1" dirty="0" smtClean="0">
              <a:latin typeface="Arial" pitchFamily="34" charset="0"/>
              <a:cs typeface="Arial" pitchFamily="34" charset="0"/>
            </a:rPr>
            <a:t>/course.</a:t>
          </a:r>
          <a:endParaRPr lang="en-US" sz="3100" b="1" dirty="0">
            <a:latin typeface="Arial" pitchFamily="34" charset="0"/>
            <a:cs typeface="Arial" pitchFamily="34" charset="0"/>
          </a:endParaRPr>
        </a:p>
      </dgm:t>
    </dgm:pt>
    <dgm:pt modelId="{966E76A3-A2C1-4A88-BE92-82104D7786A9}" type="parTrans" cxnId="{F4C3EBE9-888F-4B85-867B-69AAA83BDFA3}">
      <dgm:prSet/>
      <dgm:spPr/>
      <dgm:t>
        <a:bodyPr/>
        <a:lstStyle/>
        <a:p>
          <a:endParaRPr lang="en-US"/>
        </a:p>
      </dgm:t>
    </dgm:pt>
    <dgm:pt modelId="{061E6CF8-3238-4989-A2CA-C031CB688D5A}" type="sibTrans" cxnId="{F4C3EBE9-888F-4B85-867B-69AAA83BDFA3}">
      <dgm:prSet/>
      <dgm:spPr/>
      <dgm:t>
        <a:bodyPr/>
        <a:lstStyle/>
        <a:p>
          <a:endParaRPr lang="en-US"/>
        </a:p>
      </dgm:t>
    </dgm:pt>
    <dgm:pt modelId="{EBB19403-D564-49E0-A673-AFC2CD3ED5DE}">
      <dgm:prSet/>
      <dgm:spPr/>
      <dgm:t>
        <a:bodyPr/>
        <a:lstStyle/>
        <a:p>
          <a:pPr algn="just"/>
          <a:r>
            <a:rPr lang="en-US" b="0" dirty="0">
              <a:latin typeface="Arial" pitchFamily="34" charset="0"/>
              <a:cs typeface="Arial" pitchFamily="34" charset="0"/>
            </a:rPr>
            <a:t>Students currently running a </a:t>
          </a:r>
          <a:r>
            <a:rPr lang="en-US" b="0" dirty="0" err="1">
              <a:latin typeface="Arial" pitchFamily="34" charset="0"/>
              <a:cs typeface="Arial" pitchFamily="34" charset="0"/>
            </a:rPr>
            <a:t>programme</a:t>
          </a:r>
          <a:r>
            <a:rPr lang="en-US" b="0" dirty="0">
              <a:latin typeface="Arial" pitchFamily="34" charset="0"/>
              <a:cs typeface="Arial" pitchFamily="34" charset="0"/>
            </a:rPr>
            <a:t> but who may wish to change to another </a:t>
          </a:r>
          <a:r>
            <a:rPr lang="en-US" b="0" dirty="0" err="1">
              <a:latin typeface="Arial" pitchFamily="34" charset="0"/>
              <a:cs typeface="Arial" pitchFamily="34" charset="0"/>
            </a:rPr>
            <a:t>programme</a:t>
          </a:r>
          <a:r>
            <a:rPr lang="en-US" b="0" dirty="0">
              <a:latin typeface="Arial" pitchFamily="34" charset="0"/>
              <a:cs typeface="Arial" pitchFamily="34" charset="0"/>
            </a:rPr>
            <a:t> through a fresh admission process may do so </a:t>
          </a:r>
          <a:r>
            <a:rPr lang="en-US" b="1" dirty="0">
              <a:latin typeface="Arial" pitchFamily="34" charset="0"/>
              <a:cs typeface="Arial" pitchFamily="34" charset="0"/>
            </a:rPr>
            <a:t>provided the previous </a:t>
          </a:r>
          <a:r>
            <a:rPr lang="en-US" b="1" dirty="0" err="1">
              <a:latin typeface="Arial" pitchFamily="34" charset="0"/>
              <a:cs typeface="Arial" pitchFamily="34" charset="0"/>
            </a:rPr>
            <a:t>programme</a:t>
          </a:r>
          <a:r>
            <a:rPr lang="en-US" b="1" dirty="0">
              <a:latin typeface="Arial" pitchFamily="34" charset="0"/>
              <a:cs typeface="Arial" pitchFamily="34" charset="0"/>
            </a:rPr>
            <a:t> is terminated</a:t>
          </a:r>
          <a:r>
            <a:rPr lang="en-US" b="0" dirty="0">
              <a:latin typeface="Arial" pitchFamily="34" charset="0"/>
              <a:cs typeface="Arial" pitchFamily="34" charset="0"/>
            </a:rPr>
            <a:t> at the point of registration for the new </a:t>
          </a:r>
          <a:r>
            <a:rPr lang="en-US" b="0" dirty="0" err="1" smtClean="0">
              <a:latin typeface="Arial" pitchFamily="34" charset="0"/>
              <a:cs typeface="Arial" pitchFamily="34" charset="0"/>
            </a:rPr>
            <a:t>programme</a:t>
          </a:r>
          <a:r>
            <a:rPr lang="en-US" b="0" dirty="0" smtClean="0">
              <a:latin typeface="Arial" pitchFamily="34" charset="0"/>
              <a:cs typeface="Arial" pitchFamily="34" charset="0"/>
            </a:rPr>
            <a:t>.</a:t>
          </a:r>
          <a:endParaRPr lang="en-US" b="0" dirty="0">
            <a:latin typeface="Arial" pitchFamily="34" charset="0"/>
            <a:cs typeface="Arial" pitchFamily="34" charset="0"/>
          </a:endParaRPr>
        </a:p>
      </dgm:t>
    </dgm:pt>
    <dgm:pt modelId="{07708128-7FC6-417A-9213-19831FA69F86}" type="parTrans" cxnId="{BB642C3C-B27B-4789-97F3-4FDCCD08B980}">
      <dgm:prSet/>
      <dgm:spPr/>
      <dgm:t>
        <a:bodyPr/>
        <a:lstStyle/>
        <a:p>
          <a:endParaRPr lang="en-US"/>
        </a:p>
      </dgm:t>
    </dgm:pt>
    <dgm:pt modelId="{4828E35F-86D3-4A20-8E40-2C75801EAB86}" type="sibTrans" cxnId="{BB642C3C-B27B-4789-97F3-4FDCCD08B980}">
      <dgm:prSet/>
      <dgm:spPr/>
      <dgm:t>
        <a:bodyPr/>
        <a:lstStyle/>
        <a:p>
          <a:endParaRPr lang="en-US"/>
        </a:p>
      </dgm:t>
    </dgm:pt>
    <dgm:pt modelId="{5BF60FE7-AD6B-4E84-A685-9BE33D7C7AFB}">
      <dgm:prSet custT="1"/>
      <dgm:spPr/>
      <dgm:t>
        <a:bodyPr/>
        <a:lstStyle/>
        <a:p>
          <a:pPr algn="just"/>
          <a:r>
            <a:rPr lang="en-US" sz="3200" b="0" dirty="0">
              <a:latin typeface="Arial" pitchFamily="34" charset="0"/>
              <a:cs typeface="Arial" pitchFamily="34" charset="0"/>
            </a:rPr>
            <a:t>Students withdrawn based on Absence status could return on condition that the fresh admission </a:t>
          </a:r>
          <a:r>
            <a:rPr lang="en-US" sz="3200" b="1" dirty="0">
              <a:latin typeface="Arial" pitchFamily="34" charset="0"/>
              <a:cs typeface="Arial" pitchFamily="34" charset="0"/>
            </a:rPr>
            <a:t>shall be</a:t>
          </a:r>
          <a:r>
            <a:rPr lang="en-US" sz="3200" b="0" dirty="0">
              <a:latin typeface="Arial" pitchFamily="34" charset="0"/>
              <a:cs typeface="Arial" pitchFamily="34" charset="0"/>
            </a:rPr>
            <a:t> for a new </a:t>
          </a:r>
          <a:r>
            <a:rPr lang="en-US" sz="3200" b="0" dirty="0" err="1">
              <a:latin typeface="Arial" pitchFamily="34" charset="0"/>
              <a:cs typeface="Arial" pitchFamily="34" charset="0"/>
            </a:rPr>
            <a:t>programme</a:t>
          </a:r>
          <a:r>
            <a:rPr lang="en-US" sz="3200" b="0" dirty="0">
              <a:latin typeface="Arial" pitchFamily="34" charset="0"/>
              <a:cs typeface="Arial" pitchFamily="34" charset="0"/>
            </a:rPr>
            <a:t>/course different from the former </a:t>
          </a:r>
          <a:r>
            <a:rPr lang="en-US" sz="3200" b="0" dirty="0" err="1" smtClean="0">
              <a:latin typeface="Arial" pitchFamily="34" charset="0"/>
              <a:cs typeface="Arial" pitchFamily="34" charset="0"/>
            </a:rPr>
            <a:t>programme</a:t>
          </a:r>
          <a:r>
            <a:rPr lang="en-US" sz="3200" b="0" dirty="0" smtClean="0">
              <a:latin typeface="Arial" pitchFamily="34" charset="0"/>
              <a:cs typeface="Arial" pitchFamily="34" charset="0"/>
            </a:rPr>
            <a:t>/course.</a:t>
          </a:r>
          <a:endParaRPr lang="en-US" sz="3200" b="0" dirty="0">
            <a:latin typeface="Arial" pitchFamily="34" charset="0"/>
            <a:cs typeface="Arial" pitchFamily="34" charset="0"/>
          </a:endParaRPr>
        </a:p>
      </dgm:t>
    </dgm:pt>
    <dgm:pt modelId="{5BA7376D-C1FD-416E-AFDC-57C3991715A8}" type="parTrans" cxnId="{8C955731-AA23-4181-825A-B3A728B80A17}">
      <dgm:prSet/>
      <dgm:spPr/>
      <dgm:t>
        <a:bodyPr/>
        <a:lstStyle/>
        <a:p>
          <a:endParaRPr lang="en-US"/>
        </a:p>
      </dgm:t>
    </dgm:pt>
    <dgm:pt modelId="{8D812E9D-86EB-481E-9D6C-057F5030AEA5}" type="sibTrans" cxnId="{8C955731-AA23-4181-825A-B3A728B80A17}">
      <dgm:prSet/>
      <dgm:spPr/>
      <dgm:t>
        <a:bodyPr/>
        <a:lstStyle/>
        <a:p>
          <a:endParaRPr lang="en-US"/>
        </a:p>
      </dgm:t>
    </dgm:pt>
    <dgm:pt modelId="{17209230-5091-4066-97F2-0EA54D338FE4}" type="pres">
      <dgm:prSet presAssocID="{3A0832EE-723D-4384-B1F2-0F28FD8CA96C}" presName="vert0" presStyleCnt="0">
        <dgm:presLayoutVars>
          <dgm:dir/>
          <dgm:animOne val="branch"/>
          <dgm:animLvl val="lvl"/>
        </dgm:presLayoutVars>
      </dgm:prSet>
      <dgm:spPr/>
      <dgm:t>
        <a:bodyPr/>
        <a:lstStyle/>
        <a:p>
          <a:endParaRPr lang="en-US"/>
        </a:p>
      </dgm:t>
    </dgm:pt>
    <dgm:pt modelId="{8BA5D798-9759-44E6-B047-B6270FA59DB8}" type="pres">
      <dgm:prSet presAssocID="{C2A216A7-FDBF-48EA-8533-6BDE824DE7EA}" presName="thickLine" presStyleLbl="alignNode1" presStyleIdx="0" presStyleCnt="3"/>
      <dgm:spPr/>
    </dgm:pt>
    <dgm:pt modelId="{010E8869-4505-4561-96A8-E88588CCEC59}" type="pres">
      <dgm:prSet presAssocID="{C2A216A7-FDBF-48EA-8533-6BDE824DE7EA}" presName="horz1" presStyleCnt="0"/>
      <dgm:spPr/>
    </dgm:pt>
    <dgm:pt modelId="{0F6F53AA-CE8C-4964-8B11-C92BFD7D44E5}" type="pres">
      <dgm:prSet presAssocID="{C2A216A7-FDBF-48EA-8533-6BDE824DE7EA}" presName="tx1" presStyleLbl="revTx" presStyleIdx="0" presStyleCnt="3"/>
      <dgm:spPr/>
      <dgm:t>
        <a:bodyPr/>
        <a:lstStyle/>
        <a:p>
          <a:endParaRPr lang="en-US"/>
        </a:p>
      </dgm:t>
    </dgm:pt>
    <dgm:pt modelId="{13E767B2-696F-42F8-B775-36B52D5B1DFC}" type="pres">
      <dgm:prSet presAssocID="{C2A216A7-FDBF-48EA-8533-6BDE824DE7EA}" presName="vert1" presStyleCnt="0"/>
      <dgm:spPr/>
    </dgm:pt>
    <dgm:pt modelId="{A17ED4C0-5CF1-449C-A8F4-9401773E0678}" type="pres">
      <dgm:prSet presAssocID="{EBB19403-D564-49E0-A673-AFC2CD3ED5DE}" presName="thickLine" presStyleLbl="alignNode1" presStyleIdx="1" presStyleCnt="3"/>
      <dgm:spPr/>
    </dgm:pt>
    <dgm:pt modelId="{22D60863-8652-4682-8853-5FBAD2787AC1}" type="pres">
      <dgm:prSet presAssocID="{EBB19403-D564-49E0-A673-AFC2CD3ED5DE}" presName="horz1" presStyleCnt="0"/>
      <dgm:spPr/>
    </dgm:pt>
    <dgm:pt modelId="{0FBF85DC-27FF-4B87-95BD-0A56DFD3ABBE}" type="pres">
      <dgm:prSet presAssocID="{EBB19403-D564-49E0-A673-AFC2CD3ED5DE}" presName="tx1" presStyleLbl="revTx" presStyleIdx="1" presStyleCnt="3"/>
      <dgm:spPr/>
      <dgm:t>
        <a:bodyPr/>
        <a:lstStyle/>
        <a:p>
          <a:endParaRPr lang="en-US"/>
        </a:p>
      </dgm:t>
    </dgm:pt>
    <dgm:pt modelId="{8E2E6E41-BE0E-40F6-A08A-E20EBDA59AE2}" type="pres">
      <dgm:prSet presAssocID="{EBB19403-D564-49E0-A673-AFC2CD3ED5DE}" presName="vert1" presStyleCnt="0"/>
      <dgm:spPr/>
    </dgm:pt>
    <dgm:pt modelId="{5D0AAE12-6A94-4270-880E-DDAECBAEA60E}" type="pres">
      <dgm:prSet presAssocID="{5BF60FE7-AD6B-4E84-A685-9BE33D7C7AFB}" presName="thickLine" presStyleLbl="alignNode1" presStyleIdx="2" presStyleCnt="3"/>
      <dgm:spPr/>
    </dgm:pt>
    <dgm:pt modelId="{6D06B3CF-3422-4B97-9C2E-EB4D948382FD}" type="pres">
      <dgm:prSet presAssocID="{5BF60FE7-AD6B-4E84-A685-9BE33D7C7AFB}" presName="horz1" presStyleCnt="0"/>
      <dgm:spPr/>
    </dgm:pt>
    <dgm:pt modelId="{AEC77CC7-EB35-4FAE-A44A-E861496694FE}" type="pres">
      <dgm:prSet presAssocID="{5BF60FE7-AD6B-4E84-A685-9BE33D7C7AFB}" presName="tx1" presStyleLbl="revTx" presStyleIdx="2" presStyleCnt="3"/>
      <dgm:spPr/>
      <dgm:t>
        <a:bodyPr/>
        <a:lstStyle/>
        <a:p>
          <a:endParaRPr lang="en-US"/>
        </a:p>
      </dgm:t>
    </dgm:pt>
    <dgm:pt modelId="{7FC7A544-7D40-4446-AB6F-1B35DB5BB3B5}" type="pres">
      <dgm:prSet presAssocID="{5BF60FE7-AD6B-4E84-A685-9BE33D7C7AFB}" presName="vert1" presStyleCnt="0"/>
      <dgm:spPr/>
    </dgm:pt>
  </dgm:ptLst>
  <dgm:cxnLst>
    <dgm:cxn modelId="{BB642C3C-B27B-4789-97F3-4FDCCD08B980}" srcId="{3A0832EE-723D-4384-B1F2-0F28FD8CA96C}" destId="{EBB19403-D564-49E0-A673-AFC2CD3ED5DE}" srcOrd="1" destOrd="0" parTransId="{07708128-7FC6-417A-9213-19831FA69F86}" sibTransId="{4828E35F-86D3-4A20-8E40-2C75801EAB86}"/>
    <dgm:cxn modelId="{32A1C833-FC0B-4780-9D13-A469B1F748B3}" type="presOf" srcId="{3A0832EE-723D-4384-B1F2-0F28FD8CA96C}" destId="{17209230-5091-4066-97F2-0EA54D338FE4}" srcOrd="0" destOrd="0" presId="urn:microsoft.com/office/officeart/2008/layout/LinedList"/>
    <dgm:cxn modelId="{8C955731-AA23-4181-825A-B3A728B80A17}" srcId="{3A0832EE-723D-4384-B1F2-0F28FD8CA96C}" destId="{5BF60FE7-AD6B-4E84-A685-9BE33D7C7AFB}" srcOrd="2" destOrd="0" parTransId="{5BA7376D-C1FD-416E-AFDC-57C3991715A8}" sibTransId="{8D812E9D-86EB-481E-9D6C-057F5030AEA5}"/>
    <dgm:cxn modelId="{E78B14CE-51C4-4548-A85B-AB91511D5BB6}" type="presOf" srcId="{EBB19403-D564-49E0-A673-AFC2CD3ED5DE}" destId="{0FBF85DC-27FF-4B87-95BD-0A56DFD3ABBE}" srcOrd="0" destOrd="0" presId="urn:microsoft.com/office/officeart/2008/layout/LinedList"/>
    <dgm:cxn modelId="{8639A5BA-FCE3-4899-BE3C-6E5B3B7EBB68}" type="presOf" srcId="{5BF60FE7-AD6B-4E84-A685-9BE33D7C7AFB}" destId="{AEC77CC7-EB35-4FAE-A44A-E861496694FE}" srcOrd="0" destOrd="0" presId="urn:microsoft.com/office/officeart/2008/layout/LinedList"/>
    <dgm:cxn modelId="{F4C3EBE9-888F-4B85-867B-69AAA83BDFA3}" srcId="{3A0832EE-723D-4384-B1F2-0F28FD8CA96C}" destId="{C2A216A7-FDBF-48EA-8533-6BDE824DE7EA}" srcOrd="0" destOrd="0" parTransId="{966E76A3-A2C1-4A88-BE92-82104D7786A9}" sibTransId="{061E6CF8-3238-4989-A2CA-C031CB688D5A}"/>
    <dgm:cxn modelId="{3EA74F38-245F-4DE2-92E0-E56D2BB39EA3}" type="presOf" srcId="{C2A216A7-FDBF-48EA-8533-6BDE824DE7EA}" destId="{0F6F53AA-CE8C-4964-8B11-C92BFD7D44E5}" srcOrd="0" destOrd="0" presId="urn:microsoft.com/office/officeart/2008/layout/LinedList"/>
    <dgm:cxn modelId="{26620FB5-C331-43F2-9EAA-BA08FB827D4F}" type="presParOf" srcId="{17209230-5091-4066-97F2-0EA54D338FE4}" destId="{8BA5D798-9759-44E6-B047-B6270FA59DB8}" srcOrd="0" destOrd="0" presId="urn:microsoft.com/office/officeart/2008/layout/LinedList"/>
    <dgm:cxn modelId="{28A607BB-1840-4F23-B396-1374CFE5EF09}" type="presParOf" srcId="{17209230-5091-4066-97F2-0EA54D338FE4}" destId="{010E8869-4505-4561-96A8-E88588CCEC59}" srcOrd="1" destOrd="0" presId="urn:microsoft.com/office/officeart/2008/layout/LinedList"/>
    <dgm:cxn modelId="{02E9BF87-6F17-4726-9E7A-04F96E4F24C7}" type="presParOf" srcId="{010E8869-4505-4561-96A8-E88588CCEC59}" destId="{0F6F53AA-CE8C-4964-8B11-C92BFD7D44E5}" srcOrd="0" destOrd="0" presId="urn:microsoft.com/office/officeart/2008/layout/LinedList"/>
    <dgm:cxn modelId="{1605CA19-FDD2-4FE7-81C2-7C17497FFA51}" type="presParOf" srcId="{010E8869-4505-4561-96A8-E88588CCEC59}" destId="{13E767B2-696F-42F8-B775-36B52D5B1DFC}" srcOrd="1" destOrd="0" presId="urn:microsoft.com/office/officeart/2008/layout/LinedList"/>
    <dgm:cxn modelId="{4F101B59-CA60-422F-91B0-A7762A39EB60}" type="presParOf" srcId="{17209230-5091-4066-97F2-0EA54D338FE4}" destId="{A17ED4C0-5CF1-449C-A8F4-9401773E0678}" srcOrd="2" destOrd="0" presId="urn:microsoft.com/office/officeart/2008/layout/LinedList"/>
    <dgm:cxn modelId="{9371B793-3BD4-472C-A61B-77F2F51FB061}" type="presParOf" srcId="{17209230-5091-4066-97F2-0EA54D338FE4}" destId="{22D60863-8652-4682-8853-5FBAD2787AC1}" srcOrd="3" destOrd="0" presId="urn:microsoft.com/office/officeart/2008/layout/LinedList"/>
    <dgm:cxn modelId="{539BEEC8-50E9-41D1-B616-A8A1986632B2}" type="presParOf" srcId="{22D60863-8652-4682-8853-5FBAD2787AC1}" destId="{0FBF85DC-27FF-4B87-95BD-0A56DFD3ABBE}" srcOrd="0" destOrd="0" presId="urn:microsoft.com/office/officeart/2008/layout/LinedList"/>
    <dgm:cxn modelId="{3BF18B45-EF78-4BE2-9728-CD298F31913D}" type="presParOf" srcId="{22D60863-8652-4682-8853-5FBAD2787AC1}" destId="{8E2E6E41-BE0E-40F6-A08A-E20EBDA59AE2}" srcOrd="1" destOrd="0" presId="urn:microsoft.com/office/officeart/2008/layout/LinedList"/>
    <dgm:cxn modelId="{78486596-E375-4291-8E6C-3BE399804715}" type="presParOf" srcId="{17209230-5091-4066-97F2-0EA54D338FE4}" destId="{5D0AAE12-6A94-4270-880E-DDAECBAEA60E}" srcOrd="4" destOrd="0" presId="urn:microsoft.com/office/officeart/2008/layout/LinedList"/>
    <dgm:cxn modelId="{F89E63B4-AA3B-467B-BB7E-3A1F277EDE89}" type="presParOf" srcId="{17209230-5091-4066-97F2-0EA54D338FE4}" destId="{6D06B3CF-3422-4B97-9C2E-EB4D948382FD}" srcOrd="5" destOrd="0" presId="urn:microsoft.com/office/officeart/2008/layout/LinedList"/>
    <dgm:cxn modelId="{1655329A-3176-49CD-95F3-5E02FDB289D2}" type="presParOf" srcId="{6D06B3CF-3422-4B97-9C2E-EB4D948382FD}" destId="{AEC77CC7-EB35-4FAE-A44A-E861496694FE}" srcOrd="0" destOrd="0" presId="urn:microsoft.com/office/officeart/2008/layout/LinedList"/>
    <dgm:cxn modelId="{F9FA0C0C-7F63-40F9-BB82-F6A4062A4D79}" type="presParOf" srcId="{6D06B3CF-3422-4B97-9C2E-EB4D948382FD}" destId="{7FC7A544-7D40-4446-AB6F-1B35DB5BB3B5}" srcOrd="1" destOrd="0" presId="urn:microsoft.com/office/officeart/2008/layout/LinedList"/>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E749B00A-67FB-490B-B848-ABA0A1DFF89A}" type="doc">
      <dgm:prSet loTypeId="urn:microsoft.com/office/officeart/2008/layout/LinedList" loCatId="list" qsTypeId="urn:microsoft.com/office/officeart/2005/8/quickstyle/simple1" qsCatId="simple" csTypeId="urn:microsoft.com/office/officeart/2005/8/colors/colorful1#2" csCatId="colorful" phldr="1"/>
      <dgm:spPr/>
      <dgm:t>
        <a:bodyPr/>
        <a:lstStyle/>
        <a:p>
          <a:endParaRPr lang="en-US"/>
        </a:p>
      </dgm:t>
    </dgm:pt>
    <dgm:pt modelId="{1B3104AF-A23C-4FEA-8BAD-E37C0D78F82A}">
      <dgm:prSet custT="1"/>
      <dgm:spPr/>
      <dgm:t>
        <a:bodyPr/>
        <a:lstStyle/>
        <a:p>
          <a:pPr algn="just" rtl="0"/>
          <a:r>
            <a:rPr lang="en-US" sz="3200" dirty="0">
              <a:latin typeface="Arial"/>
              <a:cs typeface="Arial"/>
            </a:rPr>
            <a:t>Students on any form of penalty must serve the penalty </a:t>
          </a:r>
          <a:r>
            <a:rPr lang="en-US" sz="3200" dirty="0">
              <a:latin typeface="Arial"/>
              <a:cs typeface="Times New Roman"/>
            </a:rPr>
            <a:t>(Social or Academic Misconduct: Rustication, Suspension)</a:t>
          </a:r>
          <a:r>
            <a:rPr lang="en-US" sz="3200" dirty="0">
              <a:latin typeface="Arial"/>
              <a:cs typeface="Arial"/>
            </a:rPr>
            <a:t> before they can be considered under category </a:t>
          </a:r>
          <a:r>
            <a:rPr lang="en-US" sz="3200" dirty="0" err="1">
              <a:latin typeface="Arial"/>
              <a:cs typeface="Arial"/>
            </a:rPr>
            <a:t>i</a:t>
          </a:r>
          <a:r>
            <a:rPr lang="en-US" sz="3200" dirty="0">
              <a:latin typeface="Arial"/>
              <a:cs typeface="Arial"/>
            </a:rPr>
            <a:t>, ii or iii </a:t>
          </a:r>
          <a:r>
            <a:rPr lang="en-US" sz="3200" dirty="0" smtClean="0">
              <a:latin typeface="Arial"/>
              <a:cs typeface="Arial"/>
            </a:rPr>
            <a:t>above.</a:t>
          </a:r>
          <a:endParaRPr lang="en-US" sz="3200" dirty="0">
            <a:latin typeface="Arial"/>
            <a:cs typeface="Arial"/>
          </a:endParaRPr>
        </a:p>
      </dgm:t>
    </dgm:pt>
    <dgm:pt modelId="{182B8119-5096-4DCA-8023-B191FFC9BB87}" type="parTrans" cxnId="{CC80A03F-09A9-49C9-B153-A9F62BF8DFE3}">
      <dgm:prSet/>
      <dgm:spPr/>
      <dgm:t>
        <a:bodyPr/>
        <a:lstStyle/>
        <a:p>
          <a:endParaRPr lang="en-US"/>
        </a:p>
      </dgm:t>
    </dgm:pt>
    <dgm:pt modelId="{3F3C1348-39AA-4049-ACEF-37FBF428A5DB}" type="sibTrans" cxnId="{CC80A03F-09A9-49C9-B153-A9F62BF8DFE3}">
      <dgm:prSet/>
      <dgm:spPr/>
      <dgm:t>
        <a:bodyPr/>
        <a:lstStyle/>
        <a:p>
          <a:endParaRPr lang="en-US"/>
        </a:p>
      </dgm:t>
    </dgm:pt>
    <dgm:pt modelId="{4A2BB489-AC17-421D-89A8-E837E23B96AB}">
      <dgm:prSet custT="1"/>
      <dgm:spPr/>
      <dgm:t>
        <a:bodyPr/>
        <a:lstStyle/>
        <a:p>
          <a:pPr algn="just"/>
          <a:r>
            <a:rPr lang="en-US" sz="3600" dirty="0">
              <a:latin typeface="Arial"/>
              <a:cs typeface="Arial"/>
            </a:rPr>
            <a:t>Any student </a:t>
          </a:r>
          <a:r>
            <a:rPr lang="en-US" sz="3600" b="1" dirty="0">
              <a:latin typeface="Arial"/>
              <a:cs typeface="Arial"/>
            </a:rPr>
            <a:t>expelled</a:t>
          </a:r>
          <a:r>
            <a:rPr lang="en-US" sz="3600" dirty="0">
              <a:latin typeface="Arial"/>
              <a:cs typeface="Arial"/>
            </a:rPr>
            <a:t> from the University </a:t>
          </a:r>
          <a:r>
            <a:rPr lang="en-US" sz="3600" b="1" dirty="0">
              <a:latin typeface="Arial"/>
              <a:cs typeface="Arial"/>
            </a:rPr>
            <a:t>CANNOT</a:t>
          </a:r>
          <a:r>
            <a:rPr lang="en-US" sz="3600" dirty="0">
              <a:latin typeface="Arial"/>
              <a:cs typeface="Arial"/>
            </a:rPr>
            <a:t> be offered fresh </a:t>
          </a:r>
          <a:r>
            <a:rPr lang="en-US" sz="3600" dirty="0" smtClean="0">
              <a:latin typeface="Arial"/>
              <a:cs typeface="Arial"/>
            </a:rPr>
            <a:t>admission.</a:t>
          </a:r>
          <a:endParaRPr lang="en-US" sz="3600" dirty="0">
            <a:latin typeface="Arial"/>
            <a:cs typeface="Arial"/>
          </a:endParaRPr>
        </a:p>
      </dgm:t>
    </dgm:pt>
    <dgm:pt modelId="{130F7C42-4543-4447-8A62-60AEF811A26C}" type="parTrans" cxnId="{72EB751B-1ADB-430F-B3F8-AF7D79FE64A6}">
      <dgm:prSet/>
      <dgm:spPr/>
      <dgm:t>
        <a:bodyPr/>
        <a:lstStyle/>
        <a:p>
          <a:endParaRPr lang="en-US"/>
        </a:p>
      </dgm:t>
    </dgm:pt>
    <dgm:pt modelId="{33477C8A-A1FF-4628-B9E0-A4A570EA986F}" type="sibTrans" cxnId="{72EB751B-1ADB-430F-B3F8-AF7D79FE64A6}">
      <dgm:prSet/>
      <dgm:spPr/>
      <dgm:t>
        <a:bodyPr/>
        <a:lstStyle/>
        <a:p>
          <a:endParaRPr lang="en-US"/>
        </a:p>
      </dgm:t>
    </dgm:pt>
    <dgm:pt modelId="{70390658-7D33-4716-96D9-1D04E73421DF}">
      <dgm:prSet custT="1"/>
      <dgm:spPr/>
      <dgm:t>
        <a:bodyPr/>
        <a:lstStyle/>
        <a:p>
          <a:pPr algn="just"/>
          <a:r>
            <a:rPr lang="en-US" sz="3600" b="1" dirty="0">
              <a:latin typeface="Arial"/>
              <a:cs typeface="Arial"/>
            </a:rPr>
            <a:t>On a fresh admission, all courses previously taken are null and </a:t>
          </a:r>
          <a:r>
            <a:rPr lang="en-US" sz="3600" b="1" dirty="0" smtClean="0">
              <a:latin typeface="Arial"/>
              <a:cs typeface="Arial"/>
            </a:rPr>
            <a:t>void.</a:t>
          </a:r>
          <a:endParaRPr lang="en-US" sz="3600" b="1" dirty="0">
            <a:latin typeface="Arial"/>
            <a:cs typeface="Arial"/>
          </a:endParaRPr>
        </a:p>
      </dgm:t>
    </dgm:pt>
    <dgm:pt modelId="{2002F8B0-D494-4D06-8FAB-D5E1D41DB3EE}" type="parTrans" cxnId="{5732EBA4-7088-42E3-9CDD-F31A198BD14B}">
      <dgm:prSet/>
      <dgm:spPr/>
      <dgm:t>
        <a:bodyPr/>
        <a:lstStyle/>
        <a:p>
          <a:endParaRPr lang="en-US"/>
        </a:p>
      </dgm:t>
    </dgm:pt>
    <dgm:pt modelId="{078B98F2-3642-466B-BEC6-AAAE9BD19CFD}" type="sibTrans" cxnId="{5732EBA4-7088-42E3-9CDD-F31A198BD14B}">
      <dgm:prSet/>
      <dgm:spPr/>
      <dgm:t>
        <a:bodyPr/>
        <a:lstStyle/>
        <a:p>
          <a:endParaRPr lang="en-US"/>
        </a:p>
      </dgm:t>
    </dgm:pt>
    <dgm:pt modelId="{D8B1DC0A-BE4B-4F81-93DB-B6E9E92DA728}">
      <dgm:prSet custT="1"/>
      <dgm:spPr/>
      <dgm:t>
        <a:bodyPr/>
        <a:lstStyle/>
        <a:p>
          <a:pPr algn="just"/>
          <a:r>
            <a:rPr lang="en-US" sz="2700" b="1" dirty="0">
              <a:latin typeface="Arial"/>
              <a:cs typeface="Arial"/>
            </a:rPr>
            <a:t>The policy is made    available on the University website, during             advertisement for Post-UTME and in the Joint Admissions and Matriculation Board (JAMB) Brochure for candidates’ awareness.</a:t>
          </a:r>
          <a:endParaRPr lang="en-US" sz="2700" dirty="0">
            <a:latin typeface="Arial"/>
            <a:cs typeface="Arial"/>
          </a:endParaRPr>
        </a:p>
      </dgm:t>
    </dgm:pt>
    <dgm:pt modelId="{1D3B0E80-B0B3-4F12-887B-7C2145A6D07A}" type="parTrans" cxnId="{7B752002-2E7D-4A04-B4E3-ABC217197A02}">
      <dgm:prSet/>
      <dgm:spPr/>
      <dgm:t>
        <a:bodyPr/>
        <a:lstStyle/>
        <a:p>
          <a:endParaRPr lang="en-US"/>
        </a:p>
      </dgm:t>
    </dgm:pt>
    <dgm:pt modelId="{7F827E8E-086A-40A4-A0F6-53ACC72C31B0}" type="sibTrans" cxnId="{7B752002-2E7D-4A04-B4E3-ABC217197A02}">
      <dgm:prSet/>
      <dgm:spPr/>
      <dgm:t>
        <a:bodyPr/>
        <a:lstStyle/>
        <a:p>
          <a:endParaRPr lang="en-US"/>
        </a:p>
      </dgm:t>
    </dgm:pt>
    <dgm:pt modelId="{8529EB11-1638-4D8D-8FD7-6F0D969EF764}" type="pres">
      <dgm:prSet presAssocID="{E749B00A-67FB-490B-B848-ABA0A1DFF89A}" presName="vert0" presStyleCnt="0">
        <dgm:presLayoutVars>
          <dgm:dir/>
          <dgm:animOne val="branch"/>
          <dgm:animLvl val="lvl"/>
        </dgm:presLayoutVars>
      </dgm:prSet>
      <dgm:spPr/>
      <dgm:t>
        <a:bodyPr/>
        <a:lstStyle/>
        <a:p>
          <a:endParaRPr lang="en-US"/>
        </a:p>
      </dgm:t>
    </dgm:pt>
    <dgm:pt modelId="{B8DFE512-4C55-4598-A93C-182A1EBDA7CA}" type="pres">
      <dgm:prSet presAssocID="{1B3104AF-A23C-4FEA-8BAD-E37C0D78F82A}" presName="thickLine" presStyleLbl="alignNode1" presStyleIdx="0" presStyleCnt="4"/>
      <dgm:spPr/>
    </dgm:pt>
    <dgm:pt modelId="{86F65660-B824-4266-AFB0-A91ED554D2CE}" type="pres">
      <dgm:prSet presAssocID="{1B3104AF-A23C-4FEA-8BAD-E37C0D78F82A}" presName="horz1" presStyleCnt="0"/>
      <dgm:spPr/>
    </dgm:pt>
    <dgm:pt modelId="{4B635376-E037-4D74-9CCE-3BCD669491FE}" type="pres">
      <dgm:prSet presAssocID="{1B3104AF-A23C-4FEA-8BAD-E37C0D78F82A}" presName="tx1" presStyleLbl="revTx" presStyleIdx="0" presStyleCnt="4" custScaleY="125519"/>
      <dgm:spPr/>
      <dgm:t>
        <a:bodyPr/>
        <a:lstStyle/>
        <a:p>
          <a:endParaRPr lang="en-US"/>
        </a:p>
      </dgm:t>
    </dgm:pt>
    <dgm:pt modelId="{C626589D-BC2E-4D61-A4BB-93F43ABB6F83}" type="pres">
      <dgm:prSet presAssocID="{1B3104AF-A23C-4FEA-8BAD-E37C0D78F82A}" presName="vert1" presStyleCnt="0"/>
      <dgm:spPr/>
    </dgm:pt>
    <dgm:pt modelId="{9563FC98-0422-4DFD-A965-A897DDAD703B}" type="pres">
      <dgm:prSet presAssocID="{4A2BB489-AC17-421D-89A8-E837E23B96AB}" presName="thickLine" presStyleLbl="alignNode1" presStyleIdx="1" presStyleCnt="4"/>
      <dgm:spPr/>
    </dgm:pt>
    <dgm:pt modelId="{5C1170C8-A619-493D-A7CD-CC4922EB3B7F}" type="pres">
      <dgm:prSet presAssocID="{4A2BB489-AC17-421D-89A8-E837E23B96AB}" presName="horz1" presStyleCnt="0"/>
      <dgm:spPr/>
    </dgm:pt>
    <dgm:pt modelId="{13104459-5678-47BB-82EE-5F06707C0F84}" type="pres">
      <dgm:prSet presAssocID="{4A2BB489-AC17-421D-89A8-E837E23B96AB}" presName="tx1" presStyleLbl="revTx" presStyleIdx="1" presStyleCnt="4"/>
      <dgm:spPr/>
      <dgm:t>
        <a:bodyPr/>
        <a:lstStyle/>
        <a:p>
          <a:endParaRPr lang="en-US"/>
        </a:p>
      </dgm:t>
    </dgm:pt>
    <dgm:pt modelId="{1B1770F4-B86D-4E49-8EE1-FFE172EFE836}" type="pres">
      <dgm:prSet presAssocID="{4A2BB489-AC17-421D-89A8-E837E23B96AB}" presName="vert1" presStyleCnt="0"/>
      <dgm:spPr/>
    </dgm:pt>
    <dgm:pt modelId="{E74893F2-6789-45FF-9D54-DFE04E75117E}" type="pres">
      <dgm:prSet presAssocID="{70390658-7D33-4716-96D9-1D04E73421DF}" presName="thickLine" presStyleLbl="alignNode1" presStyleIdx="2" presStyleCnt="4"/>
      <dgm:spPr/>
    </dgm:pt>
    <dgm:pt modelId="{A0E264D9-651B-4A8B-BBAD-00232D33EEAF}" type="pres">
      <dgm:prSet presAssocID="{70390658-7D33-4716-96D9-1D04E73421DF}" presName="horz1" presStyleCnt="0"/>
      <dgm:spPr/>
    </dgm:pt>
    <dgm:pt modelId="{F319CDE4-6BFC-412B-BFD1-1BD13DFA7877}" type="pres">
      <dgm:prSet presAssocID="{70390658-7D33-4716-96D9-1D04E73421DF}" presName="tx1" presStyleLbl="revTx" presStyleIdx="2" presStyleCnt="4" custScaleY="85476"/>
      <dgm:spPr/>
      <dgm:t>
        <a:bodyPr/>
        <a:lstStyle/>
        <a:p>
          <a:endParaRPr lang="en-US"/>
        </a:p>
      </dgm:t>
    </dgm:pt>
    <dgm:pt modelId="{826278D3-B515-47CC-BF33-BC4A601DAE90}" type="pres">
      <dgm:prSet presAssocID="{70390658-7D33-4716-96D9-1D04E73421DF}" presName="vert1" presStyleCnt="0"/>
      <dgm:spPr/>
    </dgm:pt>
    <dgm:pt modelId="{49ED8172-AE78-4DCD-AF82-00F57684526C}" type="pres">
      <dgm:prSet presAssocID="{D8B1DC0A-BE4B-4F81-93DB-B6E9E92DA728}" presName="thickLine" presStyleLbl="alignNode1" presStyleIdx="3" presStyleCnt="4"/>
      <dgm:spPr/>
    </dgm:pt>
    <dgm:pt modelId="{756E775D-06AF-4637-9CDA-C6A8C6B0E2A0}" type="pres">
      <dgm:prSet presAssocID="{D8B1DC0A-BE4B-4F81-93DB-B6E9E92DA728}" presName="horz1" presStyleCnt="0"/>
      <dgm:spPr/>
    </dgm:pt>
    <dgm:pt modelId="{DD1282CB-1FC7-4297-9FD1-5E839EC10627}" type="pres">
      <dgm:prSet presAssocID="{D8B1DC0A-BE4B-4F81-93DB-B6E9E92DA728}" presName="tx1" presStyleLbl="revTx" presStyleIdx="3" presStyleCnt="4"/>
      <dgm:spPr/>
      <dgm:t>
        <a:bodyPr/>
        <a:lstStyle/>
        <a:p>
          <a:endParaRPr lang="en-US"/>
        </a:p>
      </dgm:t>
    </dgm:pt>
    <dgm:pt modelId="{F29C8E9D-70FA-4972-9E2D-088F27517C70}" type="pres">
      <dgm:prSet presAssocID="{D8B1DC0A-BE4B-4F81-93DB-B6E9E92DA728}" presName="vert1" presStyleCnt="0"/>
      <dgm:spPr/>
    </dgm:pt>
  </dgm:ptLst>
  <dgm:cxnLst>
    <dgm:cxn modelId="{CC80A03F-09A9-49C9-B153-A9F62BF8DFE3}" srcId="{E749B00A-67FB-490B-B848-ABA0A1DFF89A}" destId="{1B3104AF-A23C-4FEA-8BAD-E37C0D78F82A}" srcOrd="0" destOrd="0" parTransId="{182B8119-5096-4DCA-8023-B191FFC9BB87}" sibTransId="{3F3C1348-39AA-4049-ACEF-37FBF428A5DB}"/>
    <dgm:cxn modelId="{72EB751B-1ADB-430F-B3F8-AF7D79FE64A6}" srcId="{E749B00A-67FB-490B-B848-ABA0A1DFF89A}" destId="{4A2BB489-AC17-421D-89A8-E837E23B96AB}" srcOrd="1" destOrd="0" parTransId="{130F7C42-4543-4447-8A62-60AEF811A26C}" sibTransId="{33477C8A-A1FF-4628-B9E0-A4A570EA986F}"/>
    <dgm:cxn modelId="{4E521F3A-9FE4-4E20-9018-F62A045A9A6E}" type="presOf" srcId="{4A2BB489-AC17-421D-89A8-E837E23B96AB}" destId="{13104459-5678-47BB-82EE-5F06707C0F84}" srcOrd="0" destOrd="0" presId="urn:microsoft.com/office/officeart/2008/layout/LinedList"/>
    <dgm:cxn modelId="{1E152AA8-CEB7-44D4-B741-BACCA30DB172}" type="presOf" srcId="{1B3104AF-A23C-4FEA-8BAD-E37C0D78F82A}" destId="{4B635376-E037-4D74-9CCE-3BCD669491FE}" srcOrd="0" destOrd="0" presId="urn:microsoft.com/office/officeart/2008/layout/LinedList"/>
    <dgm:cxn modelId="{7B752002-2E7D-4A04-B4E3-ABC217197A02}" srcId="{E749B00A-67FB-490B-B848-ABA0A1DFF89A}" destId="{D8B1DC0A-BE4B-4F81-93DB-B6E9E92DA728}" srcOrd="3" destOrd="0" parTransId="{1D3B0E80-B0B3-4F12-887B-7C2145A6D07A}" sibTransId="{7F827E8E-086A-40A4-A0F6-53ACC72C31B0}"/>
    <dgm:cxn modelId="{5732EBA4-7088-42E3-9CDD-F31A198BD14B}" srcId="{E749B00A-67FB-490B-B848-ABA0A1DFF89A}" destId="{70390658-7D33-4716-96D9-1D04E73421DF}" srcOrd="2" destOrd="0" parTransId="{2002F8B0-D494-4D06-8FAB-D5E1D41DB3EE}" sibTransId="{078B98F2-3642-466B-BEC6-AAAE9BD19CFD}"/>
    <dgm:cxn modelId="{5FF05FA1-5257-45CA-A4C9-1C57EA778972}" type="presOf" srcId="{E749B00A-67FB-490B-B848-ABA0A1DFF89A}" destId="{8529EB11-1638-4D8D-8FD7-6F0D969EF764}" srcOrd="0" destOrd="0" presId="urn:microsoft.com/office/officeart/2008/layout/LinedList"/>
    <dgm:cxn modelId="{81FD1E50-9B13-4560-A48C-4FA90C9AE211}" type="presOf" srcId="{70390658-7D33-4716-96D9-1D04E73421DF}" destId="{F319CDE4-6BFC-412B-BFD1-1BD13DFA7877}" srcOrd="0" destOrd="0" presId="urn:microsoft.com/office/officeart/2008/layout/LinedList"/>
    <dgm:cxn modelId="{91881D3E-15F4-45D5-94BF-D0E2F169A1D4}" type="presOf" srcId="{D8B1DC0A-BE4B-4F81-93DB-B6E9E92DA728}" destId="{DD1282CB-1FC7-4297-9FD1-5E839EC10627}" srcOrd="0" destOrd="0" presId="urn:microsoft.com/office/officeart/2008/layout/LinedList"/>
    <dgm:cxn modelId="{7877F648-20C1-4E8F-ACFD-352AF4CFEC99}" type="presParOf" srcId="{8529EB11-1638-4D8D-8FD7-6F0D969EF764}" destId="{B8DFE512-4C55-4598-A93C-182A1EBDA7CA}" srcOrd="0" destOrd="0" presId="urn:microsoft.com/office/officeart/2008/layout/LinedList"/>
    <dgm:cxn modelId="{27B5382A-70FF-4E40-8AA3-C0D1E8DDCC18}" type="presParOf" srcId="{8529EB11-1638-4D8D-8FD7-6F0D969EF764}" destId="{86F65660-B824-4266-AFB0-A91ED554D2CE}" srcOrd="1" destOrd="0" presId="urn:microsoft.com/office/officeart/2008/layout/LinedList"/>
    <dgm:cxn modelId="{E9B1FEFC-6F43-4465-93D4-402A2F87DBFA}" type="presParOf" srcId="{86F65660-B824-4266-AFB0-A91ED554D2CE}" destId="{4B635376-E037-4D74-9CCE-3BCD669491FE}" srcOrd="0" destOrd="0" presId="urn:microsoft.com/office/officeart/2008/layout/LinedList"/>
    <dgm:cxn modelId="{39798CAA-B6F0-4459-9773-270AB25E6224}" type="presParOf" srcId="{86F65660-B824-4266-AFB0-A91ED554D2CE}" destId="{C626589D-BC2E-4D61-A4BB-93F43ABB6F83}" srcOrd="1" destOrd="0" presId="urn:microsoft.com/office/officeart/2008/layout/LinedList"/>
    <dgm:cxn modelId="{6EFCE63E-0165-455C-8DFC-A1E0FD5A80BC}" type="presParOf" srcId="{8529EB11-1638-4D8D-8FD7-6F0D969EF764}" destId="{9563FC98-0422-4DFD-A965-A897DDAD703B}" srcOrd="2" destOrd="0" presId="urn:microsoft.com/office/officeart/2008/layout/LinedList"/>
    <dgm:cxn modelId="{42BE784D-ACB0-4CFE-B104-5A6B2AD8D6B4}" type="presParOf" srcId="{8529EB11-1638-4D8D-8FD7-6F0D969EF764}" destId="{5C1170C8-A619-493D-A7CD-CC4922EB3B7F}" srcOrd="3" destOrd="0" presId="urn:microsoft.com/office/officeart/2008/layout/LinedList"/>
    <dgm:cxn modelId="{5D6CA149-16F4-4708-A580-DD474DBAFDF9}" type="presParOf" srcId="{5C1170C8-A619-493D-A7CD-CC4922EB3B7F}" destId="{13104459-5678-47BB-82EE-5F06707C0F84}" srcOrd="0" destOrd="0" presId="urn:microsoft.com/office/officeart/2008/layout/LinedList"/>
    <dgm:cxn modelId="{2A9B78DE-0786-4A59-96A1-E5D968856D8A}" type="presParOf" srcId="{5C1170C8-A619-493D-A7CD-CC4922EB3B7F}" destId="{1B1770F4-B86D-4E49-8EE1-FFE172EFE836}" srcOrd="1" destOrd="0" presId="urn:microsoft.com/office/officeart/2008/layout/LinedList"/>
    <dgm:cxn modelId="{A17AD567-C900-410E-A36D-74343ED6163A}" type="presParOf" srcId="{8529EB11-1638-4D8D-8FD7-6F0D969EF764}" destId="{E74893F2-6789-45FF-9D54-DFE04E75117E}" srcOrd="4" destOrd="0" presId="urn:microsoft.com/office/officeart/2008/layout/LinedList"/>
    <dgm:cxn modelId="{703B2321-794B-41EA-9B5D-9374F8FA94A4}" type="presParOf" srcId="{8529EB11-1638-4D8D-8FD7-6F0D969EF764}" destId="{A0E264D9-651B-4A8B-BBAD-00232D33EEAF}" srcOrd="5" destOrd="0" presId="urn:microsoft.com/office/officeart/2008/layout/LinedList"/>
    <dgm:cxn modelId="{96B99877-ED58-4333-B2A4-B7E8295D80F5}" type="presParOf" srcId="{A0E264D9-651B-4A8B-BBAD-00232D33EEAF}" destId="{F319CDE4-6BFC-412B-BFD1-1BD13DFA7877}" srcOrd="0" destOrd="0" presId="urn:microsoft.com/office/officeart/2008/layout/LinedList"/>
    <dgm:cxn modelId="{D1D016C4-9855-4EF2-8149-98BC3C9A86E9}" type="presParOf" srcId="{A0E264D9-651B-4A8B-BBAD-00232D33EEAF}" destId="{826278D3-B515-47CC-BF33-BC4A601DAE90}" srcOrd="1" destOrd="0" presId="urn:microsoft.com/office/officeart/2008/layout/LinedList"/>
    <dgm:cxn modelId="{FCDFFF70-0975-43BC-96C9-2E29D63E04BB}" type="presParOf" srcId="{8529EB11-1638-4D8D-8FD7-6F0D969EF764}" destId="{49ED8172-AE78-4DCD-AF82-00F57684526C}" srcOrd="6" destOrd="0" presId="urn:microsoft.com/office/officeart/2008/layout/LinedList"/>
    <dgm:cxn modelId="{9DBBD4C2-A8F8-4045-B7A7-54359EB44EEA}" type="presParOf" srcId="{8529EB11-1638-4D8D-8FD7-6F0D969EF764}" destId="{756E775D-06AF-4637-9CDA-C6A8C6B0E2A0}" srcOrd="7" destOrd="0" presId="urn:microsoft.com/office/officeart/2008/layout/LinedList"/>
    <dgm:cxn modelId="{C1C76A40-2A43-44E5-8C70-22CAA1731CE5}" type="presParOf" srcId="{756E775D-06AF-4637-9CDA-C6A8C6B0E2A0}" destId="{DD1282CB-1FC7-4297-9FD1-5E839EC10627}" srcOrd="0" destOrd="0" presId="urn:microsoft.com/office/officeart/2008/layout/LinedList"/>
    <dgm:cxn modelId="{5D825D2F-F695-4ED4-9DAF-9F672C80DA63}" type="presParOf" srcId="{756E775D-06AF-4637-9CDA-C6A8C6B0E2A0}" destId="{F29C8E9D-70FA-4972-9E2D-088F27517C70}" srcOrd="1" destOrd="0" presId="urn:microsoft.com/office/officeart/2008/layout/LinedList"/>
  </dgm:cxnLst>
  <dgm:bg/>
  <dgm:whole/>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72BEE0-A784-47CE-940A-9A0050DE618E}">
      <dsp:nvSpPr>
        <dsp:cNvPr id="0" name=""/>
        <dsp:cNvSpPr/>
      </dsp:nvSpPr>
      <dsp:spPr>
        <a:xfrm>
          <a:off x="0" y="669"/>
          <a:ext cx="6280150"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2B79FA2-AF35-4DBB-AFE7-C73CA4AE256C}">
      <dsp:nvSpPr>
        <dsp:cNvPr id="0" name=""/>
        <dsp:cNvSpPr/>
      </dsp:nvSpPr>
      <dsp:spPr>
        <a:xfrm>
          <a:off x="0" y="669"/>
          <a:ext cx="6280150" cy="10970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300" tIns="114300" rIns="114300" bIns="114300" numCol="1" spcCol="1270" anchor="t" anchorCtr="0">
          <a:noAutofit/>
        </a:bodyPr>
        <a:lstStyle/>
        <a:p>
          <a:pPr marL="0" lvl="0" indent="0" algn="l" defTabSz="1333500">
            <a:lnSpc>
              <a:spcPct val="90000"/>
            </a:lnSpc>
            <a:spcBef>
              <a:spcPct val="0"/>
            </a:spcBef>
            <a:spcAft>
              <a:spcPct val="35000"/>
            </a:spcAft>
            <a:buNone/>
          </a:pPr>
          <a:r>
            <a:rPr lang="en-US" sz="3000" kern="1200" dirty="0"/>
            <a:t>Academic Affairs Unit</a:t>
          </a:r>
        </a:p>
      </dsp:txBody>
      <dsp:txXfrm>
        <a:off x="0" y="669"/>
        <a:ext cx="6280150" cy="1097012"/>
      </dsp:txXfrm>
    </dsp:sp>
    <dsp:sp modelId="{E44F7B06-9FFA-4413-A25C-FF5BAB26BE6A}">
      <dsp:nvSpPr>
        <dsp:cNvPr id="0" name=""/>
        <dsp:cNvSpPr/>
      </dsp:nvSpPr>
      <dsp:spPr>
        <a:xfrm>
          <a:off x="0" y="1097681"/>
          <a:ext cx="6280150" cy="0"/>
        </a:xfrm>
        <a:prstGeom prst="line">
          <a:avLst/>
        </a:prstGeom>
        <a:solidFill>
          <a:schemeClr val="accent2">
            <a:hueOff val="-376579"/>
            <a:satOff val="-218"/>
            <a:lumOff val="2451"/>
            <a:alphaOff val="0"/>
          </a:schemeClr>
        </a:solidFill>
        <a:ln w="12700" cap="flat" cmpd="sng" algn="ctr">
          <a:solidFill>
            <a:schemeClr val="accent2">
              <a:hueOff val="-376579"/>
              <a:satOff val="-218"/>
              <a:lumOff val="2451"/>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E103E49-FD34-44C5-A451-EF89C220E53C}">
      <dsp:nvSpPr>
        <dsp:cNvPr id="0" name=""/>
        <dsp:cNvSpPr/>
      </dsp:nvSpPr>
      <dsp:spPr>
        <a:xfrm>
          <a:off x="0" y="1097681"/>
          <a:ext cx="6280150" cy="10970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300" tIns="114300" rIns="114300" bIns="114300" numCol="1" spcCol="1270" anchor="t" anchorCtr="0">
          <a:noAutofit/>
        </a:bodyPr>
        <a:lstStyle/>
        <a:p>
          <a:pPr marL="0" lvl="0" indent="0" algn="l" defTabSz="1333500">
            <a:lnSpc>
              <a:spcPct val="90000"/>
            </a:lnSpc>
            <a:spcBef>
              <a:spcPct val="0"/>
            </a:spcBef>
            <a:spcAft>
              <a:spcPct val="35000"/>
            </a:spcAft>
            <a:buNone/>
          </a:pPr>
          <a:r>
            <a:rPr lang="en-US" sz="3000" kern="1200" dirty="0"/>
            <a:t>Admissions’ Unit</a:t>
          </a:r>
        </a:p>
      </dsp:txBody>
      <dsp:txXfrm>
        <a:off x="0" y="1097681"/>
        <a:ext cx="6280150" cy="1097012"/>
      </dsp:txXfrm>
    </dsp:sp>
    <dsp:sp modelId="{BDDE995F-D0E7-4B57-B9CB-0B7A797B9B89}">
      <dsp:nvSpPr>
        <dsp:cNvPr id="0" name=""/>
        <dsp:cNvSpPr/>
      </dsp:nvSpPr>
      <dsp:spPr>
        <a:xfrm>
          <a:off x="0" y="2194693"/>
          <a:ext cx="6280150" cy="0"/>
        </a:xfrm>
        <a:prstGeom prst="line">
          <a:avLst/>
        </a:prstGeom>
        <a:solidFill>
          <a:schemeClr val="accent2">
            <a:hueOff val="-753157"/>
            <a:satOff val="-437"/>
            <a:lumOff val="4902"/>
            <a:alphaOff val="0"/>
          </a:schemeClr>
        </a:solidFill>
        <a:ln w="12700" cap="flat" cmpd="sng" algn="ctr">
          <a:solidFill>
            <a:schemeClr val="accent2">
              <a:hueOff val="-753157"/>
              <a:satOff val="-437"/>
              <a:lumOff val="4902"/>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B5925E1-2CD6-42DA-ABDF-B79D32A3B1AA}">
      <dsp:nvSpPr>
        <dsp:cNvPr id="0" name=""/>
        <dsp:cNvSpPr/>
      </dsp:nvSpPr>
      <dsp:spPr>
        <a:xfrm>
          <a:off x="0" y="2194693"/>
          <a:ext cx="6280150" cy="10970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300" tIns="114300" rIns="114300" bIns="114300" numCol="1" spcCol="1270" anchor="t" anchorCtr="0">
          <a:noAutofit/>
        </a:bodyPr>
        <a:lstStyle/>
        <a:p>
          <a:pPr marL="0" lvl="0" indent="0" algn="l" defTabSz="1333500">
            <a:lnSpc>
              <a:spcPct val="90000"/>
            </a:lnSpc>
            <a:spcBef>
              <a:spcPct val="0"/>
            </a:spcBef>
            <a:spcAft>
              <a:spcPct val="35000"/>
            </a:spcAft>
            <a:buNone/>
          </a:pPr>
          <a:r>
            <a:rPr lang="en-US" sz="3000" kern="1200" dirty="0"/>
            <a:t>Records’ and Certificate/Verification Unit</a:t>
          </a:r>
        </a:p>
      </dsp:txBody>
      <dsp:txXfrm>
        <a:off x="0" y="2194693"/>
        <a:ext cx="6280150" cy="1097012"/>
      </dsp:txXfrm>
    </dsp:sp>
    <dsp:sp modelId="{BFD5E9DC-84EE-435F-B4DA-9E67CA7A297B}">
      <dsp:nvSpPr>
        <dsp:cNvPr id="0" name=""/>
        <dsp:cNvSpPr/>
      </dsp:nvSpPr>
      <dsp:spPr>
        <a:xfrm>
          <a:off x="0" y="3291706"/>
          <a:ext cx="6280150" cy="0"/>
        </a:xfrm>
        <a:prstGeom prst="line">
          <a:avLst/>
        </a:prstGeom>
        <a:solidFill>
          <a:schemeClr val="accent2">
            <a:hueOff val="-1129736"/>
            <a:satOff val="-655"/>
            <a:lumOff val="7353"/>
            <a:alphaOff val="0"/>
          </a:schemeClr>
        </a:solidFill>
        <a:ln w="12700" cap="flat" cmpd="sng" algn="ctr">
          <a:solidFill>
            <a:schemeClr val="accent2">
              <a:hueOff val="-1129736"/>
              <a:satOff val="-655"/>
              <a:lumOff val="7353"/>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3B1A579-1108-47B3-AEED-313CA934E133}">
      <dsp:nvSpPr>
        <dsp:cNvPr id="0" name=""/>
        <dsp:cNvSpPr/>
      </dsp:nvSpPr>
      <dsp:spPr>
        <a:xfrm>
          <a:off x="0" y="3291706"/>
          <a:ext cx="6280150" cy="10970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300" tIns="114300" rIns="114300" bIns="114300" numCol="1" spcCol="1270" anchor="t" anchorCtr="0">
          <a:noAutofit/>
        </a:bodyPr>
        <a:lstStyle/>
        <a:p>
          <a:pPr marL="0" lvl="0" indent="0" algn="l" defTabSz="1333500">
            <a:lnSpc>
              <a:spcPct val="90000"/>
            </a:lnSpc>
            <a:spcBef>
              <a:spcPct val="0"/>
            </a:spcBef>
            <a:spcAft>
              <a:spcPct val="35000"/>
            </a:spcAft>
            <a:buNone/>
          </a:pPr>
          <a:r>
            <a:rPr lang="en-US" sz="3000" kern="1200" dirty="0"/>
            <a:t>Senate and Ceremonies Unit</a:t>
          </a:r>
        </a:p>
      </dsp:txBody>
      <dsp:txXfrm>
        <a:off x="0" y="3291706"/>
        <a:ext cx="6280150" cy="1097012"/>
      </dsp:txXfrm>
    </dsp:sp>
    <dsp:sp modelId="{0618AEC7-0F25-4D5D-9EE2-4346B6DDB11E}">
      <dsp:nvSpPr>
        <dsp:cNvPr id="0" name=""/>
        <dsp:cNvSpPr/>
      </dsp:nvSpPr>
      <dsp:spPr>
        <a:xfrm>
          <a:off x="0" y="4388718"/>
          <a:ext cx="6280150" cy="0"/>
        </a:xfrm>
        <a:prstGeom prst="line">
          <a:avLst/>
        </a:prstGeom>
        <a:solidFill>
          <a:schemeClr val="accent2">
            <a:hueOff val="-1506315"/>
            <a:satOff val="-873"/>
            <a:lumOff val="9804"/>
            <a:alphaOff val="0"/>
          </a:schemeClr>
        </a:solidFill>
        <a:ln w="12700" cap="flat" cmpd="sng" algn="ctr">
          <a:solidFill>
            <a:schemeClr val="accent2">
              <a:hueOff val="-1506315"/>
              <a:satOff val="-873"/>
              <a:lumOff val="9804"/>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E27E59C-26F1-4E42-9875-D74FFE085171}">
      <dsp:nvSpPr>
        <dsp:cNvPr id="0" name=""/>
        <dsp:cNvSpPr/>
      </dsp:nvSpPr>
      <dsp:spPr>
        <a:xfrm>
          <a:off x="0" y="4388718"/>
          <a:ext cx="6280150" cy="10970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300" tIns="114300" rIns="114300" bIns="114300" numCol="1" spcCol="1270" anchor="t" anchorCtr="0">
          <a:noAutofit/>
        </a:bodyPr>
        <a:lstStyle/>
        <a:p>
          <a:pPr marL="0" lvl="0" indent="0" algn="l" defTabSz="1333500">
            <a:lnSpc>
              <a:spcPct val="90000"/>
            </a:lnSpc>
            <a:spcBef>
              <a:spcPct val="0"/>
            </a:spcBef>
            <a:spcAft>
              <a:spcPct val="35000"/>
            </a:spcAft>
            <a:buNone/>
          </a:pPr>
          <a:r>
            <a:rPr lang="en-US" sz="3000" kern="1200" dirty="0"/>
            <a:t>Examinations’ Unit</a:t>
          </a:r>
        </a:p>
      </dsp:txBody>
      <dsp:txXfrm>
        <a:off x="0" y="4388718"/>
        <a:ext cx="6280150" cy="1097012"/>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7554CDE-B99B-4AF9-AA5C-DF0C1826CBD7}">
      <dsp:nvSpPr>
        <dsp:cNvPr id="0" name=""/>
        <dsp:cNvSpPr/>
      </dsp:nvSpPr>
      <dsp:spPr>
        <a:xfrm>
          <a:off x="0" y="2481"/>
          <a:ext cx="7949287"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47E3803-E7C3-4C60-8C73-D713947F58EA}">
      <dsp:nvSpPr>
        <dsp:cNvPr id="0" name=""/>
        <dsp:cNvSpPr/>
      </dsp:nvSpPr>
      <dsp:spPr>
        <a:xfrm>
          <a:off x="0" y="2481"/>
          <a:ext cx="7949287" cy="16926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n-US" sz="2400" kern="1200" dirty="0">
              <a:latin typeface="Arial"/>
              <a:cs typeface="Arial"/>
            </a:rPr>
            <a:t>Application for re-admission is made to the Director, Academic Affairs by the student at the end of his or her rustication period.</a:t>
          </a:r>
        </a:p>
      </dsp:txBody>
      <dsp:txXfrm>
        <a:off x="0" y="2481"/>
        <a:ext cx="7949287" cy="1692696"/>
      </dsp:txXfrm>
    </dsp:sp>
    <dsp:sp modelId="{9D876CE5-3AC0-45A7-9A6C-19E897868AC4}">
      <dsp:nvSpPr>
        <dsp:cNvPr id="0" name=""/>
        <dsp:cNvSpPr/>
      </dsp:nvSpPr>
      <dsp:spPr>
        <a:xfrm>
          <a:off x="0" y="1695177"/>
          <a:ext cx="7949287" cy="0"/>
        </a:xfrm>
        <a:prstGeom prst="line">
          <a:avLst/>
        </a:prstGeom>
        <a:solidFill>
          <a:schemeClr val="accent2">
            <a:hueOff val="-753157"/>
            <a:satOff val="-437"/>
            <a:lumOff val="4902"/>
            <a:alphaOff val="0"/>
          </a:schemeClr>
        </a:solidFill>
        <a:ln w="12700" cap="flat" cmpd="sng" algn="ctr">
          <a:solidFill>
            <a:schemeClr val="accent2">
              <a:hueOff val="-753157"/>
              <a:satOff val="-437"/>
              <a:lumOff val="4902"/>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A311365-E1D7-4B95-B773-8EC3FD60E921}">
      <dsp:nvSpPr>
        <dsp:cNvPr id="0" name=""/>
        <dsp:cNvSpPr/>
      </dsp:nvSpPr>
      <dsp:spPr>
        <a:xfrm>
          <a:off x="0" y="1695177"/>
          <a:ext cx="7949287" cy="16926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n-US" sz="2400" kern="1200" dirty="0">
              <a:latin typeface="Arial"/>
              <a:cs typeface="Arial"/>
            </a:rPr>
            <a:t>Re-admission letter is issued by the Head, Examinations Unit.</a:t>
          </a:r>
        </a:p>
      </dsp:txBody>
      <dsp:txXfrm>
        <a:off x="0" y="1695177"/>
        <a:ext cx="7949287" cy="1692696"/>
      </dsp:txXfrm>
    </dsp:sp>
    <dsp:sp modelId="{0A90C462-0279-4BB5-A133-27DAFC1B7DAB}">
      <dsp:nvSpPr>
        <dsp:cNvPr id="0" name=""/>
        <dsp:cNvSpPr/>
      </dsp:nvSpPr>
      <dsp:spPr>
        <a:xfrm>
          <a:off x="0" y="3387874"/>
          <a:ext cx="7949287" cy="0"/>
        </a:xfrm>
        <a:prstGeom prst="line">
          <a:avLst/>
        </a:prstGeom>
        <a:solidFill>
          <a:schemeClr val="accent2">
            <a:hueOff val="-1506315"/>
            <a:satOff val="-873"/>
            <a:lumOff val="9804"/>
            <a:alphaOff val="0"/>
          </a:schemeClr>
        </a:solidFill>
        <a:ln w="12700" cap="flat" cmpd="sng" algn="ctr">
          <a:solidFill>
            <a:schemeClr val="accent2">
              <a:hueOff val="-1506315"/>
              <a:satOff val="-873"/>
              <a:lumOff val="9804"/>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56ABA77-4BCE-4E8B-919A-555E9458B19C}">
      <dsp:nvSpPr>
        <dsp:cNvPr id="0" name=""/>
        <dsp:cNvSpPr/>
      </dsp:nvSpPr>
      <dsp:spPr>
        <a:xfrm>
          <a:off x="0" y="3387874"/>
          <a:ext cx="7949287" cy="16926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n-US" sz="2400" kern="1200" dirty="0">
              <a:latin typeface="Arial"/>
              <a:cs typeface="Arial"/>
            </a:rPr>
            <a:t>However, for social misconduct, the Director must be satisfied that the student is repentant before he or she can be re-admitted. Thereafter, a letter of re-admission by the Head, Examinations Unit is issued to the student. </a:t>
          </a:r>
        </a:p>
      </dsp:txBody>
      <dsp:txXfrm>
        <a:off x="0" y="3387874"/>
        <a:ext cx="7949287" cy="169269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299347-636C-464B-831A-C0B1077315E0}">
      <dsp:nvSpPr>
        <dsp:cNvPr id="0" name=""/>
        <dsp:cNvSpPr/>
      </dsp:nvSpPr>
      <dsp:spPr>
        <a:xfrm>
          <a:off x="0" y="0"/>
          <a:ext cx="6109602"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B004900-39F4-4DFB-9334-220DEFC8A36F}">
      <dsp:nvSpPr>
        <dsp:cNvPr id="0" name=""/>
        <dsp:cNvSpPr/>
      </dsp:nvSpPr>
      <dsp:spPr>
        <a:xfrm>
          <a:off x="0" y="0"/>
          <a:ext cx="6109602" cy="124354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l" defTabSz="1111250">
            <a:lnSpc>
              <a:spcPct val="90000"/>
            </a:lnSpc>
            <a:spcBef>
              <a:spcPct val="0"/>
            </a:spcBef>
            <a:spcAft>
              <a:spcPct val="35000"/>
            </a:spcAft>
            <a:buNone/>
          </a:pPr>
          <a:r>
            <a:rPr lang="en-US" sz="2500" kern="1200"/>
            <a:t>Inter/Intra Faculty Transfer</a:t>
          </a:r>
        </a:p>
      </dsp:txBody>
      <dsp:txXfrm>
        <a:off x="0" y="0"/>
        <a:ext cx="6109602" cy="1243548"/>
      </dsp:txXfrm>
    </dsp:sp>
    <dsp:sp modelId="{66647229-529B-44C9-AD88-E3A4F8A946A0}">
      <dsp:nvSpPr>
        <dsp:cNvPr id="0" name=""/>
        <dsp:cNvSpPr/>
      </dsp:nvSpPr>
      <dsp:spPr>
        <a:xfrm>
          <a:off x="0" y="1243548"/>
          <a:ext cx="6109602" cy="0"/>
        </a:xfrm>
        <a:prstGeom prst="line">
          <a:avLst/>
        </a:prstGeom>
        <a:solidFill>
          <a:schemeClr val="accent2">
            <a:hueOff val="-502105"/>
            <a:satOff val="-291"/>
            <a:lumOff val="3268"/>
            <a:alphaOff val="0"/>
          </a:schemeClr>
        </a:solidFill>
        <a:ln w="12700" cap="flat" cmpd="sng" algn="ctr">
          <a:solidFill>
            <a:schemeClr val="accent2">
              <a:hueOff val="-502105"/>
              <a:satOff val="-291"/>
              <a:lumOff val="326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34143A2-583C-45C7-B963-962AACBE438B}">
      <dsp:nvSpPr>
        <dsp:cNvPr id="0" name=""/>
        <dsp:cNvSpPr/>
      </dsp:nvSpPr>
      <dsp:spPr>
        <a:xfrm>
          <a:off x="0" y="1243548"/>
          <a:ext cx="6109602" cy="124354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l" defTabSz="1111250">
            <a:lnSpc>
              <a:spcPct val="90000"/>
            </a:lnSpc>
            <a:spcBef>
              <a:spcPct val="0"/>
            </a:spcBef>
            <a:spcAft>
              <a:spcPct val="35000"/>
            </a:spcAft>
            <a:buNone/>
          </a:pPr>
          <a:r>
            <a:rPr lang="en-US" sz="2500" kern="1200"/>
            <a:t>Policy on Change of Name</a:t>
          </a:r>
        </a:p>
      </dsp:txBody>
      <dsp:txXfrm>
        <a:off x="0" y="1243548"/>
        <a:ext cx="6109602" cy="1243548"/>
      </dsp:txXfrm>
    </dsp:sp>
    <dsp:sp modelId="{8282F3DB-2D67-43B3-842F-AF01C4D4CCA1}">
      <dsp:nvSpPr>
        <dsp:cNvPr id="0" name=""/>
        <dsp:cNvSpPr/>
      </dsp:nvSpPr>
      <dsp:spPr>
        <a:xfrm>
          <a:off x="0" y="2487097"/>
          <a:ext cx="6109602" cy="0"/>
        </a:xfrm>
        <a:prstGeom prst="line">
          <a:avLst/>
        </a:prstGeom>
        <a:solidFill>
          <a:schemeClr val="accent2">
            <a:hueOff val="-1004210"/>
            <a:satOff val="-582"/>
            <a:lumOff val="6536"/>
            <a:alphaOff val="0"/>
          </a:schemeClr>
        </a:solidFill>
        <a:ln w="12700" cap="flat" cmpd="sng" algn="ctr">
          <a:solidFill>
            <a:schemeClr val="accent2">
              <a:hueOff val="-1004210"/>
              <a:satOff val="-582"/>
              <a:lumOff val="6536"/>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A52E56D-7C9D-41FF-A822-C242FB11B198}">
      <dsp:nvSpPr>
        <dsp:cNvPr id="0" name=""/>
        <dsp:cNvSpPr/>
      </dsp:nvSpPr>
      <dsp:spPr>
        <a:xfrm>
          <a:off x="0" y="2487097"/>
          <a:ext cx="6109602" cy="124354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l" defTabSz="1111250">
            <a:lnSpc>
              <a:spcPct val="90000"/>
            </a:lnSpc>
            <a:spcBef>
              <a:spcPct val="0"/>
            </a:spcBef>
            <a:spcAft>
              <a:spcPct val="35000"/>
            </a:spcAft>
            <a:buNone/>
          </a:pPr>
          <a:r>
            <a:rPr lang="en-US" sz="2500" kern="1200"/>
            <a:t>Policy for the Conduct of Examinations for Visually Impaired Students</a:t>
          </a:r>
        </a:p>
      </dsp:txBody>
      <dsp:txXfrm>
        <a:off x="0" y="2487097"/>
        <a:ext cx="6109602" cy="1243548"/>
      </dsp:txXfrm>
    </dsp:sp>
    <dsp:sp modelId="{9562D872-F516-4832-BABE-A32684AAB8F5}">
      <dsp:nvSpPr>
        <dsp:cNvPr id="0" name=""/>
        <dsp:cNvSpPr/>
      </dsp:nvSpPr>
      <dsp:spPr>
        <a:xfrm>
          <a:off x="0" y="3730646"/>
          <a:ext cx="6109602" cy="0"/>
        </a:xfrm>
        <a:prstGeom prst="line">
          <a:avLst/>
        </a:prstGeom>
        <a:solidFill>
          <a:schemeClr val="accent2">
            <a:hueOff val="-1506315"/>
            <a:satOff val="-873"/>
            <a:lumOff val="9804"/>
            <a:alphaOff val="0"/>
          </a:schemeClr>
        </a:solidFill>
        <a:ln w="12700" cap="flat" cmpd="sng" algn="ctr">
          <a:solidFill>
            <a:schemeClr val="accent2">
              <a:hueOff val="-1506315"/>
              <a:satOff val="-873"/>
              <a:lumOff val="9804"/>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0B34DB7-33E3-4B92-A6A7-A0B9AB46E94C}">
      <dsp:nvSpPr>
        <dsp:cNvPr id="0" name=""/>
        <dsp:cNvSpPr/>
      </dsp:nvSpPr>
      <dsp:spPr>
        <a:xfrm>
          <a:off x="0" y="3730646"/>
          <a:ext cx="6109602" cy="124354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l" defTabSz="1111250">
            <a:lnSpc>
              <a:spcPct val="90000"/>
            </a:lnSpc>
            <a:spcBef>
              <a:spcPct val="0"/>
            </a:spcBef>
            <a:spcAft>
              <a:spcPct val="35000"/>
            </a:spcAft>
            <a:buNone/>
          </a:pPr>
          <a:r>
            <a:rPr lang="en-US" sz="2500" kern="1200"/>
            <a:t>Disposal of Old Examination Scripts</a:t>
          </a:r>
        </a:p>
      </dsp:txBody>
      <dsp:txXfrm>
        <a:off x="0" y="3730646"/>
        <a:ext cx="6109602" cy="124354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DEB6CD0-9962-4C6A-9146-C4496E95409C}">
      <dsp:nvSpPr>
        <dsp:cNvPr id="0" name=""/>
        <dsp:cNvSpPr/>
      </dsp:nvSpPr>
      <dsp:spPr>
        <a:xfrm>
          <a:off x="0" y="397874"/>
          <a:ext cx="5170487" cy="2268337"/>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kern="1200"/>
            <a:t>Every student is expected to register at the commencement of every semester</a:t>
          </a:r>
        </a:p>
      </dsp:txBody>
      <dsp:txXfrm>
        <a:off x="110731" y="508605"/>
        <a:ext cx="4949025" cy="2046875"/>
      </dsp:txXfrm>
    </dsp:sp>
    <dsp:sp modelId="{7BB9494B-C563-49DE-8EB3-F719E088CAFC}">
      <dsp:nvSpPr>
        <dsp:cNvPr id="0" name=""/>
        <dsp:cNvSpPr/>
      </dsp:nvSpPr>
      <dsp:spPr>
        <a:xfrm>
          <a:off x="0" y="2729571"/>
          <a:ext cx="5170487" cy="2268337"/>
        </a:xfrm>
        <a:prstGeom prst="roundRect">
          <a:avLst/>
        </a:prstGeom>
        <a:solidFill>
          <a:schemeClr val="accent2">
            <a:hueOff val="-1506315"/>
            <a:satOff val="-873"/>
            <a:lumOff val="980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kern="1200"/>
            <a:t>All students print two copies of their Course Registration Forms for endorsement by their respective Course-Advisers, within the 6th and 7th week of resumption for the semester</a:t>
          </a:r>
        </a:p>
      </dsp:txBody>
      <dsp:txXfrm>
        <a:off x="110731" y="2840302"/>
        <a:ext cx="4949025" cy="204687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CB2DBF3-2DEB-4A88-9B1B-880BF730003E}">
      <dsp:nvSpPr>
        <dsp:cNvPr id="0" name=""/>
        <dsp:cNvSpPr/>
      </dsp:nvSpPr>
      <dsp:spPr>
        <a:xfrm>
          <a:off x="0" y="57993"/>
          <a:ext cx="6727388" cy="1824322"/>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en-US" sz="2700" kern="1200" dirty="0">
              <a:latin typeface="Arial"/>
              <a:cs typeface="Arial"/>
            </a:rPr>
            <a:t>All Students and Departments are to keep a copy (each) of the endorsed form</a:t>
          </a:r>
        </a:p>
      </dsp:txBody>
      <dsp:txXfrm>
        <a:off x="89056" y="147049"/>
        <a:ext cx="6549276" cy="1646210"/>
      </dsp:txXfrm>
    </dsp:sp>
    <dsp:sp modelId="{B3E1D80E-A2FE-44A4-B8DF-2EEFA20E2A86}">
      <dsp:nvSpPr>
        <dsp:cNvPr id="0" name=""/>
        <dsp:cNvSpPr/>
      </dsp:nvSpPr>
      <dsp:spPr>
        <a:xfrm>
          <a:off x="0" y="1960076"/>
          <a:ext cx="6727388" cy="1824322"/>
        </a:xfrm>
        <a:prstGeom prst="roundRect">
          <a:avLst/>
        </a:prstGeom>
        <a:solidFill>
          <a:schemeClr val="accent2">
            <a:hueOff val="-753157"/>
            <a:satOff val="-437"/>
            <a:lumOff val="490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en-US" sz="2700" b="1" kern="1200" dirty="0">
              <a:latin typeface="Arial"/>
              <a:cs typeface="Arial"/>
            </a:rPr>
            <a:t>Registration for courses within the stipulated period as approved by the Senate on Academic Calendar is compulsory</a:t>
          </a:r>
          <a:endParaRPr lang="en-US" sz="2700" kern="1200" dirty="0">
            <a:latin typeface="Arial"/>
            <a:cs typeface="Arial"/>
          </a:endParaRPr>
        </a:p>
      </dsp:txBody>
      <dsp:txXfrm>
        <a:off x="89056" y="2049132"/>
        <a:ext cx="6549276" cy="1646210"/>
      </dsp:txXfrm>
    </dsp:sp>
    <dsp:sp modelId="{DE2D20ED-3C45-4F7B-A357-42C6137D2D13}">
      <dsp:nvSpPr>
        <dsp:cNvPr id="0" name=""/>
        <dsp:cNvSpPr/>
      </dsp:nvSpPr>
      <dsp:spPr>
        <a:xfrm>
          <a:off x="0" y="3862158"/>
          <a:ext cx="6727388" cy="1824322"/>
        </a:xfrm>
        <a:prstGeom prst="roundRect">
          <a:avLst/>
        </a:prstGeom>
        <a:solidFill>
          <a:schemeClr val="accent2">
            <a:hueOff val="-1506315"/>
            <a:satOff val="-873"/>
            <a:lumOff val="980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en-US" sz="2700" b="1" kern="1200" dirty="0">
              <a:latin typeface="Arial"/>
              <a:cs typeface="Arial"/>
            </a:rPr>
            <a:t>Courses not registered for cannot be credited with scores (grades).</a:t>
          </a:r>
          <a:endParaRPr lang="en-US" sz="2700" kern="1200" dirty="0">
            <a:latin typeface="Arial"/>
            <a:cs typeface="Arial"/>
          </a:endParaRPr>
        </a:p>
      </dsp:txBody>
      <dsp:txXfrm>
        <a:off x="89056" y="3951214"/>
        <a:ext cx="6549276" cy="164621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0BD376-9F77-4AF7-A047-9BC8066482F2}">
      <dsp:nvSpPr>
        <dsp:cNvPr id="0" name=""/>
        <dsp:cNvSpPr/>
      </dsp:nvSpPr>
      <dsp:spPr>
        <a:xfrm>
          <a:off x="0" y="0"/>
          <a:ext cx="9545485" cy="1365774"/>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dirty="0"/>
            <a:t>A student seeking medical or sick leave will submit an application letter along with the medical report endorsed by the Director of Medical Services through the Faculty/Department to Academic Affairs</a:t>
          </a:r>
        </a:p>
      </dsp:txBody>
      <dsp:txXfrm>
        <a:off x="40002" y="40002"/>
        <a:ext cx="8071708" cy="1285770"/>
      </dsp:txXfrm>
    </dsp:sp>
    <dsp:sp modelId="{B3708169-0359-4183-BE35-098AC38BCFF8}">
      <dsp:nvSpPr>
        <dsp:cNvPr id="0" name=""/>
        <dsp:cNvSpPr/>
      </dsp:nvSpPr>
      <dsp:spPr>
        <a:xfrm>
          <a:off x="842248" y="1593403"/>
          <a:ext cx="9545485" cy="1365774"/>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dirty="0"/>
            <a:t>Results of such student should be marked as ‘SICK’ for the examinations not taken following approval by the Vice-Chancellor</a:t>
          </a:r>
        </a:p>
      </dsp:txBody>
      <dsp:txXfrm>
        <a:off x="882250" y="1633405"/>
        <a:ext cx="7735479" cy="1285770"/>
      </dsp:txXfrm>
    </dsp:sp>
    <dsp:sp modelId="{FF8E110C-4E96-4D38-877F-4C437F797BF4}">
      <dsp:nvSpPr>
        <dsp:cNvPr id="0" name=""/>
        <dsp:cNvSpPr/>
      </dsp:nvSpPr>
      <dsp:spPr>
        <a:xfrm>
          <a:off x="1684497" y="3186807"/>
          <a:ext cx="9545485" cy="1365774"/>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en-US" sz="2000" kern="1200" dirty="0"/>
            <a:t>If the result of such a student has been approved by the University Senate, the Department will seek amendment of results of courses affected through the Business Committee of Senate</a:t>
          </a:r>
          <a:r>
            <a:rPr lang="en-US" sz="2000" kern="1200" dirty="0">
              <a:latin typeface="Neue Haas Grotesk Text Pro"/>
            </a:rPr>
            <a:t> (BCOS)</a:t>
          </a:r>
          <a:endParaRPr lang="en-US" sz="2000" kern="1200" dirty="0"/>
        </a:p>
      </dsp:txBody>
      <dsp:txXfrm>
        <a:off x="1724499" y="3226809"/>
        <a:ext cx="7735479" cy="1285770"/>
      </dsp:txXfrm>
    </dsp:sp>
    <dsp:sp modelId="{C455A281-5A65-4ED2-9720-04EACBA8AD45}">
      <dsp:nvSpPr>
        <dsp:cNvPr id="0" name=""/>
        <dsp:cNvSpPr/>
      </dsp:nvSpPr>
      <dsp:spPr>
        <a:xfrm>
          <a:off x="8657732" y="1035712"/>
          <a:ext cx="887753" cy="887753"/>
        </a:xfrm>
        <a:prstGeom prst="downArrow">
          <a:avLst>
            <a:gd name="adj1" fmla="val 55000"/>
            <a:gd name="adj2" fmla="val 45000"/>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endParaRPr lang="en-US" sz="3600" kern="1200"/>
        </a:p>
      </dsp:txBody>
      <dsp:txXfrm>
        <a:off x="8857476" y="1035712"/>
        <a:ext cx="488265" cy="668034"/>
      </dsp:txXfrm>
    </dsp:sp>
    <dsp:sp modelId="{D44F11C6-F794-4CE2-B9F2-737E8049C0DB}">
      <dsp:nvSpPr>
        <dsp:cNvPr id="0" name=""/>
        <dsp:cNvSpPr/>
      </dsp:nvSpPr>
      <dsp:spPr>
        <a:xfrm>
          <a:off x="9499980" y="2620010"/>
          <a:ext cx="887753" cy="887753"/>
        </a:xfrm>
        <a:prstGeom prst="downArrow">
          <a:avLst>
            <a:gd name="adj1" fmla="val 55000"/>
            <a:gd name="adj2" fmla="val 45000"/>
          </a:avLst>
        </a:prstGeom>
        <a:solidFill>
          <a:schemeClr val="accent3">
            <a:tint val="40000"/>
            <a:alpha val="90000"/>
            <a:hueOff val="0"/>
            <a:satOff val="0"/>
            <a:lumOff val="0"/>
            <a:alphaOff val="0"/>
          </a:schemeClr>
        </a:solidFill>
        <a:ln w="12700" cap="flat" cmpd="sng" algn="ctr">
          <a:solidFill>
            <a:schemeClr val="accent3">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endParaRPr lang="en-US" sz="3600" kern="1200"/>
        </a:p>
      </dsp:txBody>
      <dsp:txXfrm>
        <a:off x="9699724" y="2620010"/>
        <a:ext cx="488265" cy="66803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EADF07B-2A45-4DA2-93B1-B47718CE86B1}">
      <dsp:nvSpPr>
        <dsp:cNvPr id="0" name=""/>
        <dsp:cNvSpPr/>
      </dsp:nvSpPr>
      <dsp:spPr>
        <a:xfrm>
          <a:off x="0" y="85208"/>
          <a:ext cx="7152657" cy="191880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dirty="0">
              <a:latin typeface="Arial"/>
              <a:cs typeface="Arial"/>
            </a:rPr>
            <a:t>Re-absorption after deferment and leave of absence is handled at the Faculty level, while request for re-absorption following withdrawal due to three or more Semesters absence is considered by the University Senate as processed by the Academic Affairs’ Office through the Business Committee of Senate</a:t>
          </a:r>
        </a:p>
      </dsp:txBody>
      <dsp:txXfrm>
        <a:off x="93668" y="178876"/>
        <a:ext cx="6965321" cy="1731464"/>
      </dsp:txXfrm>
    </dsp:sp>
    <dsp:sp modelId="{7D30F1C9-F45F-41D3-90C9-26282FF87E31}">
      <dsp:nvSpPr>
        <dsp:cNvPr id="0" name=""/>
        <dsp:cNvSpPr/>
      </dsp:nvSpPr>
      <dsp:spPr>
        <a:xfrm>
          <a:off x="0" y="2061608"/>
          <a:ext cx="7152657" cy="1918800"/>
        </a:xfrm>
        <a:prstGeom prst="roundRect">
          <a:avLst/>
        </a:prstGeom>
        <a:solidFill>
          <a:schemeClr val="accent2">
            <a:hueOff val="-753157"/>
            <a:satOff val="-437"/>
            <a:lumOff val="490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dirty="0">
              <a:latin typeface="Arial"/>
              <a:cs typeface="Arial"/>
            </a:rPr>
            <a:t>Re-absorption after withdrawal due to three or more semesters absence are considered and recommended by the Faculty Board of Studies to Senate through the Director, Directorate of Academic Affairs, presented in the approved format</a:t>
          </a:r>
        </a:p>
      </dsp:txBody>
      <dsp:txXfrm>
        <a:off x="93668" y="2155276"/>
        <a:ext cx="6965321" cy="1731464"/>
      </dsp:txXfrm>
    </dsp:sp>
    <dsp:sp modelId="{C7275E93-A865-444C-96F6-FFD3E55AB61F}">
      <dsp:nvSpPr>
        <dsp:cNvPr id="0" name=""/>
        <dsp:cNvSpPr/>
      </dsp:nvSpPr>
      <dsp:spPr>
        <a:xfrm>
          <a:off x="0" y="4038008"/>
          <a:ext cx="7152657" cy="1918800"/>
        </a:xfrm>
        <a:prstGeom prst="roundRect">
          <a:avLst/>
        </a:prstGeom>
        <a:solidFill>
          <a:schemeClr val="accent2">
            <a:hueOff val="-1506315"/>
            <a:satOff val="-873"/>
            <a:lumOff val="980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b="1" kern="1200" dirty="0">
              <a:latin typeface="Arial"/>
              <a:cs typeface="Arial"/>
            </a:rPr>
            <a:t>Please note that the maximum number of Semesters approved by Senate to be eligible for re-absorption is Six Semesters</a:t>
          </a:r>
          <a:endParaRPr lang="en-US" sz="2000" kern="1200" dirty="0">
            <a:latin typeface="Arial"/>
            <a:cs typeface="Arial"/>
          </a:endParaRPr>
        </a:p>
      </dsp:txBody>
      <dsp:txXfrm>
        <a:off x="93668" y="4131676"/>
        <a:ext cx="6965321" cy="1731464"/>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7983766-F60C-40BA-8C77-F24DD3F71C11}">
      <dsp:nvSpPr>
        <dsp:cNvPr id="0" name=""/>
        <dsp:cNvSpPr/>
      </dsp:nvSpPr>
      <dsp:spPr>
        <a:xfrm>
          <a:off x="0" y="537690"/>
          <a:ext cx="7775116" cy="149877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rtl="0">
            <a:lnSpc>
              <a:spcPct val="90000"/>
            </a:lnSpc>
            <a:spcBef>
              <a:spcPct val="0"/>
            </a:spcBef>
            <a:spcAft>
              <a:spcPct val="35000"/>
            </a:spcAft>
            <a:buNone/>
          </a:pPr>
          <a:r>
            <a:rPr lang="en-US" sz="2100" kern="1200" dirty="0">
              <a:latin typeface="Neue Haas Grotesk Text Pro"/>
            </a:rPr>
            <a:t> I. </a:t>
          </a:r>
          <a:r>
            <a:rPr lang="en-US" sz="2100" kern="1200" dirty="0"/>
            <a:t>At the expiration of the studentship of a student </a:t>
          </a:r>
          <a:r>
            <a:rPr lang="en-US" sz="2100" kern="1200" dirty="0">
              <a:latin typeface="Times New Roman"/>
              <a:cs typeface="Times New Roman"/>
            </a:rPr>
            <a:t>(i.e. five, six or seven Sessions) </a:t>
          </a:r>
          <a:r>
            <a:rPr lang="en-US" sz="2100" kern="1200" dirty="0"/>
            <a:t>the student should apply for Extension of Studentship through the Course Adviser, Head of Department and Dean  to the Director Academic Affairs</a:t>
          </a:r>
        </a:p>
      </dsp:txBody>
      <dsp:txXfrm>
        <a:off x="73164" y="610854"/>
        <a:ext cx="7628788" cy="1352442"/>
      </dsp:txXfrm>
    </dsp:sp>
    <dsp:sp modelId="{DA192AD5-C441-426E-891E-F8979836DDDE}">
      <dsp:nvSpPr>
        <dsp:cNvPr id="0" name=""/>
        <dsp:cNvSpPr/>
      </dsp:nvSpPr>
      <dsp:spPr>
        <a:xfrm>
          <a:off x="0" y="2096941"/>
          <a:ext cx="7775116" cy="1498770"/>
        </a:xfrm>
        <a:prstGeom prst="roundRect">
          <a:avLst/>
        </a:prstGeom>
        <a:solidFill>
          <a:schemeClr val="accent2">
            <a:hueOff val="-753157"/>
            <a:satOff val="-437"/>
            <a:lumOff val="490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rtl="0">
            <a:lnSpc>
              <a:spcPct val="90000"/>
            </a:lnSpc>
            <a:spcBef>
              <a:spcPct val="0"/>
            </a:spcBef>
            <a:spcAft>
              <a:spcPct val="35000"/>
            </a:spcAft>
            <a:buNone/>
          </a:pPr>
          <a:r>
            <a:rPr lang="en-US" sz="2100" kern="1200" dirty="0">
              <a:latin typeface="Neue Haas Grotesk Text Pro"/>
            </a:rPr>
            <a:t>II. Application</a:t>
          </a:r>
          <a:r>
            <a:rPr lang="en-US" sz="2100" kern="1200" dirty="0"/>
            <a:t> for Extension of Studentship is processed to BCOS for consideration and recommendation to Senate for its decision</a:t>
          </a:r>
        </a:p>
      </dsp:txBody>
      <dsp:txXfrm>
        <a:off x="73164" y="2170105"/>
        <a:ext cx="7628788" cy="1352442"/>
      </dsp:txXfrm>
    </dsp:sp>
    <dsp:sp modelId="{E135063A-E1C9-434C-9098-506EABE74773}">
      <dsp:nvSpPr>
        <dsp:cNvPr id="0" name=""/>
        <dsp:cNvSpPr/>
      </dsp:nvSpPr>
      <dsp:spPr>
        <a:xfrm>
          <a:off x="0" y="3656191"/>
          <a:ext cx="7775116" cy="1498770"/>
        </a:xfrm>
        <a:prstGeom prst="roundRect">
          <a:avLst/>
        </a:prstGeom>
        <a:solidFill>
          <a:schemeClr val="accent2">
            <a:hueOff val="-1506315"/>
            <a:satOff val="-873"/>
            <a:lumOff val="980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rtl="0">
            <a:lnSpc>
              <a:spcPct val="90000"/>
            </a:lnSpc>
            <a:spcBef>
              <a:spcPct val="0"/>
            </a:spcBef>
            <a:spcAft>
              <a:spcPct val="35000"/>
            </a:spcAft>
            <a:buNone/>
          </a:pPr>
          <a:r>
            <a:rPr lang="en-US" sz="2100" kern="1200" dirty="0">
              <a:latin typeface="Neue Haas Grotesk Text Pro"/>
            </a:rPr>
            <a:t>III. Senate</a:t>
          </a:r>
          <a:r>
            <a:rPr lang="en-US" sz="2100" kern="1200" dirty="0"/>
            <a:t> decision is conveyed to the student just as the student’s online profile is endorsed</a:t>
          </a:r>
        </a:p>
      </dsp:txBody>
      <dsp:txXfrm>
        <a:off x="73164" y="3729355"/>
        <a:ext cx="7628788" cy="1352442"/>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A5D798-9759-44E6-B047-B6270FA59DB8}">
      <dsp:nvSpPr>
        <dsp:cNvPr id="0" name=""/>
        <dsp:cNvSpPr/>
      </dsp:nvSpPr>
      <dsp:spPr>
        <a:xfrm>
          <a:off x="0" y="2548"/>
          <a:ext cx="7585538"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F6F53AA-CE8C-4964-8B11-C92BFD7D44E5}">
      <dsp:nvSpPr>
        <dsp:cNvPr id="0" name=""/>
        <dsp:cNvSpPr/>
      </dsp:nvSpPr>
      <dsp:spPr>
        <a:xfrm>
          <a:off x="0" y="2548"/>
          <a:ext cx="7585538" cy="173811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rtl="0">
            <a:lnSpc>
              <a:spcPct val="90000"/>
            </a:lnSpc>
            <a:spcBef>
              <a:spcPct val="0"/>
            </a:spcBef>
            <a:spcAft>
              <a:spcPct val="35000"/>
            </a:spcAft>
            <a:buNone/>
          </a:pPr>
          <a:r>
            <a:rPr lang="en-US" sz="2200" b="0" kern="1200" dirty="0"/>
            <a:t>Students withdrawn based on poor academic performance could return</a:t>
          </a:r>
          <a:r>
            <a:rPr lang="en-US" sz="2200" b="0" kern="1200" dirty="0">
              <a:latin typeface="Neue Haas Grotesk Text Pro"/>
            </a:rPr>
            <a:t> (fresh admission) </a:t>
          </a:r>
          <a:r>
            <a:rPr lang="en-US" sz="2200" b="0" kern="1200" dirty="0"/>
            <a:t> on condition that fresh admission </a:t>
          </a:r>
          <a:r>
            <a:rPr lang="en-US" sz="2200" b="1" kern="1200" dirty="0"/>
            <a:t>shall not</a:t>
          </a:r>
          <a:r>
            <a:rPr lang="en-US" sz="2200" b="0" kern="1200" dirty="0"/>
            <a:t> be sought into the same </a:t>
          </a:r>
          <a:r>
            <a:rPr lang="en-US" sz="2200" b="0" kern="1200" dirty="0" err="1"/>
            <a:t>programme</a:t>
          </a:r>
          <a:r>
            <a:rPr lang="en-US" sz="2200" b="0" kern="1200" dirty="0"/>
            <a:t>/course</a:t>
          </a:r>
        </a:p>
      </dsp:txBody>
      <dsp:txXfrm>
        <a:off x="0" y="2548"/>
        <a:ext cx="7585538" cy="1738111"/>
      </dsp:txXfrm>
    </dsp:sp>
    <dsp:sp modelId="{A17ED4C0-5CF1-449C-A8F4-9401773E0678}">
      <dsp:nvSpPr>
        <dsp:cNvPr id="0" name=""/>
        <dsp:cNvSpPr/>
      </dsp:nvSpPr>
      <dsp:spPr>
        <a:xfrm>
          <a:off x="0" y="1740659"/>
          <a:ext cx="7585538" cy="0"/>
        </a:xfrm>
        <a:prstGeom prst="line">
          <a:avLst/>
        </a:prstGeom>
        <a:solidFill>
          <a:schemeClr val="accent2">
            <a:hueOff val="-753157"/>
            <a:satOff val="-437"/>
            <a:lumOff val="4902"/>
            <a:alphaOff val="0"/>
          </a:schemeClr>
        </a:solidFill>
        <a:ln w="12700" cap="flat" cmpd="sng" algn="ctr">
          <a:solidFill>
            <a:schemeClr val="accent2">
              <a:hueOff val="-753157"/>
              <a:satOff val="-437"/>
              <a:lumOff val="4902"/>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FBF85DC-27FF-4B87-95BD-0A56DFD3ABBE}">
      <dsp:nvSpPr>
        <dsp:cNvPr id="0" name=""/>
        <dsp:cNvSpPr/>
      </dsp:nvSpPr>
      <dsp:spPr>
        <a:xfrm>
          <a:off x="0" y="1740659"/>
          <a:ext cx="7585538" cy="173811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US" sz="2200" b="0" kern="1200" dirty="0"/>
            <a:t>Students currently running a </a:t>
          </a:r>
          <a:r>
            <a:rPr lang="en-US" sz="2200" b="0" kern="1200" dirty="0" err="1"/>
            <a:t>programme</a:t>
          </a:r>
          <a:r>
            <a:rPr lang="en-US" sz="2200" b="0" kern="1200" dirty="0"/>
            <a:t> but who may wish to change to another </a:t>
          </a:r>
          <a:r>
            <a:rPr lang="en-US" sz="2200" b="0" kern="1200" dirty="0" err="1"/>
            <a:t>programme</a:t>
          </a:r>
          <a:r>
            <a:rPr lang="en-US" sz="2200" b="0" kern="1200" dirty="0"/>
            <a:t> through a fresh admission process may do so </a:t>
          </a:r>
          <a:r>
            <a:rPr lang="en-US" sz="2200" b="1" kern="1200" dirty="0"/>
            <a:t>provided the previous </a:t>
          </a:r>
          <a:r>
            <a:rPr lang="en-US" sz="2200" b="1" kern="1200" dirty="0" err="1"/>
            <a:t>programme</a:t>
          </a:r>
          <a:r>
            <a:rPr lang="en-US" sz="2200" b="1" kern="1200" dirty="0"/>
            <a:t> is terminated</a:t>
          </a:r>
          <a:r>
            <a:rPr lang="en-US" sz="2200" b="0" kern="1200" dirty="0"/>
            <a:t> at the point of registration for the new </a:t>
          </a:r>
          <a:r>
            <a:rPr lang="en-US" sz="2200" b="0" kern="1200" dirty="0" err="1"/>
            <a:t>programme</a:t>
          </a:r>
          <a:endParaRPr lang="en-US" sz="2200" b="0" kern="1200" dirty="0"/>
        </a:p>
      </dsp:txBody>
      <dsp:txXfrm>
        <a:off x="0" y="1740659"/>
        <a:ext cx="7585538" cy="1738111"/>
      </dsp:txXfrm>
    </dsp:sp>
    <dsp:sp modelId="{5D0AAE12-6A94-4270-880E-DDAECBAEA60E}">
      <dsp:nvSpPr>
        <dsp:cNvPr id="0" name=""/>
        <dsp:cNvSpPr/>
      </dsp:nvSpPr>
      <dsp:spPr>
        <a:xfrm>
          <a:off x="0" y="3478771"/>
          <a:ext cx="7585538" cy="0"/>
        </a:xfrm>
        <a:prstGeom prst="line">
          <a:avLst/>
        </a:prstGeom>
        <a:solidFill>
          <a:schemeClr val="accent2">
            <a:hueOff val="-1506315"/>
            <a:satOff val="-873"/>
            <a:lumOff val="9804"/>
            <a:alphaOff val="0"/>
          </a:schemeClr>
        </a:solidFill>
        <a:ln w="12700" cap="flat" cmpd="sng" algn="ctr">
          <a:solidFill>
            <a:schemeClr val="accent2">
              <a:hueOff val="-1506315"/>
              <a:satOff val="-873"/>
              <a:lumOff val="9804"/>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EC77CC7-EB35-4FAE-A44A-E861496694FE}">
      <dsp:nvSpPr>
        <dsp:cNvPr id="0" name=""/>
        <dsp:cNvSpPr/>
      </dsp:nvSpPr>
      <dsp:spPr>
        <a:xfrm>
          <a:off x="0" y="3478771"/>
          <a:ext cx="7585538" cy="173811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US" sz="2200" b="0" kern="1200" dirty="0"/>
            <a:t>Students withdrawn based on Absence status could return on condition that the fresh admission </a:t>
          </a:r>
          <a:r>
            <a:rPr lang="en-US" sz="2200" b="1" kern="1200" dirty="0"/>
            <a:t>shall be</a:t>
          </a:r>
          <a:r>
            <a:rPr lang="en-US" sz="2200" b="0" kern="1200" dirty="0"/>
            <a:t> for a new </a:t>
          </a:r>
          <a:r>
            <a:rPr lang="en-US" sz="2200" b="0" kern="1200" dirty="0" err="1"/>
            <a:t>programme</a:t>
          </a:r>
          <a:r>
            <a:rPr lang="en-US" sz="2200" b="0" kern="1200" dirty="0"/>
            <a:t>/course different from the former </a:t>
          </a:r>
          <a:r>
            <a:rPr lang="en-US" sz="2200" b="0" kern="1200" dirty="0" err="1"/>
            <a:t>programme</a:t>
          </a:r>
          <a:r>
            <a:rPr lang="en-US" sz="2200" b="0" kern="1200" dirty="0"/>
            <a:t>/course</a:t>
          </a:r>
        </a:p>
      </dsp:txBody>
      <dsp:txXfrm>
        <a:off x="0" y="3478771"/>
        <a:ext cx="7585538" cy="1738111"/>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0.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9.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4336E9A-8E96-CD8C-7598-F87632CD81CF}"/>
              </a:ext>
            </a:extLst>
          </p:cNvPr>
          <p:cNvSpPr>
            <a:spLocks noGrp="1"/>
          </p:cNvSpPr>
          <p:nvPr>
            <p:ph type="ctrTitle"/>
          </p:nvPr>
        </p:nvSpPr>
        <p:spPr>
          <a:xfrm>
            <a:off x="2301923" y="1122363"/>
            <a:ext cx="7588155" cy="2621154"/>
          </a:xfrm>
        </p:spPr>
        <p:txBody>
          <a:bodyPr anchor="b">
            <a:normAutofit/>
          </a:bodyPr>
          <a:lstStyle>
            <a:lvl1pPr algn="ctr">
              <a:defRPr sz="4000"/>
            </a:lvl1pPr>
          </a:lstStyle>
          <a:p>
            <a:r>
              <a:rPr lang="en-US"/>
              <a:t>Click to edit Master title style</a:t>
            </a:r>
          </a:p>
        </p:txBody>
      </p:sp>
      <p:sp>
        <p:nvSpPr>
          <p:cNvPr id="3" name="Subtitle 2">
            <a:extLst>
              <a:ext uri="{FF2B5EF4-FFF2-40B4-BE49-F238E27FC236}">
                <a16:creationId xmlns="" xmlns:a16="http://schemas.microsoft.com/office/drawing/2014/main" id="{2BDC76B8-60F6-62D3-9F73-E81662203017}"/>
              </a:ext>
            </a:extLst>
          </p:cNvPr>
          <p:cNvSpPr>
            <a:spLocks noGrp="1"/>
          </p:cNvSpPr>
          <p:nvPr>
            <p:ph type="subTitle" idx="1"/>
          </p:nvPr>
        </p:nvSpPr>
        <p:spPr>
          <a:xfrm>
            <a:off x="2301923" y="3843708"/>
            <a:ext cx="7588155" cy="1414091"/>
          </a:xfrm>
        </p:spPr>
        <p:txBody>
          <a:bodyPr>
            <a:normAutofit/>
          </a:bodyPr>
          <a:lstStyle>
            <a:lvl1pPr marL="0" indent="0" algn="ctr">
              <a:buNone/>
              <a:defRPr sz="1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 xmlns:a16="http://schemas.microsoft.com/office/drawing/2014/main" id="{EAE2DAFA-435E-AAF9-8B67-495E5AFDCD91}"/>
              </a:ext>
            </a:extLst>
          </p:cNvPr>
          <p:cNvSpPr>
            <a:spLocks noGrp="1"/>
          </p:cNvSpPr>
          <p:nvPr>
            <p:ph type="dt" sz="half" idx="10"/>
          </p:nvPr>
        </p:nvSpPr>
        <p:spPr/>
        <p:txBody>
          <a:bodyPr/>
          <a:lstStyle/>
          <a:p>
            <a:fld id="{999A8DD2-C443-44AD-85B3-4CE72B962C5F}" type="datetimeFigureOut">
              <a:rPr lang="en-US" smtClean="0"/>
              <a:pPr/>
              <a:t>8/22/2023</a:t>
            </a:fld>
            <a:endParaRPr lang="en-US"/>
          </a:p>
        </p:txBody>
      </p:sp>
      <p:sp>
        <p:nvSpPr>
          <p:cNvPr id="5" name="Footer Placeholder 4">
            <a:extLst>
              <a:ext uri="{FF2B5EF4-FFF2-40B4-BE49-F238E27FC236}">
                <a16:creationId xmlns="" xmlns:a16="http://schemas.microsoft.com/office/drawing/2014/main" id="{5B407A58-3351-E479-1A0C-2FF49FA4270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81789E10-2433-2ECB-9C92-571B583A4CF1}"/>
              </a:ext>
            </a:extLst>
          </p:cNvPr>
          <p:cNvSpPr>
            <a:spLocks noGrp="1"/>
          </p:cNvSpPr>
          <p:nvPr>
            <p:ph type="sldNum" sz="quarter" idx="12"/>
          </p:nvPr>
        </p:nvSpPr>
        <p:spPr/>
        <p:txBody>
          <a:bodyPr/>
          <a:lstStyle/>
          <a:p>
            <a:fld id="{FA4FCA09-A334-4A38-8A78-E51DCD588AB3}" type="slidenum">
              <a:rPr lang="en-US" smtClean="0"/>
              <a:pPr/>
              <a:t>‹#›</a:t>
            </a:fld>
            <a:endParaRPr lang="en-US"/>
          </a:p>
        </p:txBody>
      </p:sp>
    </p:spTree>
    <p:extLst>
      <p:ext uri="{BB962C8B-B14F-4D97-AF65-F5344CB8AC3E}">
        <p14:creationId xmlns="" xmlns:p14="http://schemas.microsoft.com/office/powerpoint/2010/main" val="3452219388"/>
      </p:ext>
    </p:extLst>
  </p:cSld>
  <p:clrMapOvr>
    <a:masterClrMapping/>
  </p:clrMapOvr>
  <p:extLst>
    <p:ext uri="{DCECCB84-F9BA-43D5-87BE-67443E8EF086}">
      <p15:sldGuideLst xmlns="" xmlns:p15="http://schemas.microsoft.com/office/powerpoint/2012/main">
        <p15:guide id="3" orient="horz" pos="2160">
          <p15:clr>
            <a:srgbClr val="FBAE40"/>
          </p15:clr>
        </p15:guide>
        <p15:guide id="4"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54E956D-CB73-C986-F100-46487310D11E}"/>
              </a:ext>
            </a:extLst>
          </p:cNvPr>
          <p:cNvSpPr>
            <a:spLocks noGrp="1"/>
          </p:cNvSpPr>
          <p:nvPr>
            <p:ph type="title"/>
          </p:nvPr>
        </p:nvSpPr>
        <p:spPr>
          <a:xfrm>
            <a:off x="612648" y="548640"/>
            <a:ext cx="10515600" cy="1132258"/>
          </a:xfrm>
        </p:spPr>
        <p:txBody>
          <a:bodyPr/>
          <a:lstStyle/>
          <a:p>
            <a:r>
              <a:rPr lang="en-US"/>
              <a:t>Click to edit Master title style</a:t>
            </a:r>
          </a:p>
        </p:txBody>
      </p:sp>
      <p:sp>
        <p:nvSpPr>
          <p:cNvPr id="3" name="Vertical Text Placeholder 2">
            <a:extLst>
              <a:ext uri="{FF2B5EF4-FFF2-40B4-BE49-F238E27FC236}">
                <a16:creationId xmlns="" xmlns:a16="http://schemas.microsoft.com/office/drawing/2014/main" id="{FE423E6A-A07C-BF0D-EA30-9A8A854E48F1}"/>
              </a:ext>
            </a:extLst>
          </p:cNvPr>
          <p:cNvSpPr>
            <a:spLocks noGrp="1"/>
          </p:cNvSpPr>
          <p:nvPr>
            <p:ph type="body" orient="vert" idx="1"/>
          </p:nvPr>
        </p:nvSpPr>
        <p:spPr>
          <a:xfrm>
            <a:off x="612648" y="1680898"/>
            <a:ext cx="10515600" cy="449606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EEDC9908-8F95-8DFC-72CC-158552B56735}"/>
              </a:ext>
            </a:extLst>
          </p:cNvPr>
          <p:cNvSpPr>
            <a:spLocks noGrp="1"/>
          </p:cNvSpPr>
          <p:nvPr>
            <p:ph type="dt" sz="half" idx="10"/>
          </p:nvPr>
        </p:nvSpPr>
        <p:spPr/>
        <p:txBody>
          <a:bodyPr/>
          <a:lstStyle/>
          <a:p>
            <a:fld id="{999A8DD2-C443-44AD-85B3-4CE72B962C5F}" type="datetimeFigureOut">
              <a:rPr lang="en-US" smtClean="0"/>
              <a:pPr/>
              <a:t>8/22/2023</a:t>
            </a:fld>
            <a:endParaRPr lang="en-US"/>
          </a:p>
        </p:txBody>
      </p:sp>
      <p:sp>
        <p:nvSpPr>
          <p:cNvPr id="5" name="Footer Placeholder 4">
            <a:extLst>
              <a:ext uri="{FF2B5EF4-FFF2-40B4-BE49-F238E27FC236}">
                <a16:creationId xmlns="" xmlns:a16="http://schemas.microsoft.com/office/drawing/2014/main" id="{2C26C9BE-9060-50CB-2BB7-07307FF89A7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A84A835B-97D3-BC22-F0B8-4986D4636271}"/>
              </a:ext>
            </a:extLst>
          </p:cNvPr>
          <p:cNvSpPr>
            <a:spLocks noGrp="1"/>
          </p:cNvSpPr>
          <p:nvPr>
            <p:ph type="sldNum" sz="quarter" idx="12"/>
          </p:nvPr>
        </p:nvSpPr>
        <p:spPr/>
        <p:txBody>
          <a:bodyPr/>
          <a:lstStyle/>
          <a:p>
            <a:fld id="{FA4FCA09-A334-4A38-8A78-E51DCD588AB3}" type="slidenum">
              <a:rPr lang="en-US" smtClean="0"/>
              <a:pPr/>
              <a:t>‹#›</a:t>
            </a:fld>
            <a:endParaRPr lang="en-US"/>
          </a:p>
        </p:txBody>
      </p:sp>
    </p:spTree>
    <p:extLst>
      <p:ext uri="{BB962C8B-B14F-4D97-AF65-F5344CB8AC3E}">
        <p14:creationId xmlns="" xmlns:p14="http://schemas.microsoft.com/office/powerpoint/2010/main" val="4293736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 xmlns:a16="http://schemas.microsoft.com/office/drawing/2014/main" id="{485B0252-346C-F6F4-3642-19F571550D45}"/>
              </a:ext>
            </a:extLst>
          </p:cNvPr>
          <p:cNvSpPr>
            <a:spLocks noGrp="1"/>
          </p:cNvSpPr>
          <p:nvPr>
            <p:ph type="title" orient="vert"/>
          </p:nvPr>
        </p:nvSpPr>
        <p:spPr>
          <a:xfrm>
            <a:off x="9634888" y="578497"/>
            <a:ext cx="2047037" cy="5598466"/>
          </a:xfrm>
        </p:spPr>
        <p:txBody>
          <a:bodyPr vert="eaVert"/>
          <a:lstStyle/>
          <a:p>
            <a:r>
              <a:rPr lang="en-US"/>
              <a:t>Click to edit Master title style</a:t>
            </a:r>
          </a:p>
        </p:txBody>
      </p:sp>
      <p:sp>
        <p:nvSpPr>
          <p:cNvPr id="3" name="Vertical Text Placeholder 2">
            <a:extLst>
              <a:ext uri="{FF2B5EF4-FFF2-40B4-BE49-F238E27FC236}">
                <a16:creationId xmlns="" xmlns:a16="http://schemas.microsoft.com/office/drawing/2014/main" id="{F798DA36-7351-9D6A-518B-678AB8A507D3}"/>
              </a:ext>
            </a:extLst>
          </p:cNvPr>
          <p:cNvSpPr>
            <a:spLocks noGrp="1"/>
          </p:cNvSpPr>
          <p:nvPr>
            <p:ph type="body" orient="vert" idx="1"/>
          </p:nvPr>
        </p:nvSpPr>
        <p:spPr>
          <a:xfrm>
            <a:off x="838200" y="578497"/>
            <a:ext cx="8796688" cy="559846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8846BDFF-D746-836C-04B8-CA89AD5D1466}"/>
              </a:ext>
            </a:extLst>
          </p:cNvPr>
          <p:cNvSpPr>
            <a:spLocks noGrp="1"/>
          </p:cNvSpPr>
          <p:nvPr>
            <p:ph type="dt" sz="half" idx="10"/>
          </p:nvPr>
        </p:nvSpPr>
        <p:spPr/>
        <p:txBody>
          <a:bodyPr/>
          <a:lstStyle/>
          <a:p>
            <a:fld id="{999A8DD2-C443-44AD-85B3-4CE72B962C5F}" type="datetimeFigureOut">
              <a:rPr lang="en-US" smtClean="0"/>
              <a:pPr/>
              <a:t>8/22/2023</a:t>
            </a:fld>
            <a:endParaRPr lang="en-US"/>
          </a:p>
        </p:txBody>
      </p:sp>
      <p:sp>
        <p:nvSpPr>
          <p:cNvPr id="5" name="Footer Placeholder 4">
            <a:extLst>
              <a:ext uri="{FF2B5EF4-FFF2-40B4-BE49-F238E27FC236}">
                <a16:creationId xmlns="" xmlns:a16="http://schemas.microsoft.com/office/drawing/2014/main" id="{919AA929-A9E6-FF9C-0C59-177F892D6A6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9316D893-7E81-90DC-4139-7687B39C3AC8}"/>
              </a:ext>
            </a:extLst>
          </p:cNvPr>
          <p:cNvSpPr>
            <a:spLocks noGrp="1"/>
          </p:cNvSpPr>
          <p:nvPr>
            <p:ph type="sldNum" sz="quarter" idx="12"/>
          </p:nvPr>
        </p:nvSpPr>
        <p:spPr/>
        <p:txBody>
          <a:bodyPr/>
          <a:lstStyle/>
          <a:p>
            <a:fld id="{FA4FCA09-A334-4A38-8A78-E51DCD588AB3}" type="slidenum">
              <a:rPr lang="en-US" smtClean="0"/>
              <a:pPr/>
              <a:t>‹#›</a:t>
            </a:fld>
            <a:endParaRPr lang="en-US"/>
          </a:p>
        </p:txBody>
      </p:sp>
    </p:spTree>
    <p:extLst>
      <p:ext uri="{BB962C8B-B14F-4D97-AF65-F5344CB8AC3E}">
        <p14:creationId xmlns="" xmlns:p14="http://schemas.microsoft.com/office/powerpoint/2010/main" val="3841449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C7433D9-FD02-59E2-0F81-A0B7201D2DA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 xmlns:a16="http://schemas.microsoft.com/office/drawing/2014/main" id="{6C2DD052-3E45-E789-01F8-33250024ECB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0B9485D1-E172-8F0A-A425-3097B3ABCFB4}"/>
              </a:ext>
            </a:extLst>
          </p:cNvPr>
          <p:cNvSpPr>
            <a:spLocks noGrp="1"/>
          </p:cNvSpPr>
          <p:nvPr>
            <p:ph type="dt" sz="half" idx="10"/>
          </p:nvPr>
        </p:nvSpPr>
        <p:spPr/>
        <p:txBody>
          <a:bodyPr/>
          <a:lstStyle/>
          <a:p>
            <a:fld id="{999A8DD2-C443-44AD-85B3-4CE72B962C5F}" type="datetimeFigureOut">
              <a:rPr lang="en-US" smtClean="0"/>
              <a:pPr/>
              <a:t>8/22/2023</a:t>
            </a:fld>
            <a:endParaRPr lang="en-US"/>
          </a:p>
        </p:txBody>
      </p:sp>
      <p:sp>
        <p:nvSpPr>
          <p:cNvPr id="5" name="Footer Placeholder 4">
            <a:extLst>
              <a:ext uri="{FF2B5EF4-FFF2-40B4-BE49-F238E27FC236}">
                <a16:creationId xmlns="" xmlns:a16="http://schemas.microsoft.com/office/drawing/2014/main" id="{B17E6B5E-6174-FD5C-41E8-FFC44C650D7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4BF72154-F85B-E301-DA57-E314D7315916}"/>
              </a:ext>
            </a:extLst>
          </p:cNvPr>
          <p:cNvSpPr>
            <a:spLocks noGrp="1"/>
          </p:cNvSpPr>
          <p:nvPr>
            <p:ph type="sldNum" sz="quarter" idx="12"/>
          </p:nvPr>
        </p:nvSpPr>
        <p:spPr/>
        <p:txBody>
          <a:bodyPr/>
          <a:lstStyle/>
          <a:p>
            <a:fld id="{FA4FCA09-A334-4A38-8A78-E51DCD588AB3}" type="slidenum">
              <a:rPr lang="en-US" smtClean="0"/>
              <a:pPr/>
              <a:t>‹#›</a:t>
            </a:fld>
            <a:endParaRPr lang="en-US"/>
          </a:p>
        </p:txBody>
      </p:sp>
    </p:spTree>
    <p:extLst>
      <p:ext uri="{BB962C8B-B14F-4D97-AF65-F5344CB8AC3E}">
        <p14:creationId xmlns="" xmlns:p14="http://schemas.microsoft.com/office/powerpoint/2010/main" val="34933584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51D06AF-EF87-8489-2C82-DEB90B7EFE0C}"/>
              </a:ext>
            </a:extLst>
          </p:cNvPr>
          <p:cNvSpPr>
            <a:spLocks noGrp="1"/>
          </p:cNvSpPr>
          <p:nvPr>
            <p:ph type="title"/>
          </p:nvPr>
        </p:nvSpPr>
        <p:spPr>
          <a:xfrm>
            <a:off x="603381" y="553616"/>
            <a:ext cx="8273140" cy="4008859"/>
          </a:xfrm>
        </p:spPr>
        <p:txBody>
          <a:bodyPr anchor="t">
            <a:normAutofit/>
          </a:bodyPr>
          <a:lstStyle>
            <a:lvl1pPr>
              <a:defRPr sz="5400" cap="all" baseline="0"/>
            </a:lvl1pPr>
          </a:lstStyle>
          <a:p>
            <a:r>
              <a:rPr lang="en-US"/>
              <a:t>Click to edit Master title style</a:t>
            </a:r>
          </a:p>
        </p:txBody>
      </p:sp>
      <p:sp>
        <p:nvSpPr>
          <p:cNvPr id="3" name="Text Placeholder 2">
            <a:extLst>
              <a:ext uri="{FF2B5EF4-FFF2-40B4-BE49-F238E27FC236}">
                <a16:creationId xmlns="" xmlns:a16="http://schemas.microsoft.com/office/drawing/2014/main" id="{308E5678-CA38-1318-9EA2-5E0A4F9A59BA}"/>
              </a:ext>
            </a:extLst>
          </p:cNvPr>
          <p:cNvSpPr>
            <a:spLocks noGrp="1"/>
          </p:cNvSpPr>
          <p:nvPr>
            <p:ph type="body" idx="1"/>
          </p:nvPr>
        </p:nvSpPr>
        <p:spPr>
          <a:xfrm>
            <a:off x="603380" y="4589463"/>
            <a:ext cx="8273140" cy="1384617"/>
          </a:xfrm>
        </p:spPr>
        <p:txBody>
          <a:bodyPr anchor="b">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 xmlns:a16="http://schemas.microsoft.com/office/drawing/2014/main" id="{44E99186-7E5A-60AF-DE69-5C7DA71611AB}"/>
              </a:ext>
            </a:extLst>
          </p:cNvPr>
          <p:cNvSpPr>
            <a:spLocks noGrp="1"/>
          </p:cNvSpPr>
          <p:nvPr>
            <p:ph type="dt" sz="half" idx="10"/>
          </p:nvPr>
        </p:nvSpPr>
        <p:spPr/>
        <p:txBody>
          <a:bodyPr/>
          <a:lstStyle/>
          <a:p>
            <a:fld id="{999A8DD2-C443-44AD-85B3-4CE72B962C5F}" type="datetimeFigureOut">
              <a:rPr lang="en-US" smtClean="0"/>
              <a:pPr/>
              <a:t>8/22/2023</a:t>
            </a:fld>
            <a:endParaRPr lang="en-US"/>
          </a:p>
        </p:txBody>
      </p:sp>
      <p:sp>
        <p:nvSpPr>
          <p:cNvPr id="5" name="Footer Placeholder 4">
            <a:extLst>
              <a:ext uri="{FF2B5EF4-FFF2-40B4-BE49-F238E27FC236}">
                <a16:creationId xmlns="" xmlns:a16="http://schemas.microsoft.com/office/drawing/2014/main" id="{82FA13D1-1FBA-E820-323B-77B41F1A665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FB39BE85-85F6-4636-C651-D87CC969A49E}"/>
              </a:ext>
            </a:extLst>
          </p:cNvPr>
          <p:cNvSpPr>
            <a:spLocks noGrp="1"/>
          </p:cNvSpPr>
          <p:nvPr>
            <p:ph type="sldNum" sz="quarter" idx="12"/>
          </p:nvPr>
        </p:nvSpPr>
        <p:spPr/>
        <p:txBody>
          <a:bodyPr/>
          <a:lstStyle/>
          <a:p>
            <a:fld id="{FA4FCA09-A334-4A38-8A78-E51DCD588AB3}" type="slidenum">
              <a:rPr lang="en-US" smtClean="0"/>
              <a:pPr/>
              <a:t>‹#›</a:t>
            </a:fld>
            <a:endParaRPr lang="en-US"/>
          </a:p>
        </p:txBody>
      </p:sp>
    </p:spTree>
    <p:extLst>
      <p:ext uri="{BB962C8B-B14F-4D97-AF65-F5344CB8AC3E}">
        <p14:creationId xmlns="" xmlns:p14="http://schemas.microsoft.com/office/powerpoint/2010/main" val="21603171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AF3BB49-A328-F121-7F27-DEB7C3CC2B0F}"/>
              </a:ext>
            </a:extLst>
          </p:cNvPr>
          <p:cNvSpPr>
            <a:spLocks noGrp="1"/>
          </p:cNvSpPr>
          <p:nvPr>
            <p:ph type="title"/>
          </p:nvPr>
        </p:nvSpPr>
        <p:spPr>
          <a:xfrm>
            <a:off x="612648" y="548640"/>
            <a:ext cx="10741152" cy="1132258"/>
          </a:xfrm>
        </p:spPr>
        <p:txBody>
          <a:bodyPr/>
          <a:lstStyle/>
          <a:p>
            <a:r>
              <a:rPr lang="en-US"/>
              <a:t>Click to edit Master title style</a:t>
            </a:r>
          </a:p>
        </p:txBody>
      </p:sp>
      <p:sp>
        <p:nvSpPr>
          <p:cNvPr id="3" name="Content Placeholder 2">
            <a:extLst>
              <a:ext uri="{FF2B5EF4-FFF2-40B4-BE49-F238E27FC236}">
                <a16:creationId xmlns="" xmlns:a16="http://schemas.microsoft.com/office/drawing/2014/main" id="{572E861E-DFBA-B4AA-9356-CDE3D3F57C04}"/>
              </a:ext>
            </a:extLst>
          </p:cNvPr>
          <p:cNvSpPr>
            <a:spLocks noGrp="1"/>
          </p:cNvSpPr>
          <p:nvPr>
            <p:ph sz="half" idx="1"/>
          </p:nvPr>
        </p:nvSpPr>
        <p:spPr>
          <a:xfrm>
            <a:off x="612648"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 xmlns:a16="http://schemas.microsoft.com/office/drawing/2014/main" id="{451D7538-EC5A-3EE7-176F-A58920C5079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 xmlns:a16="http://schemas.microsoft.com/office/drawing/2014/main" id="{897D0B7E-1A60-DA52-6965-92412B1C2F9F}"/>
              </a:ext>
            </a:extLst>
          </p:cNvPr>
          <p:cNvSpPr>
            <a:spLocks noGrp="1"/>
          </p:cNvSpPr>
          <p:nvPr>
            <p:ph type="dt" sz="half" idx="10"/>
          </p:nvPr>
        </p:nvSpPr>
        <p:spPr/>
        <p:txBody>
          <a:bodyPr/>
          <a:lstStyle/>
          <a:p>
            <a:fld id="{999A8DD2-C443-44AD-85B3-4CE72B962C5F}" type="datetimeFigureOut">
              <a:rPr lang="en-US" smtClean="0"/>
              <a:pPr/>
              <a:t>8/22/2023</a:t>
            </a:fld>
            <a:endParaRPr lang="en-US"/>
          </a:p>
        </p:txBody>
      </p:sp>
      <p:sp>
        <p:nvSpPr>
          <p:cNvPr id="6" name="Footer Placeholder 5">
            <a:extLst>
              <a:ext uri="{FF2B5EF4-FFF2-40B4-BE49-F238E27FC236}">
                <a16:creationId xmlns="" xmlns:a16="http://schemas.microsoft.com/office/drawing/2014/main" id="{C2BDD5A2-CE3E-3215-6DAA-F75C0D1229D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 xmlns:a16="http://schemas.microsoft.com/office/drawing/2014/main" id="{B1B822F1-284A-1786-FAF2-72129E2FE64D}"/>
              </a:ext>
            </a:extLst>
          </p:cNvPr>
          <p:cNvSpPr>
            <a:spLocks noGrp="1"/>
          </p:cNvSpPr>
          <p:nvPr>
            <p:ph type="sldNum" sz="quarter" idx="12"/>
          </p:nvPr>
        </p:nvSpPr>
        <p:spPr/>
        <p:txBody>
          <a:bodyPr/>
          <a:lstStyle/>
          <a:p>
            <a:fld id="{FA4FCA09-A334-4A38-8A78-E51DCD588AB3}" type="slidenum">
              <a:rPr lang="en-US" smtClean="0"/>
              <a:pPr/>
              <a:t>‹#›</a:t>
            </a:fld>
            <a:endParaRPr lang="en-US"/>
          </a:p>
        </p:txBody>
      </p:sp>
    </p:spTree>
    <p:extLst>
      <p:ext uri="{BB962C8B-B14F-4D97-AF65-F5344CB8AC3E}">
        <p14:creationId xmlns="" xmlns:p14="http://schemas.microsoft.com/office/powerpoint/2010/main" val="41088143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1FEE969-634D-6E32-D227-18E9282C6F9E}"/>
              </a:ext>
            </a:extLst>
          </p:cNvPr>
          <p:cNvSpPr>
            <a:spLocks noGrp="1"/>
          </p:cNvSpPr>
          <p:nvPr>
            <p:ph type="title"/>
          </p:nvPr>
        </p:nvSpPr>
        <p:spPr>
          <a:xfrm>
            <a:off x="609600" y="547396"/>
            <a:ext cx="10745788" cy="1143292"/>
          </a:xfrm>
        </p:spPr>
        <p:txBody>
          <a:bodyPr/>
          <a:lstStyle/>
          <a:p>
            <a:r>
              <a:rPr lang="en-US"/>
              <a:t>Click to edit Master title style</a:t>
            </a:r>
          </a:p>
        </p:txBody>
      </p:sp>
      <p:sp>
        <p:nvSpPr>
          <p:cNvPr id="3" name="Text Placeholder 2">
            <a:extLst>
              <a:ext uri="{FF2B5EF4-FFF2-40B4-BE49-F238E27FC236}">
                <a16:creationId xmlns="" xmlns:a16="http://schemas.microsoft.com/office/drawing/2014/main" id="{61CD26D4-290A-F0ED-7D62-41EDA6FEC2B9}"/>
              </a:ext>
            </a:extLst>
          </p:cNvPr>
          <p:cNvSpPr>
            <a:spLocks noGrp="1"/>
          </p:cNvSpPr>
          <p:nvPr>
            <p:ph type="body" idx="1"/>
          </p:nvPr>
        </p:nvSpPr>
        <p:spPr>
          <a:xfrm>
            <a:off x="609600" y="1685735"/>
            <a:ext cx="5157787" cy="559834"/>
          </a:xfrm>
        </p:spPr>
        <p:txBody>
          <a:bodyPr anchor="b">
            <a:normAutofit/>
          </a:bodyPr>
          <a:lstStyle>
            <a:lvl1pPr marL="0" indent="0">
              <a:lnSpc>
                <a:spcPct val="90000"/>
              </a:lnSpc>
              <a:buNone/>
              <a:defRPr sz="20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 xmlns:a16="http://schemas.microsoft.com/office/drawing/2014/main" id="{94DA52B0-7419-A946-4523-6D34BCAD26D1}"/>
              </a:ext>
            </a:extLst>
          </p:cNvPr>
          <p:cNvSpPr>
            <a:spLocks noGrp="1"/>
          </p:cNvSpPr>
          <p:nvPr>
            <p:ph sz="half" idx="2"/>
          </p:nvPr>
        </p:nvSpPr>
        <p:spPr>
          <a:xfrm>
            <a:off x="609600" y="2386894"/>
            <a:ext cx="5157787" cy="376508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 xmlns:a16="http://schemas.microsoft.com/office/drawing/2014/main" id="{06536620-C4F3-EEC3-DBF1-05196B1CBB55}"/>
              </a:ext>
            </a:extLst>
          </p:cNvPr>
          <p:cNvSpPr>
            <a:spLocks noGrp="1"/>
          </p:cNvSpPr>
          <p:nvPr>
            <p:ph type="body" sz="quarter" idx="3"/>
          </p:nvPr>
        </p:nvSpPr>
        <p:spPr>
          <a:xfrm>
            <a:off x="6172200" y="1685735"/>
            <a:ext cx="5183188" cy="559834"/>
          </a:xfrm>
        </p:spPr>
        <p:txBody>
          <a:bodyPr anchor="b">
            <a:normAutofit/>
          </a:bodyPr>
          <a:lstStyle>
            <a:lvl1pPr marL="0" indent="0">
              <a:lnSpc>
                <a:spcPct val="90000"/>
              </a:lnSpc>
              <a:buNone/>
              <a:defRPr sz="20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 xmlns:a16="http://schemas.microsoft.com/office/drawing/2014/main" id="{33BAE980-E611-98B5-04E9-DE4584B0E33F}"/>
              </a:ext>
            </a:extLst>
          </p:cNvPr>
          <p:cNvSpPr>
            <a:spLocks noGrp="1"/>
          </p:cNvSpPr>
          <p:nvPr>
            <p:ph sz="quarter" idx="4"/>
          </p:nvPr>
        </p:nvSpPr>
        <p:spPr>
          <a:xfrm>
            <a:off x="6172199" y="2386894"/>
            <a:ext cx="5183189" cy="376508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 xmlns:a16="http://schemas.microsoft.com/office/drawing/2014/main" id="{4E3B3581-658A-8487-F9CB-E79F2BFF27E4}"/>
              </a:ext>
            </a:extLst>
          </p:cNvPr>
          <p:cNvSpPr>
            <a:spLocks noGrp="1"/>
          </p:cNvSpPr>
          <p:nvPr>
            <p:ph type="dt" sz="half" idx="10"/>
          </p:nvPr>
        </p:nvSpPr>
        <p:spPr/>
        <p:txBody>
          <a:bodyPr/>
          <a:lstStyle/>
          <a:p>
            <a:fld id="{999A8DD2-C443-44AD-85B3-4CE72B962C5F}" type="datetimeFigureOut">
              <a:rPr lang="en-US" smtClean="0"/>
              <a:pPr/>
              <a:t>8/22/2023</a:t>
            </a:fld>
            <a:endParaRPr lang="en-US"/>
          </a:p>
        </p:txBody>
      </p:sp>
      <p:sp>
        <p:nvSpPr>
          <p:cNvPr id="8" name="Footer Placeholder 7">
            <a:extLst>
              <a:ext uri="{FF2B5EF4-FFF2-40B4-BE49-F238E27FC236}">
                <a16:creationId xmlns="" xmlns:a16="http://schemas.microsoft.com/office/drawing/2014/main" id="{949D76D8-9033-26CF-BF4C-AECCC685C17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 xmlns:a16="http://schemas.microsoft.com/office/drawing/2014/main" id="{E02A06B8-CC1D-542F-D8EB-7625046B91D2}"/>
              </a:ext>
            </a:extLst>
          </p:cNvPr>
          <p:cNvSpPr>
            <a:spLocks noGrp="1"/>
          </p:cNvSpPr>
          <p:nvPr>
            <p:ph type="sldNum" sz="quarter" idx="12"/>
          </p:nvPr>
        </p:nvSpPr>
        <p:spPr/>
        <p:txBody>
          <a:bodyPr/>
          <a:lstStyle/>
          <a:p>
            <a:fld id="{FA4FCA09-A334-4A38-8A78-E51DCD588AB3}" type="slidenum">
              <a:rPr lang="en-US" smtClean="0"/>
              <a:pPr/>
              <a:t>‹#›</a:t>
            </a:fld>
            <a:endParaRPr lang="en-US"/>
          </a:p>
        </p:txBody>
      </p:sp>
    </p:spTree>
    <p:extLst>
      <p:ext uri="{BB962C8B-B14F-4D97-AF65-F5344CB8AC3E}">
        <p14:creationId xmlns="" xmlns:p14="http://schemas.microsoft.com/office/powerpoint/2010/main" val="10930307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66A9F42-7FF7-F803-C075-BC4968D35E3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 xmlns:a16="http://schemas.microsoft.com/office/drawing/2014/main" id="{E89E8268-7232-2944-F1BD-399F9419B563}"/>
              </a:ext>
            </a:extLst>
          </p:cNvPr>
          <p:cNvSpPr>
            <a:spLocks noGrp="1"/>
          </p:cNvSpPr>
          <p:nvPr>
            <p:ph type="dt" sz="half" idx="10"/>
          </p:nvPr>
        </p:nvSpPr>
        <p:spPr/>
        <p:txBody>
          <a:bodyPr/>
          <a:lstStyle/>
          <a:p>
            <a:fld id="{999A8DD2-C443-44AD-85B3-4CE72B962C5F}" type="datetimeFigureOut">
              <a:rPr lang="en-US" smtClean="0"/>
              <a:pPr/>
              <a:t>8/22/2023</a:t>
            </a:fld>
            <a:endParaRPr lang="en-US"/>
          </a:p>
        </p:txBody>
      </p:sp>
      <p:sp>
        <p:nvSpPr>
          <p:cNvPr id="4" name="Footer Placeholder 3">
            <a:extLst>
              <a:ext uri="{FF2B5EF4-FFF2-40B4-BE49-F238E27FC236}">
                <a16:creationId xmlns="" xmlns:a16="http://schemas.microsoft.com/office/drawing/2014/main" id="{6B968DDD-323F-89A1-84E3-DDBA626D938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 xmlns:a16="http://schemas.microsoft.com/office/drawing/2014/main" id="{98FBDC76-671D-1671-DCE2-D5658BD40E29}"/>
              </a:ext>
            </a:extLst>
          </p:cNvPr>
          <p:cNvSpPr>
            <a:spLocks noGrp="1"/>
          </p:cNvSpPr>
          <p:nvPr>
            <p:ph type="sldNum" sz="quarter" idx="12"/>
          </p:nvPr>
        </p:nvSpPr>
        <p:spPr/>
        <p:txBody>
          <a:bodyPr/>
          <a:lstStyle/>
          <a:p>
            <a:fld id="{FA4FCA09-A334-4A38-8A78-E51DCD588AB3}" type="slidenum">
              <a:rPr lang="en-US" smtClean="0"/>
              <a:pPr/>
              <a:t>‹#›</a:t>
            </a:fld>
            <a:endParaRPr lang="en-US"/>
          </a:p>
        </p:txBody>
      </p:sp>
    </p:spTree>
    <p:extLst>
      <p:ext uri="{BB962C8B-B14F-4D97-AF65-F5344CB8AC3E}">
        <p14:creationId xmlns="" xmlns:p14="http://schemas.microsoft.com/office/powerpoint/2010/main" val="22528316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 xmlns:a16="http://schemas.microsoft.com/office/drawing/2014/main" id="{49BC4D82-0182-501C-9231-46767680476E}"/>
              </a:ext>
            </a:extLst>
          </p:cNvPr>
          <p:cNvSpPr>
            <a:spLocks noGrp="1"/>
          </p:cNvSpPr>
          <p:nvPr>
            <p:ph type="dt" sz="half" idx="10"/>
          </p:nvPr>
        </p:nvSpPr>
        <p:spPr/>
        <p:txBody>
          <a:bodyPr/>
          <a:lstStyle/>
          <a:p>
            <a:fld id="{999A8DD2-C443-44AD-85B3-4CE72B962C5F}" type="datetimeFigureOut">
              <a:rPr lang="en-US" smtClean="0"/>
              <a:pPr/>
              <a:t>8/22/2023</a:t>
            </a:fld>
            <a:endParaRPr lang="en-US"/>
          </a:p>
        </p:txBody>
      </p:sp>
      <p:sp>
        <p:nvSpPr>
          <p:cNvPr id="3" name="Footer Placeholder 2">
            <a:extLst>
              <a:ext uri="{FF2B5EF4-FFF2-40B4-BE49-F238E27FC236}">
                <a16:creationId xmlns="" xmlns:a16="http://schemas.microsoft.com/office/drawing/2014/main" id="{10EAA6C9-A7F3-19F1-D17C-A1D83FAF553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 xmlns:a16="http://schemas.microsoft.com/office/drawing/2014/main" id="{34EBB816-1B94-116F-92D4-6043AE9E0C6B}"/>
              </a:ext>
            </a:extLst>
          </p:cNvPr>
          <p:cNvSpPr>
            <a:spLocks noGrp="1"/>
          </p:cNvSpPr>
          <p:nvPr>
            <p:ph type="sldNum" sz="quarter" idx="12"/>
          </p:nvPr>
        </p:nvSpPr>
        <p:spPr/>
        <p:txBody>
          <a:bodyPr/>
          <a:lstStyle/>
          <a:p>
            <a:fld id="{FA4FCA09-A334-4A38-8A78-E51DCD588AB3}" type="slidenum">
              <a:rPr lang="en-US" smtClean="0"/>
              <a:pPr/>
              <a:t>‹#›</a:t>
            </a:fld>
            <a:endParaRPr lang="en-US"/>
          </a:p>
        </p:txBody>
      </p:sp>
    </p:spTree>
    <p:extLst>
      <p:ext uri="{BB962C8B-B14F-4D97-AF65-F5344CB8AC3E}">
        <p14:creationId xmlns="" xmlns:p14="http://schemas.microsoft.com/office/powerpoint/2010/main" val="18800824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C350C37F-77BE-E128-4248-D001C39E79C6}"/>
              </a:ext>
            </a:extLst>
          </p:cNvPr>
          <p:cNvSpPr>
            <a:spLocks noGrp="1"/>
          </p:cNvSpPr>
          <p:nvPr>
            <p:ph type="title"/>
          </p:nvPr>
        </p:nvSpPr>
        <p:spPr>
          <a:xfrm>
            <a:off x="597160" y="553616"/>
            <a:ext cx="3595634" cy="1757505"/>
          </a:xfrm>
        </p:spPr>
        <p:txBody>
          <a:bodyPr anchor="t">
            <a:normAutofit/>
          </a:bodyPr>
          <a:lstStyle>
            <a:lvl1pPr>
              <a:defRPr sz="2800"/>
            </a:lvl1pPr>
          </a:lstStyle>
          <a:p>
            <a:r>
              <a:rPr lang="en-US"/>
              <a:t>Click to edit Master title style</a:t>
            </a:r>
          </a:p>
        </p:txBody>
      </p:sp>
      <p:sp>
        <p:nvSpPr>
          <p:cNvPr id="3" name="Content Placeholder 2">
            <a:extLst>
              <a:ext uri="{FF2B5EF4-FFF2-40B4-BE49-F238E27FC236}">
                <a16:creationId xmlns="" xmlns:a16="http://schemas.microsoft.com/office/drawing/2014/main" id="{2F3B20A8-A604-C977-02C0-083BA8663484}"/>
              </a:ext>
            </a:extLst>
          </p:cNvPr>
          <p:cNvSpPr>
            <a:spLocks noGrp="1"/>
          </p:cNvSpPr>
          <p:nvPr>
            <p:ph idx="1"/>
          </p:nvPr>
        </p:nvSpPr>
        <p:spPr>
          <a:xfrm>
            <a:off x="5134708" y="553616"/>
            <a:ext cx="6279741" cy="5486400"/>
          </a:xfrm>
        </p:spPr>
        <p:txBody>
          <a:bodyPr>
            <a:normAutofit/>
          </a:bodyPr>
          <a:lstStyle>
            <a:lvl1pPr>
              <a:defRPr sz="2800"/>
            </a:lvl1pPr>
            <a:lvl2pPr>
              <a:defRPr sz="24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 xmlns:a16="http://schemas.microsoft.com/office/drawing/2014/main" id="{EC0EEBFB-2026-6A35-33ED-F008376B67A0}"/>
              </a:ext>
            </a:extLst>
          </p:cNvPr>
          <p:cNvSpPr>
            <a:spLocks noGrp="1"/>
          </p:cNvSpPr>
          <p:nvPr>
            <p:ph type="body" sz="half" idx="2"/>
          </p:nvPr>
        </p:nvSpPr>
        <p:spPr>
          <a:xfrm>
            <a:off x="597160" y="2311121"/>
            <a:ext cx="3595634" cy="3728895"/>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 xmlns:a16="http://schemas.microsoft.com/office/drawing/2014/main" id="{93F05638-7A56-469A-825A-1DFA600254C8}"/>
              </a:ext>
            </a:extLst>
          </p:cNvPr>
          <p:cNvSpPr>
            <a:spLocks noGrp="1"/>
          </p:cNvSpPr>
          <p:nvPr>
            <p:ph type="dt" sz="half" idx="10"/>
          </p:nvPr>
        </p:nvSpPr>
        <p:spPr/>
        <p:txBody>
          <a:bodyPr/>
          <a:lstStyle/>
          <a:p>
            <a:fld id="{999A8DD2-C443-44AD-85B3-4CE72B962C5F}" type="datetimeFigureOut">
              <a:rPr lang="en-US" smtClean="0"/>
              <a:pPr/>
              <a:t>8/22/2023</a:t>
            </a:fld>
            <a:endParaRPr lang="en-US"/>
          </a:p>
        </p:txBody>
      </p:sp>
      <p:sp>
        <p:nvSpPr>
          <p:cNvPr id="6" name="Footer Placeholder 5">
            <a:extLst>
              <a:ext uri="{FF2B5EF4-FFF2-40B4-BE49-F238E27FC236}">
                <a16:creationId xmlns="" xmlns:a16="http://schemas.microsoft.com/office/drawing/2014/main" id="{9C85A215-184B-2105-0279-ED02F644583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 xmlns:a16="http://schemas.microsoft.com/office/drawing/2014/main" id="{32C7CA46-892B-253A-3A28-7414E17B837B}"/>
              </a:ext>
            </a:extLst>
          </p:cNvPr>
          <p:cNvSpPr>
            <a:spLocks noGrp="1"/>
          </p:cNvSpPr>
          <p:nvPr>
            <p:ph type="sldNum" sz="quarter" idx="12"/>
          </p:nvPr>
        </p:nvSpPr>
        <p:spPr/>
        <p:txBody>
          <a:bodyPr/>
          <a:lstStyle/>
          <a:p>
            <a:fld id="{FA4FCA09-A334-4A38-8A78-E51DCD588AB3}" type="slidenum">
              <a:rPr lang="en-US" smtClean="0"/>
              <a:pPr/>
              <a:t>‹#›</a:t>
            </a:fld>
            <a:endParaRPr lang="en-US"/>
          </a:p>
        </p:txBody>
      </p:sp>
    </p:spTree>
    <p:extLst>
      <p:ext uri="{BB962C8B-B14F-4D97-AF65-F5344CB8AC3E}">
        <p14:creationId xmlns="" xmlns:p14="http://schemas.microsoft.com/office/powerpoint/2010/main" val="42075995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FB06A09-98CF-FAC2-3708-AECC4360C651}"/>
              </a:ext>
            </a:extLst>
          </p:cNvPr>
          <p:cNvSpPr>
            <a:spLocks noGrp="1"/>
          </p:cNvSpPr>
          <p:nvPr>
            <p:ph type="title"/>
          </p:nvPr>
        </p:nvSpPr>
        <p:spPr>
          <a:xfrm>
            <a:off x="594360" y="557784"/>
            <a:ext cx="3595634" cy="2212313"/>
          </a:xfrm>
        </p:spPr>
        <p:txBody>
          <a:bodyPr anchor="t">
            <a:normAutofit/>
          </a:bodyPr>
          <a:lstStyle>
            <a:lvl1pPr>
              <a:defRPr sz="2800"/>
            </a:lvl1pPr>
          </a:lstStyle>
          <a:p>
            <a:r>
              <a:rPr lang="en-US"/>
              <a:t>Click to edit Master title style</a:t>
            </a:r>
          </a:p>
        </p:txBody>
      </p:sp>
      <p:sp>
        <p:nvSpPr>
          <p:cNvPr id="3" name="Picture Placeholder 2">
            <a:extLst>
              <a:ext uri="{FF2B5EF4-FFF2-40B4-BE49-F238E27FC236}">
                <a16:creationId xmlns="" xmlns:a16="http://schemas.microsoft.com/office/drawing/2014/main" id="{9571C769-CEC8-962A-01E6-15B0E056791E}"/>
              </a:ext>
            </a:extLst>
          </p:cNvPr>
          <p:cNvSpPr>
            <a:spLocks noGrp="1"/>
          </p:cNvSpPr>
          <p:nvPr>
            <p:ph type="pic" idx="1"/>
          </p:nvPr>
        </p:nvSpPr>
        <p:spPr>
          <a:xfrm>
            <a:off x="5063319" y="657103"/>
            <a:ext cx="6483687" cy="555590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 xmlns:a16="http://schemas.microsoft.com/office/drawing/2014/main" id="{F32C4A61-EF2A-C5A5-B150-4448600B3937}"/>
              </a:ext>
            </a:extLst>
          </p:cNvPr>
          <p:cNvSpPr>
            <a:spLocks noGrp="1"/>
          </p:cNvSpPr>
          <p:nvPr>
            <p:ph type="body" sz="half" idx="2"/>
          </p:nvPr>
        </p:nvSpPr>
        <p:spPr>
          <a:xfrm>
            <a:off x="609601" y="2826137"/>
            <a:ext cx="3585586" cy="3434638"/>
          </a:xfrm>
        </p:spPr>
        <p:txBody>
          <a:bodyPr anchor="b"/>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 xmlns:a16="http://schemas.microsoft.com/office/drawing/2014/main" id="{920B235E-39C7-4C78-20EF-DB48ECD9CB90}"/>
              </a:ext>
            </a:extLst>
          </p:cNvPr>
          <p:cNvSpPr>
            <a:spLocks noGrp="1"/>
          </p:cNvSpPr>
          <p:nvPr>
            <p:ph type="dt" sz="half" idx="10"/>
          </p:nvPr>
        </p:nvSpPr>
        <p:spPr/>
        <p:txBody>
          <a:bodyPr/>
          <a:lstStyle/>
          <a:p>
            <a:fld id="{999A8DD2-C443-44AD-85B3-4CE72B962C5F}" type="datetimeFigureOut">
              <a:rPr lang="en-US" smtClean="0"/>
              <a:pPr/>
              <a:t>8/22/2023</a:t>
            </a:fld>
            <a:endParaRPr lang="en-US"/>
          </a:p>
        </p:txBody>
      </p:sp>
      <p:sp>
        <p:nvSpPr>
          <p:cNvPr id="6" name="Footer Placeholder 5">
            <a:extLst>
              <a:ext uri="{FF2B5EF4-FFF2-40B4-BE49-F238E27FC236}">
                <a16:creationId xmlns="" xmlns:a16="http://schemas.microsoft.com/office/drawing/2014/main" id="{7FDC75DA-9A78-9AB9-7171-95A08CC51C5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 xmlns:a16="http://schemas.microsoft.com/office/drawing/2014/main" id="{5EFE1A03-DCCB-53C7-DBFE-2AD55C90591B}"/>
              </a:ext>
            </a:extLst>
          </p:cNvPr>
          <p:cNvSpPr>
            <a:spLocks noGrp="1"/>
          </p:cNvSpPr>
          <p:nvPr>
            <p:ph type="sldNum" sz="quarter" idx="12"/>
          </p:nvPr>
        </p:nvSpPr>
        <p:spPr/>
        <p:txBody>
          <a:bodyPr/>
          <a:lstStyle/>
          <a:p>
            <a:fld id="{FA4FCA09-A334-4A38-8A78-E51DCD588AB3}" type="slidenum">
              <a:rPr lang="en-US" smtClean="0"/>
              <a:pPr/>
              <a:t>‹#›</a:t>
            </a:fld>
            <a:endParaRPr lang="en-US"/>
          </a:p>
        </p:txBody>
      </p:sp>
    </p:spTree>
    <p:extLst>
      <p:ext uri="{BB962C8B-B14F-4D97-AF65-F5344CB8AC3E}">
        <p14:creationId xmlns="" xmlns:p14="http://schemas.microsoft.com/office/powerpoint/2010/main" val="10402071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 xmlns:a16="http://schemas.microsoft.com/office/drawing/2014/main" id="{475BFB69-9245-EC58-F1DE-FEB625BD336A}"/>
              </a:ext>
            </a:extLst>
          </p:cNvPr>
          <p:cNvSpPr>
            <a:spLocks noGrp="1"/>
          </p:cNvSpPr>
          <p:nvPr>
            <p:ph type="title"/>
          </p:nvPr>
        </p:nvSpPr>
        <p:spPr>
          <a:xfrm>
            <a:off x="612648" y="548640"/>
            <a:ext cx="10653578" cy="1132258"/>
          </a:xfrm>
          <a:prstGeom prst="rect">
            <a:avLst/>
          </a:prstGeom>
        </p:spPr>
        <p:txBody>
          <a:bodyPr vert="horz" lIns="91440" tIns="45720" rIns="91440" bIns="45720" rtlCol="0" anchor="t">
            <a:normAutofit/>
          </a:bodyPr>
          <a:lstStyle/>
          <a:p>
            <a:r>
              <a:rPr lang="en-US"/>
              <a:t>Click to edit Master title style</a:t>
            </a:r>
          </a:p>
        </p:txBody>
      </p:sp>
      <p:sp>
        <p:nvSpPr>
          <p:cNvPr id="3" name="Text Placeholder 2">
            <a:extLst>
              <a:ext uri="{FF2B5EF4-FFF2-40B4-BE49-F238E27FC236}">
                <a16:creationId xmlns="" xmlns:a16="http://schemas.microsoft.com/office/drawing/2014/main" id="{5516AFD5-5144-C460-0CA4-644BC4A93C02}"/>
              </a:ext>
            </a:extLst>
          </p:cNvPr>
          <p:cNvSpPr>
            <a:spLocks noGrp="1"/>
          </p:cNvSpPr>
          <p:nvPr>
            <p:ph type="body" idx="1"/>
          </p:nvPr>
        </p:nvSpPr>
        <p:spPr>
          <a:xfrm>
            <a:off x="612647" y="1715532"/>
            <a:ext cx="10653579" cy="459382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3995753E-AF8A-7E04-8A1A-205B755A0215}"/>
              </a:ext>
            </a:extLst>
          </p:cNvPr>
          <p:cNvSpPr>
            <a:spLocks noGrp="1"/>
          </p:cNvSpPr>
          <p:nvPr>
            <p:ph type="dt" sz="half" idx="2"/>
          </p:nvPr>
        </p:nvSpPr>
        <p:spPr>
          <a:xfrm>
            <a:off x="137160" y="6453002"/>
            <a:ext cx="3494314" cy="365125"/>
          </a:xfrm>
          <a:prstGeom prst="rect">
            <a:avLst/>
          </a:prstGeom>
        </p:spPr>
        <p:txBody>
          <a:bodyPr vert="horz" lIns="91440" tIns="45720" rIns="91440" bIns="45720" rtlCol="0" anchor="ctr"/>
          <a:lstStyle>
            <a:lvl1pPr algn="l">
              <a:defRPr sz="900">
                <a:solidFill>
                  <a:schemeClr val="tx1"/>
                </a:solidFill>
              </a:defRPr>
            </a:lvl1pPr>
          </a:lstStyle>
          <a:p>
            <a:fld id="{999A8DD2-C443-44AD-85B3-4CE72B962C5F}" type="datetimeFigureOut">
              <a:rPr lang="en-US" smtClean="0"/>
              <a:pPr/>
              <a:t>8/22/2023</a:t>
            </a:fld>
            <a:endParaRPr lang="en-US"/>
          </a:p>
        </p:txBody>
      </p:sp>
      <p:sp>
        <p:nvSpPr>
          <p:cNvPr id="5" name="Footer Placeholder 4">
            <a:extLst>
              <a:ext uri="{FF2B5EF4-FFF2-40B4-BE49-F238E27FC236}">
                <a16:creationId xmlns="" xmlns:a16="http://schemas.microsoft.com/office/drawing/2014/main" id="{D4E1B7C8-DA74-800B-EE14-A39E9DB32DE4}"/>
              </a:ext>
            </a:extLst>
          </p:cNvPr>
          <p:cNvSpPr>
            <a:spLocks noGrp="1"/>
          </p:cNvSpPr>
          <p:nvPr>
            <p:ph type="ftr" sz="quarter" idx="3"/>
          </p:nvPr>
        </p:nvSpPr>
        <p:spPr>
          <a:xfrm>
            <a:off x="8876521" y="6453002"/>
            <a:ext cx="2805405" cy="365125"/>
          </a:xfrm>
          <a:prstGeom prst="rect">
            <a:avLst/>
          </a:prstGeom>
        </p:spPr>
        <p:txBody>
          <a:bodyPr vert="horz" lIns="91440" tIns="45720" rIns="91440" bIns="45720" rtlCol="0" anchor="ctr"/>
          <a:lstStyle>
            <a:lvl1pPr algn="r">
              <a:defRPr sz="900">
                <a:solidFill>
                  <a:schemeClr val="tx1"/>
                </a:solidFill>
              </a:defRPr>
            </a:lvl1pPr>
          </a:lstStyle>
          <a:p>
            <a:endParaRPr lang="en-US"/>
          </a:p>
        </p:txBody>
      </p:sp>
      <p:sp>
        <p:nvSpPr>
          <p:cNvPr id="6" name="Slide Number Placeholder 5">
            <a:extLst>
              <a:ext uri="{FF2B5EF4-FFF2-40B4-BE49-F238E27FC236}">
                <a16:creationId xmlns="" xmlns:a16="http://schemas.microsoft.com/office/drawing/2014/main" id="{7AC1647D-0DF0-CA1B-F723-EF7B8F508DB7}"/>
              </a:ext>
            </a:extLst>
          </p:cNvPr>
          <p:cNvSpPr>
            <a:spLocks noGrp="1"/>
          </p:cNvSpPr>
          <p:nvPr>
            <p:ph type="sldNum" sz="quarter" idx="4"/>
          </p:nvPr>
        </p:nvSpPr>
        <p:spPr>
          <a:xfrm>
            <a:off x="11632162" y="6453002"/>
            <a:ext cx="429207" cy="365125"/>
          </a:xfrm>
          <a:prstGeom prst="rect">
            <a:avLst/>
          </a:prstGeom>
        </p:spPr>
        <p:txBody>
          <a:bodyPr vert="horz" lIns="91440" tIns="45720" rIns="91440" bIns="45720" rtlCol="0" anchor="ctr"/>
          <a:lstStyle>
            <a:lvl1pPr algn="r">
              <a:defRPr sz="900">
                <a:solidFill>
                  <a:schemeClr val="tx1"/>
                </a:solidFill>
              </a:defRPr>
            </a:lvl1pPr>
          </a:lstStyle>
          <a:p>
            <a:fld id="{FA4FCA09-A334-4A38-8A78-E51DCD588AB3}" type="slidenum">
              <a:rPr lang="en-US" smtClean="0"/>
              <a:pPr/>
              <a:t>‹#›</a:t>
            </a:fld>
            <a:endParaRPr lang="en-US"/>
          </a:p>
        </p:txBody>
      </p:sp>
    </p:spTree>
    <p:extLst>
      <p:ext uri="{BB962C8B-B14F-4D97-AF65-F5344CB8AC3E}">
        <p14:creationId xmlns="" xmlns:p14="http://schemas.microsoft.com/office/powerpoint/2010/main" val="116000125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tx1"/>
          </a:solidFill>
          <a:latin typeface="+mn-lt"/>
          <a:ea typeface="+mn-ea"/>
          <a:cs typeface="+mn-cs"/>
        </a:defRPr>
      </a:lvl1pPr>
      <a:lvl2pPr marL="4572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2pPr>
      <a:lvl3pPr marL="6858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latin typeface="+mn-lt"/>
          <a:ea typeface="+mn-ea"/>
          <a:cs typeface="+mn-cs"/>
        </a:defRPr>
      </a:lvl3pPr>
      <a:lvl4pPr marL="9144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n-lt"/>
          <a:ea typeface="+mn-ea"/>
          <a:cs typeface="+mn-cs"/>
        </a:defRPr>
      </a:lvl4pPr>
      <a:lvl5pPr marL="11430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 xmlns:p15="http://schemas.microsoft.com/office/powerpoint/2012/main">
        <p15:guide id="3" orient="horz" pos="2160">
          <p15:clr>
            <a:srgbClr val="F26B43"/>
          </p15:clr>
        </p15:guide>
        <p15:guide id="4" pos="38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3.xml"/><Relationship Id="rId7" Type="http://schemas.microsoft.com/office/2007/relationships/diagramDrawing" Target="../diagrams/drawing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4.xml"/><Relationship Id="rId7" Type="http://schemas.microsoft.com/office/2007/relationships/diagramDrawing" Target="../diagrams/drawing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2.xml.rels><?xml version="1.0" encoding="UTF-8" standalone="yes"?>
<Relationships xmlns="http://schemas.openxmlformats.org/package/2006/relationships"><Relationship Id="rId3" Type="http://schemas.openxmlformats.org/officeDocument/2006/relationships/hyperlink" Target="https://calaborlawnews.com/legal-news/family-medical-leave-act-lawsuit-21759.php" TargetMode="External"/><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hyperlink" Target="https://www.flickr.com/photos/sidewalk_flying/5375603380" TargetMode="External"/><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5.xml"/><Relationship Id="rId7" Type="http://schemas.microsoft.com/office/2007/relationships/diagramDrawing" Target="../diagrams/drawing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7.xml.rels><?xml version="1.0" encoding="UTF-8" standalone="yes"?>
<Relationships xmlns="http://schemas.openxmlformats.org/package/2006/relationships"><Relationship Id="rId3" Type="http://schemas.openxmlformats.org/officeDocument/2006/relationships/hyperlink" Target="https://www.ohioemployerlawblog.com/2017/02/how-to-defend-not-granting-leave-as.html" TargetMode="External"/><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6.xml"/><Relationship Id="rId7" Type="http://schemas.microsoft.com/office/2007/relationships/diagramDrawing" Target="../diagrams/drawing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7.xml"/><Relationship Id="rId7" Type="http://schemas.microsoft.com/office/2007/relationships/diagramDrawing" Target="../diagrams/drawing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8.xml"/><Relationship Id="rId7" Type="http://schemas.microsoft.com/office/2007/relationships/diagramDrawing" Target="../diagrams/drawing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0.xml"/><Relationship Id="rId7" Type="http://schemas.microsoft.com/office/2007/relationships/diagramDrawing" Target="../diagrams/drawing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0.jpe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hyperlink" Target="http://waldenwritingcenter.blogspot.com/2015/03/planning-your-proposal-why-now-is-time.html" TargetMode="External"/><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hyperlink" Target="https://creativecommons.org/licenses/by-nc-nd/3.0/" TargetMode="Externa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7" Type="http://schemas.microsoft.com/office/2007/relationships/diagramDrawing" Target="../diagrams/drawing1.xml"/><Relationship Id="rId2" Type="http://schemas.openxmlformats.org/officeDocument/2006/relationships/diagramData" Target="../diagrams/data1.xml"/><Relationship Id="rId1" Type="http://schemas.openxmlformats.org/officeDocument/2006/relationships/slideLayout" Target="../slideLayouts/slideLayout8.xml"/><Relationship Id="rId6" Type="http://schemas.openxmlformats.org/officeDocument/2006/relationships/image" Target="../media/image3.png"/><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citl.news.niu.edu/2021/01/16/research-based-principles-for-online-teaching-success/" TargetMode="External"/><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7" Type="http://schemas.microsoft.com/office/2007/relationships/diagramDrawing" Target="../diagrams/drawing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 xmlns:a16="http://schemas.microsoft.com/office/drawing/2014/main" id="{0C2DAD7B-6ADD-282D-96D6-DBB54B1EB284}"/>
              </a:ext>
            </a:extLst>
          </p:cNvPr>
          <p:cNvPicPr>
            <a:picLocks noChangeAspect="1"/>
          </p:cNvPicPr>
          <p:nvPr/>
        </p:nvPicPr>
        <p:blipFill rotWithShape="1">
          <a:blip r:embed="rId2"/>
          <a:srcRect t="6595" b="9135"/>
          <a:stretch/>
        </p:blipFill>
        <p:spPr>
          <a:xfrm>
            <a:off x="1" y="1"/>
            <a:ext cx="12192000" cy="6857999"/>
          </a:xfrm>
          <a:prstGeom prst="rect">
            <a:avLst/>
          </a:prstGeom>
        </p:spPr>
      </p:pic>
      <p:sp>
        <p:nvSpPr>
          <p:cNvPr id="14" name="Rectangle 13">
            <a:extLst>
              <a:ext uri="{FF2B5EF4-FFF2-40B4-BE49-F238E27FC236}">
                <a16:creationId xmlns="" xmlns:a16="http://schemas.microsoft.com/office/drawing/2014/main" id="{84D07BF5-D29E-918E-55FE-747AF2A0E23F}"/>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4366726" cy="6858001"/>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cNvSpPr>
            <a:spLocks noGrp="1"/>
          </p:cNvSpPr>
          <p:nvPr>
            <p:ph type="ctrTitle"/>
          </p:nvPr>
        </p:nvSpPr>
        <p:spPr>
          <a:xfrm>
            <a:off x="92692" y="2343150"/>
            <a:ext cx="4231658" cy="3733800"/>
          </a:xfrm>
        </p:spPr>
        <p:txBody>
          <a:bodyPr anchor="t">
            <a:noAutofit/>
          </a:bodyPr>
          <a:lstStyle/>
          <a:p>
            <a:pPr algn="l"/>
            <a:r>
              <a:rPr lang="en-US" dirty="0">
                <a:cs typeface="Arial"/>
              </a:rPr>
              <a:t>OVERVIEW OF STUDENTS ACADEMIC MATTERS IN UNIVERSITY OF LAGOS</a:t>
            </a:r>
          </a:p>
        </p:txBody>
      </p:sp>
      <p:pic>
        <p:nvPicPr>
          <p:cNvPr id="4" name="Picture 3" descr="A logo of a university of lagos&#10;&#10;Description automatically generated">
            <a:extLst>
              <a:ext uri="{FF2B5EF4-FFF2-40B4-BE49-F238E27FC236}">
                <a16:creationId xmlns="" xmlns:a16="http://schemas.microsoft.com/office/drawing/2014/main" id="{068E7E57-3021-5EAA-D87D-7C12BB53E1A2}"/>
              </a:ext>
            </a:extLst>
          </p:cNvPr>
          <p:cNvPicPr>
            <a:picLocks noChangeAspect="1"/>
          </p:cNvPicPr>
          <p:nvPr/>
        </p:nvPicPr>
        <p:blipFill>
          <a:blip r:embed="rId3"/>
          <a:stretch>
            <a:fillRect/>
          </a:stretch>
        </p:blipFill>
        <p:spPr>
          <a:xfrm>
            <a:off x="0" y="5080"/>
            <a:ext cx="2653675" cy="2128520"/>
          </a:xfrm>
          <a:prstGeom prst="rect">
            <a:avLst/>
          </a:prstGeom>
        </p:spPr>
      </p:pic>
    </p:spTree>
    <p:extLst>
      <p:ext uri="{BB962C8B-B14F-4D97-AF65-F5344CB8AC3E}">
        <p14:creationId xmlns="" xmlns:p14="http://schemas.microsoft.com/office/powerpoint/2010/main" val="32778623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cNvSpPr>
            <a:spLocks noGrp="1"/>
          </p:cNvSpPr>
          <p:nvPr>
            <p:ph type="title"/>
          </p:nvPr>
        </p:nvSpPr>
        <p:spPr>
          <a:xfrm>
            <a:off x="0" y="2247900"/>
            <a:ext cx="3562350" cy="1752600"/>
          </a:xfrm>
        </p:spPr>
        <p:txBody>
          <a:bodyPr anchor="t">
            <a:normAutofit/>
          </a:bodyPr>
          <a:lstStyle/>
          <a:p>
            <a:r>
              <a:rPr lang="en-US" sz="4000" dirty="0"/>
              <a:t>Registration </a:t>
            </a:r>
            <a:r>
              <a:rPr lang="en-US" sz="4000" dirty="0" smtClean="0"/>
              <a:t>Cont’d</a:t>
            </a:r>
            <a:endParaRPr lang="en-US" dirty="0"/>
          </a:p>
        </p:txBody>
      </p:sp>
      <p:sp>
        <p:nvSpPr>
          <p:cNvPr id="9" name="Date Placeholder 3">
            <a:extLst>
              <a:ext uri="{FF2B5EF4-FFF2-40B4-BE49-F238E27FC236}">
                <a16:creationId xmlns="" xmlns:a16="http://schemas.microsoft.com/office/drawing/2014/main" id="{D14E27A8-9F51-B159-DB58-EEA8B9E37D42}"/>
              </a:ext>
            </a:extLst>
          </p:cNvPr>
          <p:cNvSpPr>
            <a:spLocks noGrp="1"/>
          </p:cNvSpPr>
          <p:nvPr>
            <p:ph type="dt" sz="half" idx="10"/>
          </p:nvPr>
        </p:nvSpPr>
        <p:spPr>
          <a:xfrm>
            <a:off x="137160" y="6453002"/>
            <a:ext cx="3494314" cy="365125"/>
          </a:xfrm>
        </p:spPr>
        <p:txBody>
          <a:bodyPr>
            <a:normAutofit/>
          </a:bodyPr>
          <a:lstStyle/>
          <a:p>
            <a:pPr>
              <a:spcAft>
                <a:spcPts val="600"/>
              </a:spcAft>
            </a:pPr>
            <a:fld id="{519E3814-8E6D-46C8-8C68-F6524630DD61}" type="datetime1">
              <a:rPr lang="en-US" smtClean="0"/>
              <a:pPr>
                <a:spcAft>
                  <a:spcPts val="600"/>
                </a:spcAft>
              </a:pPr>
              <a:t>8/22/2023</a:t>
            </a:fld>
            <a:endParaRPr lang="en-US"/>
          </a:p>
        </p:txBody>
      </p:sp>
      <p:sp>
        <p:nvSpPr>
          <p:cNvPr id="13" name="Slide Number Placeholder 5">
            <a:extLst>
              <a:ext uri="{FF2B5EF4-FFF2-40B4-BE49-F238E27FC236}">
                <a16:creationId xmlns="" xmlns:a16="http://schemas.microsoft.com/office/drawing/2014/main" id="{17833F42-8235-5903-671F-0D93283DBA55}"/>
              </a:ext>
            </a:extLst>
          </p:cNvPr>
          <p:cNvSpPr>
            <a:spLocks noGrp="1"/>
          </p:cNvSpPr>
          <p:nvPr>
            <p:ph type="sldNum" sz="quarter" idx="12"/>
          </p:nvPr>
        </p:nvSpPr>
        <p:spPr>
          <a:xfrm>
            <a:off x="11632162" y="6453002"/>
            <a:ext cx="429207" cy="365125"/>
          </a:xfrm>
        </p:spPr>
        <p:txBody>
          <a:bodyPr>
            <a:normAutofit/>
          </a:bodyPr>
          <a:lstStyle/>
          <a:p>
            <a:pPr>
              <a:spcAft>
                <a:spcPts val="600"/>
              </a:spcAft>
            </a:pPr>
            <a:fld id="{6F391B04-159E-4284-919C-20BE23D169A4}" type="slidenum">
              <a:rPr lang="en-US" smtClean="0"/>
              <a:pPr>
                <a:spcAft>
                  <a:spcPts val="600"/>
                </a:spcAft>
              </a:pPr>
              <a:t>10</a:t>
            </a:fld>
            <a:endParaRPr lang="en-US"/>
          </a:p>
        </p:txBody>
      </p:sp>
      <p:graphicFrame>
        <p:nvGraphicFramePr>
          <p:cNvPr id="15" name="Content Placeholder">
            <a:extLst>
              <a:ext uri="{FF2B5EF4-FFF2-40B4-BE49-F238E27FC236}">
                <a16:creationId xmlns="" xmlns:a16="http://schemas.microsoft.com/office/drawing/2014/main" id="{5D909228-32F2-4E03-7080-496755B2CD1D}"/>
              </a:ext>
            </a:extLst>
          </p:cNvPr>
          <p:cNvGraphicFramePr>
            <a:graphicFrameLocks noGrp="1"/>
          </p:cNvGraphicFramePr>
          <p:nvPr>
            <p:ph idx="1"/>
            <p:extLst>
              <p:ext uri="{D42A27DB-BD31-4B8C-83A1-F6EECF244321}">
                <p14:modId xmlns="" xmlns:p14="http://schemas.microsoft.com/office/powerpoint/2010/main" val="811975672"/>
              </p:ext>
            </p:extLst>
          </p:nvPr>
        </p:nvGraphicFramePr>
        <p:xfrm>
          <a:off x="3695700" y="0"/>
          <a:ext cx="8496300" cy="6400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 name="Picture 6" descr="A logo of a university of lagos&#10;&#10;Description automatically generated">
            <a:extLst>
              <a:ext uri="{FF2B5EF4-FFF2-40B4-BE49-F238E27FC236}">
                <a16:creationId xmlns="" xmlns:a16="http://schemas.microsoft.com/office/drawing/2014/main" id="{718ECC0C-CBDD-E41C-C7EE-9E4ACD7C476B}"/>
              </a:ext>
            </a:extLst>
          </p:cNvPr>
          <p:cNvPicPr>
            <a:picLocks noChangeAspect="1"/>
          </p:cNvPicPr>
          <p:nvPr/>
        </p:nvPicPr>
        <p:blipFill>
          <a:blip r:embed="rId6" cstate="print"/>
          <a:stretch>
            <a:fillRect/>
          </a:stretch>
        </p:blipFill>
        <p:spPr>
          <a:xfrm>
            <a:off x="0" y="5080"/>
            <a:ext cx="1619250" cy="1633220"/>
          </a:xfrm>
          <a:prstGeom prst="rect">
            <a:avLst/>
          </a:prstGeom>
        </p:spPr>
      </p:pic>
    </p:spTree>
    <p:extLst>
      <p:ext uri="{BB962C8B-B14F-4D97-AF65-F5344CB8AC3E}">
        <p14:creationId xmlns="" xmlns:p14="http://schemas.microsoft.com/office/powerpoint/2010/main" val="34651275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cNvSpPr>
            <a:spLocks noGrp="1"/>
          </p:cNvSpPr>
          <p:nvPr>
            <p:ph type="title"/>
          </p:nvPr>
        </p:nvSpPr>
        <p:spPr>
          <a:xfrm>
            <a:off x="1" y="1962150"/>
            <a:ext cx="3562349" cy="1847850"/>
          </a:xfrm>
        </p:spPr>
        <p:txBody>
          <a:bodyPr anchor="b">
            <a:normAutofit/>
          </a:bodyPr>
          <a:lstStyle/>
          <a:p>
            <a:r>
              <a:rPr lang="en-US" sz="4000" dirty="0" smtClean="0"/>
              <a:t>Registration </a:t>
            </a:r>
            <a:br>
              <a:rPr lang="en-US" sz="4000" dirty="0" smtClean="0"/>
            </a:br>
            <a:r>
              <a:rPr lang="en-US" sz="4000" dirty="0" smtClean="0"/>
              <a:t>Cont’d</a:t>
            </a:r>
            <a:endParaRPr lang="en-US" sz="4000" dirty="0"/>
          </a:p>
        </p:txBody>
      </p:sp>
      <p:sp>
        <p:nvSpPr>
          <p:cNvPr id="9" name="Date Placeholder 3">
            <a:extLst>
              <a:ext uri="{FF2B5EF4-FFF2-40B4-BE49-F238E27FC236}">
                <a16:creationId xmlns="" xmlns:a16="http://schemas.microsoft.com/office/drawing/2014/main" id="{D14E27A8-9F51-B159-DB58-EEA8B9E37D42}"/>
              </a:ext>
            </a:extLst>
          </p:cNvPr>
          <p:cNvSpPr>
            <a:spLocks noGrp="1"/>
          </p:cNvSpPr>
          <p:nvPr>
            <p:ph type="dt" sz="half" idx="10"/>
          </p:nvPr>
        </p:nvSpPr>
        <p:spPr>
          <a:xfrm>
            <a:off x="137160" y="6453002"/>
            <a:ext cx="3494314" cy="365125"/>
          </a:xfrm>
        </p:spPr>
        <p:txBody>
          <a:bodyPr>
            <a:normAutofit/>
          </a:bodyPr>
          <a:lstStyle/>
          <a:p>
            <a:pPr>
              <a:spcAft>
                <a:spcPts val="600"/>
              </a:spcAft>
            </a:pPr>
            <a:fld id="{519E3814-8E6D-46C8-8C68-F6524630DD61}" type="datetime1">
              <a:rPr lang="en-US" smtClean="0"/>
              <a:pPr>
                <a:spcAft>
                  <a:spcPts val="600"/>
                </a:spcAft>
              </a:pPr>
              <a:t>8/22/2023</a:t>
            </a:fld>
            <a:endParaRPr lang="en-US"/>
          </a:p>
        </p:txBody>
      </p:sp>
      <p:sp>
        <p:nvSpPr>
          <p:cNvPr id="13" name="Slide Number Placeholder 5">
            <a:extLst>
              <a:ext uri="{FF2B5EF4-FFF2-40B4-BE49-F238E27FC236}">
                <a16:creationId xmlns="" xmlns:a16="http://schemas.microsoft.com/office/drawing/2014/main" id="{17833F42-8235-5903-671F-0D93283DBA55}"/>
              </a:ext>
            </a:extLst>
          </p:cNvPr>
          <p:cNvSpPr>
            <a:spLocks noGrp="1"/>
          </p:cNvSpPr>
          <p:nvPr>
            <p:ph type="sldNum" sz="quarter" idx="12"/>
          </p:nvPr>
        </p:nvSpPr>
        <p:spPr>
          <a:xfrm>
            <a:off x="11632162" y="6453002"/>
            <a:ext cx="429207" cy="365125"/>
          </a:xfrm>
        </p:spPr>
        <p:txBody>
          <a:bodyPr>
            <a:normAutofit/>
          </a:bodyPr>
          <a:lstStyle/>
          <a:p>
            <a:pPr>
              <a:spcAft>
                <a:spcPts val="600"/>
              </a:spcAft>
            </a:pPr>
            <a:fld id="{6F391B04-159E-4284-919C-20BE23D169A4}" type="slidenum">
              <a:rPr lang="en-US" dirty="0" smtClean="0"/>
              <a:pPr>
                <a:spcAft>
                  <a:spcPts val="600"/>
                </a:spcAft>
              </a:pPr>
              <a:t>11</a:t>
            </a:fld>
            <a:endParaRPr lang="en-US" dirty="0"/>
          </a:p>
        </p:txBody>
      </p:sp>
      <p:graphicFrame>
        <p:nvGraphicFramePr>
          <p:cNvPr id="15" name="Content Placeholder">
            <a:extLst>
              <a:ext uri="{FF2B5EF4-FFF2-40B4-BE49-F238E27FC236}">
                <a16:creationId xmlns="" xmlns:a16="http://schemas.microsoft.com/office/drawing/2014/main" id="{82C04AAC-30C0-89F0-A0EA-F27F7A01EFF0}"/>
              </a:ext>
            </a:extLst>
          </p:cNvPr>
          <p:cNvGraphicFramePr>
            <a:graphicFrameLocks noGrp="1"/>
          </p:cNvGraphicFramePr>
          <p:nvPr>
            <p:ph idx="1"/>
            <p:extLst>
              <p:ext uri="{D42A27DB-BD31-4B8C-83A1-F6EECF244321}">
                <p14:modId xmlns="" xmlns:p14="http://schemas.microsoft.com/office/powerpoint/2010/main" val="2476971195"/>
              </p:ext>
            </p:extLst>
          </p:nvPr>
        </p:nvGraphicFramePr>
        <p:xfrm>
          <a:off x="3676650" y="50525"/>
          <a:ext cx="8515350" cy="64264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0" name="Picture 19" descr="A logo of a university of lagos&#10;&#10;Description automatically generated">
            <a:extLst>
              <a:ext uri="{FF2B5EF4-FFF2-40B4-BE49-F238E27FC236}">
                <a16:creationId xmlns="" xmlns:a16="http://schemas.microsoft.com/office/drawing/2014/main" id="{1D706514-0CD8-11F8-E544-C0D43CC5E402}"/>
              </a:ext>
            </a:extLst>
          </p:cNvPr>
          <p:cNvPicPr>
            <a:picLocks noChangeAspect="1"/>
          </p:cNvPicPr>
          <p:nvPr/>
        </p:nvPicPr>
        <p:blipFill>
          <a:blip r:embed="rId6" cstate="print"/>
          <a:stretch>
            <a:fillRect/>
          </a:stretch>
        </p:blipFill>
        <p:spPr>
          <a:xfrm>
            <a:off x="0" y="5080"/>
            <a:ext cx="1466850" cy="1557020"/>
          </a:xfrm>
          <a:prstGeom prst="rect">
            <a:avLst/>
          </a:prstGeom>
        </p:spPr>
      </p:pic>
    </p:spTree>
    <p:extLst>
      <p:ext uri="{BB962C8B-B14F-4D97-AF65-F5344CB8AC3E}">
        <p14:creationId xmlns="" xmlns:p14="http://schemas.microsoft.com/office/powerpoint/2010/main" val="20226413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cNvSpPr>
            <a:spLocks noGrp="1"/>
          </p:cNvSpPr>
          <p:nvPr>
            <p:ph type="title"/>
          </p:nvPr>
        </p:nvSpPr>
        <p:spPr>
          <a:xfrm>
            <a:off x="1" y="1504950"/>
            <a:ext cx="3067049" cy="2781300"/>
          </a:xfrm>
        </p:spPr>
        <p:txBody>
          <a:bodyPr anchor="t">
            <a:normAutofit/>
          </a:bodyPr>
          <a:lstStyle/>
          <a:p>
            <a:pPr algn="r"/>
            <a:r>
              <a:rPr lang="en-GB" dirty="0">
                <a:latin typeface="Arial"/>
                <a:cs typeface="Times New Roman"/>
              </a:rPr>
              <a:t>Deferment, Leave of Absence and Medical/Sick Leave </a:t>
            </a:r>
            <a:endParaRPr lang="en-US" sz="2800" dirty="0"/>
          </a:p>
        </p:txBody>
      </p:sp>
      <p:pic>
        <p:nvPicPr>
          <p:cNvPr id="4" name="Picture 3">
            <a:extLst>
              <a:ext uri="{FF2B5EF4-FFF2-40B4-BE49-F238E27FC236}">
                <a16:creationId xmlns="" xmlns:a16="http://schemas.microsoft.com/office/drawing/2014/main" id="{FAC7FE81-1AC2-781F-4B34-9AE6D145C953}"/>
              </a:ext>
            </a:extLst>
          </p:cNvPr>
          <p:cNvPicPr>
            <a:picLocks noChangeAspect="1"/>
          </p:cNvPicPr>
          <p:nvPr/>
        </p:nvPicPr>
        <p:blipFill>
          <a:blip r:embed="rId2">
            <a:extLst>
              <a:ext uri="{837473B0-CC2E-450A-ABE3-18F120FF3D39}">
                <a1611:picAttrSrcUrl xmlns="" xmlns:a1611="http://schemas.microsoft.com/office/drawing/2016/11/main" r:id="rId3"/>
              </a:ext>
            </a:extLst>
          </a:blip>
          <a:stretch>
            <a:fillRect/>
          </a:stretch>
        </p:blipFill>
        <p:spPr>
          <a:xfrm>
            <a:off x="1" y="4533900"/>
            <a:ext cx="3086099" cy="1828800"/>
          </a:xfrm>
          <a:prstGeom prst="rect">
            <a:avLst/>
          </a:prstGeom>
        </p:spPr>
      </p:pic>
      <p:sp>
        <p:nvSpPr>
          <p:cNvPr id="3" name="Content Placeholder"/>
          <p:cNvSpPr>
            <a:spLocks noGrp="1"/>
          </p:cNvSpPr>
          <p:nvPr>
            <p:ph idx="1"/>
          </p:nvPr>
        </p:nvSpPr>
        <p:spPr>
          <a:xfrm>
            <a:off x="3200400" y="0"/>
            <a:ext cx="8991600" cy="6534150"/>
          </a:xfrm>
        </p:spPr>
        <p:txBody>
          <a:bodyPr vert="horz" lIns="91440" tIns="45720" rIns="91440" bIns="45720" rtlCol="0" anchor="t">
            <a:noAutofit/>
          </a:bodyPr>
          <a:lstStyle/>
          <a:p>
            <a:r>
              <a:rPr lang="en-US" sz="3200" b="1" dirty="0" smtClean="0">
                <a:latin typeface="Arial" pitchFamily="34" charset="0"/>
                <a:cs typeface="Arial" pitchFamily="34" charset="0"/>
              </a:rPr>
              <a:t>Leave of Absence</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LoA</a:t>
            </a:r>
            <a:r>
              <a:rPr lang="en-US" sz="3200" dirty="0" smtClean="0">
                <a:latin typeface="Arial" pitchFamily="34" charset="0"/>
                <a:cs typeface="Arial" pitchFamily="34" charset="0"/>
              </a:rPr>
              <a:t>):a request made at the beginning of the session, before registration</a:t>
            </a:r>
          </a:p>
          <a:p>
            <a:pPr lvl="0"/>
            <a:r>
              <a:rPr lang="en-US" sz="3200" b="1" dirty="0" smtClean="0">
                <a:latin typeface="Arial" pitchFamily="34" charset="0"/>
                <a:cs typeface="Arial" pitchFamily="34" charset="0"/>
              </a:rPr>
              <a:t>Deferment: </a:t>
            </a:r>
            <a:r>
              <a:rPr lang="en-US" sz="3200" dirty="0" smtClean="0">
                <a:latin typeface="Arial" pitchFamily="34" charset="0"/>
                <a:cs typeface="Arial" pitchFamily="34" charset="0"/>
              </a:rPr>
              <a:t>a request made after registration, before Semester examination</a:t>
            </a:r>
          </a:p>
          <a:p>
            <a:pPr marL="0" indent="0">
              <a:buNone/>
            </a:pPr>
            <a:r>
              <a:rPr lang="en-US" sz="3200" b="1" dirty="0" smtClean="0">
                <a:latin typeface="Arial" pitchFamily="34" charset="0"/>
                <a:cs typeface="Arial" pitchFamily="34" charset="0"/>
              </a:rPr>
              <a:t>It is important to note that:</a:t>
            </a:r>
          </a:p>
          <a:p>
            <a:pPr lvl="0"/>
            <a:r>
              <a:rPr lang="en-US" sz="3200" dirty="0" smtClean="0">
                <a:latin typeface="Arial" pitchFamily="34" charset="0"/>
                <a:cs typeface="Arial" pitchFamily="34" charset="0"/>
              </a:rPr>
              <a:t>Fully registered students are eligible to apply for deferment within the Semester</a:t>
            </a:r>
          </a:p>
          <a:p>
            <a:r>
              <a:rPr lang="en-US" sz="3200" dirty="0" smtClean="0">
                <a:latin typeface="Arial" pitchFamily="34" charset="0"/>
                <a:cs typeface="Arial" pitchFamily="34" charset="0"/>
              </a:rPr>
              <a:t>Students who are </a:t>
            </a:r>
            <a:r>
              <a:rPr lang="en-US" sz="3200" b="1" u="sng" dirty="0" smtClean="0">
                <a:latin typeface="Arial" pitchFamily="34" charset="0"/>
                <a:cs typeface="Arial" pitchFamily="34" charset="0"/>
              </a:rPr>
              <a:t>unable</a:t>
            </a:r>
            <a:r>
              <a:rPr lang="en-US" sz="3200" dirty="0" smtClean="0">
                <a:latin typeface="Arial" pitchFamily="34" charset="0"/>
                <a:cs typeface="Arial" pitchFamily="34" charset="0"/>
              </a:rPr>
              <a:t> to register for a particular Semester or Session are eligible to apply for Leave of Absence (</a:t>
            </a:r>
            <a:r>
              <a:rPr lang="en-US" sz="3200" dirty="0" err="1" smtClean="0">
                <a:latin typeface="Arial" pitchFamily="34" charset="0"/>
                <a:cs typeface="Arial" pitchFamily="34" charset="0"/>
              </a:rPr>
              <a:t>LoA</a:t>
            </a:r>
            <a:r>
              <a:rPr lang="en-US" sz="3200" dirty="0" smtClean="0">
                <a:latin typeface="Arial" pitchFamily="34" charset="0"/>
                <a:cs typeface="Arial" pitchFamily="34" charset="0"/>
              </a:rPr>
              <a:t>).</a:t>
            </a:r>
            <a:endParaRPr lang="en-US" sz="3200" dirty="0">
              <a:latin typeface="Arial" pitchFamily="34" charset="0"/>
              <a:cs typeface="Arial" pitchFamily="34" charset="0"/>
            </a:endParaRPr>
          </a:p>
        </p:txBody>
      </p:sp>
      <p:sp>
        <p:nvSpPr>
          <p:cNvPr id="9" name="Date Placeholder 3">
            <a:extLst>
              <a:ext uri="{FF2B5EF4-FFF2-40B4-BE49-F238E27FC236}">
                <a16:creationId xmlns="" xmlns:a16="http://schemas.microsoft.com/office/drawing/2014/main" id="{DEC411B0-5C6E-E215-C56E-E8EFBD78EA4F}"/>
              </a:ext>
            </a:extLst>
          </p:cNvPr>
          <p:cNvSpPr>
            <a:spLocks noGrp="1"/>
          </p:cNvSpPr>
          <p:nvPr>
            <p:ph type="dt" sz="half" idx="10"/>
          </p:nvPr>
        </p:nvSpPr>
        <p:spPr>
          <a:xfrm>
            <a:off x="137160" y="6453002"/>
            <a:ext cx="3494314" cy="365125"/>
          </a:xfrm>
        </p:spPr>
        <p:txBody>
          <a:bodyPr>
            <a:normAutofit/>
          </a:bodyPr>
          <a:lstStyle/>
          <a:p>
            <a:pPr>
              <a:spcAft>
                <a:spcPts val="600"/>
              </a:spcAft>
            </a:pPr>
            <a:fld id="{D18AC4B9-4E2A-4FE4-946F-6EEA1F7C7535}" type="datetime1">
              <a:rPr lang="en-US" smtClean="0"/>
              <a:pPr>
                <a:spcAft>
                  <a:spcPts val="600"/>
                </a:spcAft>
              </a:pPr>
              <a:t>8/22/2023</a:t>
            </a:fld>
            <a:endParaRPr lang="en-US"/>
          </a:p>
        </p:txBody>
      </p:sp>
      <p:sp>
        <p:nvSpPr>
          <p:cNvPr id="13" name="Slide Number Placeholder 5">
            <a:extLst>
              <a:ext uri="{FF2B5EF4-FFF2-40B4-BE49-F238E27FC236}">
                <a16:creationId xmlns="" xmlns:a16="http://schemas.microsoft.com/office/drawing/2014/main" id="{6E12565A-CC02-62BB-19FD-9F95294060AD}"/>
              </a:ext>
            </a:extLst>
          </p:cNvPr>
          <p:cNvSpPr>
            <a:spLocks noGrp="1"/>
          </p:cNvSpPr>
          <p:nvPr>
            <p:ph type="sldNum" sz="quarter" idx="12"/>
          </p:nvPr>
        </p:nvSpPr>
        <p:spPr>
          <a:xfrm>
            <a:off x="11632162" y="6453002"/>
            <a:ext cx="429207" cy="365125"/>
          </a:xfrm>
        </p:spPr>
        <p:txBody>
          <a:bodyPr>
            <a:normAutofit/>
          </a:bodyPr>
          <a:lstStyle/>
          <a:p>
            <a:pPr>
              <a:spcAft>
                <a:spcPts val="600"/>
              </a:spcAft>
            </a:pPr>
            <a:fld id="{6F391B04-159E-4284-919C-20BE23D169A4}" type="slidenum">
              <a:rPr lang="en-US" smtClean="0"/>
              <a:pPr>
                <a:spcAft>
                  <a:spcPts val="600"/>
                </a:spcAft>
              </a:pPr>
              <a:t>12</a:t>
            </a:fld>
            <a:endParaRPr lang="en-US"/>
          </a:p>
        </p:txBody>
      </p:sp>
      <p:pic>
        <p:nvPicPr>
          <p:cNvPr id="6" name="Picture 5" descr="A logo of a university of lagos&#10;&#10;Description automatically generated">
            <a:extLst>
              <a:ext uri="{FF2B5EF4-FFF2-40B4-BE49-F238E27FC236}">
                <a16:creationId xmlns="" xmlns:a16="http://schemas.microsoft.com/office/drawing/2014/main" id="{C15A1E5D-1526-90BC-238A-0970D3E61843}"/>
              </a:ext>
            </a:extLst>
          </p:cNvPr>
          <p:cNvPicPr>
            <a:picLocks noChangeAspect="1"/>
          </p:cNvPicPr>
          <p:nvPr/>
        </p:nvPicPr>
        <p:blipFill>
          <a:blip r:embed="rId4" cstate="print"/>
          <a:stretch>
            <a:fillRect/>
          </a:stretch>
        </p:blipFill>
        <p:spPr>
          <a:xfrm>
            <a:off x="0" y="5080"/>
            <a:ext cx="1330960" cy="1330960"/>
          </a:xfrm>
          <a:prstGeom prst="rect">
            <a:avLst/>
          </a:prstGeom>
        </p:spPr>
      </p:pic>
    </p:spTree>
    <p:extLst>
      <p:ext uri="{BB962C8B-B14F-4D97-AF65-F5344CB8AC3E}">
        <p14:creationId xmlns="" xmlns:p14="http://schemas.microsoft.com/office/powerpoint/2010/main" val="42557759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cNvSpPr>
            <a:spLocks noGrp="1"/>
          </p:cNvSpPr>
          <p:nvPr>
            <p:ph type="title"/>
          </p:nvPr>
        </p:nvSpPr>
        <p:spPr>
          <a:xfrm>
            <a:off x="1524000" y="0"/>
            <a:ext cx="7639050" cy="1333500"/>
          </a:xfrm>
        </p:spPr>
        <p:txBody>
          <a:bodyPr anchor="b">
            <a:normAutofit fontScale="90000"/>
          </a:bodyPr>
          <a:lstStyle/>
          <a:p>
            <a:r>
              <a:rPr lang="en-GB" sz="3300" dirty="0" smtClean="0">
                <a:latin typeface="Arial"/>
                <a:cs typeface="Times New Roman"/>
              </a:rPr>
              <a:t/>
            </a:r>
            <a:br>
              <a:rPr lang="en-GB" sz="3300" dirty="0" smtClean="0">
                <a:latin typeface="Arial"/>
                <a:cs typeface="Times New Roman"/>
              </a:rPr>
            </a:br>
            <a:r>
              <a:rPr lang="en-GB" sz="3300" dirty="0" smtClean="0">
                <a:latin typeface="Arial"/>
                <a:cs typeface="Times New Roman"/>
              </a:rPr>
              <a:t/>
            </a:r>
            <a:br>
              <a:rPr lang="en-GB" sz="3300" dirty="0" smtClean="0">
                <a:latin typeface="Arial"/>
                <a:cs typeface="Times New Roman"/>
              </a:rPr>
            </a:br>
            <a:r>
              <a:rPr lang="en-GB" sz="3300" dirty="0" smtClean="0">
                <a:latin typeface="Arial"/>
                <a:cs typeface="Times New Roman"/>
              </a:rPr>
              <a:t/>
            </a:r>
            <a:br>
              <a:rPr lang="en-GB" sz="3300" dirty="0" smtClean="0">
                <a:latin typeface="Arial"/>
                <a:cs typeface="Times New Roman"/>
              </a:rPr>
            </a:br>
            <a:r>
              <a:rPr lang="en-GB" sz="3300" dirty="0" smtClean="0">
                <a:latin typeface="Arial"/>
                <a:cs typeface="Times New Roman"/>
              </a:rPr>
              <a:t/>
            </a:r>
            <a:br>
              <a:rPr lang="en-GB" sz="3300" dirty="0" smtClean="0">
                <a:latin typeface="Arial"/>
                <a:cs typeface="Times New Roman"/>
              </a:rPr>
            </a:br>
            <a:r>
              <a:rPr lang="en-GB" sz="3300" dirty="0" smtClean="0">
                <a:latin typeface="Arial"/>
                <a:cs typeface="Times New Roman"/>
              </a:rPr>
              <a:t/>
            </a:r>
            <a:br>
              <a:rPr lang="en-GB" sz="3300" dirty="0" smtClean="0">
                <a:latin typeface="Arial"/>
                <a:cs typeface="Times New Roman"/>
              </a:rPr>
            </a:br>
            <a:r>
              <a:rPr lang="en-GB" sz="3300" dirty="0" smtClean="0">
                <a:latin typeface="Arial"/>
                <a:cs typeface="Times New Roman"/>
              </a:rPr>
              <a:t/>
            </a:r>
            <a:br>
              <a:rPr lang="en-GB" sz="3300" dirty="0" smtClean="0">
                <a:latin typeface="Arial"/>
                <a:cs typeface="Times New Roman"/>
              </a:rPr>
            </a:br>
            <a:r>
              <a:rPr lang="en-GB" sz="3300" dirty="0" smtClean="0">
                <a:latin typeface="Arial"/>
                <a:cs typeface="Times New Roman"/>
              </a:rPr>
              <a:t/>
            </a:r>
            <a:br>
              <a:rPr lang="en-GB" sz="3300" dirty="0" smtClean="0">
                <a:latin typeface="Arial"/>
                <a:cs typeface="Times New Roman"/>
              </a:rPr>
            </a:br>
            <a:r>
              <a:rPr lang="en-GB" sz="3300" dirty="0" smtClean="0">
                <a:latin typeface="Arial"/>
                <a:cs typeface="Times New Roman"/>
              </a:rPr>
              <a:t/>
            </a:r>
            <a:br>
              <a:rPr lang="en-GB" sz="3300" dirty="0" smtClean="0">
                <a:latin typeface="Arial"/>
                <a:cs typeface="Times New Roman"/>
              </a:rPr>
            </a:br>
            <a:r>
              <a:rPr lang="en-GB" sz="3300" dirty="0" smtClean="0">
                <a:latin typeface="Arial"/>
                <a:cs typeface="Times New Roman"/>
              </a:rPr>
              <a:t/>
            </a:r>
            <a:br>
              <a:rPr lang="en-GB" sz="3300" dirty="0" smtClean="0">
                <a:latin typeface="Arial"/>
                <a:cs typeface="Times New Roman"/>
              </a:rPr>
            </a:br>
            <a:r>
              <a:rPr lang="en-GB" sz="3300" dirty="0" smtClean="0">
                <a:latin typeface="Arial"/>
                <a:cs typeface="Times New Roman"/>
              </a:rPr>
              <a:t/>
            </a:r>
            <a:br>
              <a:rPr lang="en-GB" sz="3300" dirty="0" smtClean="0">
                <a:latin typeface="Arial"/>
                <a:cs typeface="Times New Roman"/>
              </a:rPr>
            </a:br>
            <a:r>
              <a:rPr lang="en-GB" sz="3300" dirty="0" smtClean="0">
                <a:latin typeface="Arial"/>
                <a:cs typeface="Times New Roman"/>
              </a:rPr>
              <a:t/>
            </a:r>
            <a:br>
              <a:rPr lang="en-GB" sz="3300" dirty="0" smtClean="0">
                <a:latin typeface="Arial"/>
                <a:cs typeface="Times New Roman"/>
              </a:rPr>
            </a:br>
            <a:r>
              <a:rPr lang="en-GB" sz="3800" dirty="0" smtClean="0">
                <a:cs typeface="Times New Roman"/>
              </a:rPr>
              <a:t>Deferment</a:t>
            </a:r>
            <a:r>
              <a:rPr lang="en-GB" sz="3800" dirty="0">
                <a:cs typeface="Times New Roman"/>
              </a:rPr>
              <a:t>, Leave of Absence and Medical/Sick </a:t>
            </a:r>
            <a:r>
              <a:rPr lang="en-GB" sz="3800" dirty="0" smtClean="0">
                <a:cs typeface="Times New Roman"/>
              </a:rPr>
              <a:t>Leave</a:t>
            </a:r>
            <a:endParaRPr lang="en-GB" sz="3800" dirty="0">
              <a:cs typeface="Times New Roman"/>
            </a:endParaRPr>
          </a:p>
          <a:p>
            <a:endParaRPr lang="en-US" sz="3300" dirty="0"/>
          </a:p>
        </p:txBody>
      </p:sp>
      <p:sp>
        <p:nvSpPr>
          <p:cNvPr id="3" name="Content Placeholder"/>
          <p:cNvSpPr>
            <a:spLocks noGrp="1"/>
          </p:cNvSpPr>
          <p:nvPr>
            <p:ph idx="1"/>
          </p:nvPr>
        </p:nvSpPr>
        <p:spPr>
          <a:xfrm>
            <a:off x="0" y="1143000"/>
            <a:ext cx="9334500" cy="5353050"/>
          </a:xfrm>
        </p:spPr>
        <p:txBody>
          <a:bodyPr vert="horz" lIns="91440" tIns="45720" rIns="91440" bIns="45720" rtlCol="0" anchor="t">
            <a:noAutofit/>
          </a:bodyPr>
          <a:lstStyle/>
          <a:p>
            <a:pPr lvl="0"/>
            <a:r>
              <a:rPr lang="en-US" sz="3400" b="1" dirty="0">
                <a:latin typeface="Arial" pitchFamily="34" charset="0"/>
                <a:cs typeface="Arial" pitchFamily="34" charset="0"/>
              </a:rPr>
              <a:t>Retroactive Leave of Absence and Deferment </a:t>
            </a:r>
            <a:r>
              <a:rPr lang="en-US" sz="3400" b="1" dirty="0" smtClean="0">
                <a:latin typeface="Arial" pitchFamily="34" charset="0"/>
                <a:cs typeface="Arial" pitchFamily="34" charset="0"/>
              </a:rPr>
              <a:t>do </a:t>
            </a:r>
            <a:r>
              <a:rPr lang="en-US" sz="3400" b="1" dirty="0">
                <a:latin typeface="Arial" pitchFamily="34" charset="0"/>
                <a:cs typeface="Arial" pitchFamily="34" charset="0"/>
              </a:rPr>
              <a:t>not exist.</a:t>
            </a:r>
          </a:p>
          <a:p>
            <a:pPr lvl="0"/>
            <a:r>
              <a:rPr lang="en-US" sz="3400" dirty="0">
                <a:latin typeface="Arial" pitchFamily="34" charset="0"/>
                <a:cs typeface="Arial" pitchFamily="34" charset="0"/>
              </a:rPr>
              <a:t>Results of students are processed as </a:t>
            </a:r>
            <a:r>
              <a:rPr lang="en-US" sz="3400" b="1" dirty="0">
                <a:latin typeface="Arial" pitchFamily="34" charset="0"/>
                <a:cs typeface="Arial" pitchFamily="34" charset="0"/>
              </a:rPr>
              <a:t>ABSENT</a:t>
            </a:r>
            <a:r>
              <a:rPr lang="en-US" sz="3400" dirty="0">
                <a:latin typeface="Arial" pitchFamily="34" charset="0"/>
                <a:cs typeface="Arial" pitchFamily="34" charset="0"/>
              </a:rPr>
              <a:t> at the end of Semester if they are not </a:t>
            </a:r>
            <a:r>
              <a:rPr lang="en-US" sz="3400" dirty="0" smtClean="0">
                <a:latin typeface="Arial" pitchFamily="34" charset="0"/>
                <a:cs typeface="Arial" pitchFamily="34" charset="0"/>
              </a:rPr>
              <a:t>registered.</a:t>
            </a:r>
            <a:endParaRPr lang="en-US" sz="3400" dirty="0">
              <a:latin typeface="Arial" pitchFamily="34" charset="0"/>
              <a:cs typeface="Arial" pitchFamily="34" charset="0"/>
            </a:endParaRPr>
          </a:p>
          <a:p>
            <a:r>
              <a:rPr lang="en-US" sz="3400" dirty="0">
                <a:latin typeface="Arial" pitchFamily="34" charset="0"/>
                <a:cs typeface="Arial" pitchFamily="34" charset="0"/>
              </a:rPr>
              <a:t>Courses registered, for which examinations are not taken, are credited with </a:t>
            </a:r>
            <a:r>
              <a:rPr lang="en-US" sz="3400" b="1" dirty="0">
                <a:latin typeface="Arial" pitchFamily="34" charset="0"/>
                <a:cs typeface="Arial" pitchFamily="34" charset="0"/>
              </a:rPr>
              <a:t>Zero (F) grades.</a:t>
            </a:r>
          </a:p>
          <a:p>
            <a:pPr lvl="0"/>
            <a:endParaRPr lang="en-US" sz="2400" dirty="0"/>
          </a:p>
        </p:txBody>
      </p:sp>
      <p:sp>
        <p:nvSpPr>
          <p:cNvPr id="9" name="Date Placeholder 3">
            <a:extLst>
              <a:ext uri="{FF2B5EF4-FFF2-40B4-BE49-F238E27FC236}">
                <a16:creationId xmlns="" xmlns:a16="http://schemas.microsoft.com/office/drawing/2014/main" id="{DEC411B0-5C6E-E215-C56E-E8EFBD78EA4F}"/>
              </a:ext>
            </a:extLst>
          </p:cNvPr>
          <p:cNvSpPr>
            <a:spLocks noGrp="1"/>
          </p:cNvSpPr>
          <p:nvPr>
            <p:ph type="dt" sz="half" idx="10"/>
          </p:nvPr>
        </p:nvSpPr>
        <p:spPr>
          <a:xfrm>
            <a:off x="137160" y="6453002"/>
            <a:ext cx="3494314" cy="365125"/>
          </a:xfrm>
        </p:spPr>
        <p:txBody>
          <a:bodyPr>
            <a:normAutofit/>
          </a:bodyPr>
          <a:lstStyle/>
          <a:p>
            <a:pPr>
              <a:spcAft>
                <a:spcPts val="600"/>
              </a:spcAft>
            </a:pPr>
            <a:fld id="{D18AC4B9-4E2A-4FE4-946F-6EEA1F7C7535}" type="datetime1">
              <a:rPr lang="en-US" smtClean="0"/>
              <a:pPr>
                <a:spcAft>
                  <a:spcPts val="600"/>
                </a:spcAft>
              </a:pPr>
              <a:t>8/22/2023</a:t>
            </a:fld>
            <a:endParaRPr lang="en-US"/>
          </a:p>
        </p:txBody>
      </p:sp>
      <p:pic>
        <p:nvPicPr>
          <p:cNvPr id="5" name="Picture 4" descr="A chair in a theater&#10;&#10;Description automatically generated">
            <a:extLst>
              <a:ext uri="{FF2B5EF4-FFF2-40B4-BE49-F238E27FC236}">
                <a16:creationId xmlns="" xmlns:a16="http://schemas.microsoft.com/office/drawing/2014/main" id="{93A870C8-1B10-C1B8-474C-132A0A85045D}"/>
              </a:ext>
            </a:extLst>
          </p:cNvPr>
          <p:cNvPicPr>
            <a:picLocks noChangeAspect="1"/>
          </p:cNvPicPr>
          <p:nvPr/>
        </p:nvPicPr>
        <p:blipFill>
          <a:blip r:embed="rId2">
            <a:extLst>
              <a:ext uri="{837473B0-CC2E-450A-ABE3-18F120FF3D39}">
                <a1611:picAttrSrcUrl xmlns="" xmlns:a1611="http://schemas.microsoft.com/office/drawing/2016/11/main" r:id="rId3"/>
              </a:ext>
            </a:extLst>
          </a:blip>
          <a:stretch>
            <a:fillRect/>
          </a:stretch>
        </p:blipFill>
        <p:spPr>
          <a:xfrm>
            <a:off x="9410700" y="476250"/>
            <a:ext cx="2781300" cy="5886450"/>
          </a:xfrm>
          <a:prstGeom prst="rect">
            <a:avLst/>
          </a:prstGeom>
        </p:spPr>
      </p:pic>
      <p:sp>
        <p:nvSpPr>
          <p:cNvPr id="13" name="Slide Number Placeholder 5">
            <a:extLst>
              <a:ext uri="{FF2B5EF4-FFF2-40B4-BE49-F238E27FC236}">
                <a16:creationId xmlns="" xmlns:a16="http://schemas.microsoft.com/office/drawing/2014/main" id="{6E12565A-CC02-62BB-19FD-9F95294060AD}"/>
              </a:ext>
            </a:extLst>
          </p:cNvPr>
          <p:cNvSpPr>
            <a:spLocks noGrp="1"/>
          </p:cNvSpPr>
          <p:nvPr>
            <p:ph type="sldNum" sz="quarter" idx="12"/>
          </p:nvPr>
        </p:nvSpPr>
        <p:spPr>
          <a:xfrm>
            <a:off x="11632162" y="6453002"/>
            <a:ext cx="429207" cy="365125"/>
          </a:xfrm>
        </p:spPr>
        <p:txBody>
          <a:bodyPr>
            <a:normAutofit/>
          </a:bodyPr>
          <a:lstStyle/>
          <a:p>
            <a:pPr>
              <a:spcAft>
                <a:spcPts val="600"/>
              </a:spcAft>
            </a:pPr>
            <a:fld id="{6F391B04-159E-4284-919C-20BE23D169A4}" type="slidenum">
              <a:rPr lang="en-US" smtClean="0"/>
              <a:pPr>
                <a:spcAft>
                  <a:spcPts val="600"/>
                </a:spcAft>
              </a:pPr>
              <a:t>13</a:t>
            </a:fld>
            <a:endParaRPr lang="en-US"/>
          </a:p>
        </p:txBody>
      </p:sp>
      <p:pic>
        <p:nvPicPr>
          <p:cNvPr id="6" name="Picture 5" descr="A logo of a university of lagos&#10;&#10;Description automatically generated">
            <a:extLst>
              <a:ext uri="{FF2B5EF4-FFF2-40B4-BE49-F238E27FC236}">
                <a16:creationId xmlns="" xmlns:a16="http://schemas.microsoft.com/office/drawing/2014/main" id="{03CFC25D-593C-1AB6-7B02-06D1F909012B}"/>
              </a:ext>
            </a:extLst>
          </p:cNvPr>
          <p:cNvPicPr>
            <a:picLocks noChangeAspect="1"/>
          </p:cNvPicPr>
          <p:nvPr/>
        </p:nvPicPr>
        <p:blipFill>
          <a:blip r:embed="rId4" cstate="print"/>
          <a:stretch>
            <a:fillRect/>
          </a:stretch>
        </p:blipFill>
        <p:spPr>
          <a:xfrm>
            <a:off x="0" y="5080"/>
            <a:ext cx="1330960" cy="1330960"/>
          </a:xfrm>
          <a:prstGeom prst="rect">
            <a:avLst/>
          </a:prstGeom>
        </p:spPr>
      </p:pic>
    </p:spTree>
    <p:extLst>
      <p:ext uri="{BB962C8B-B14F-4D97-AF65-F5344CB8AC3E}">
        <p14:creationId xmlns="" xmlns:p14="http://schemas.microsoft.com/office/powerpoint/2010/main" val="6990857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cNvSpPr>
            <a:spLocks noGrp="1"/>
          </p:cNvSpPr>
          <p:nvPr>
            <p:ph type="title"/>
          </p:nvPr>
        </p:nvSpPr>
        <p:spPr>
          <a:xfrm>
            <a:off x="1" y="1952605"/>
            <a:ext cx="2743200" cy="1438295"/>
          </a:xfrm>
        </p:spPr>
        <p:txBody>
          <a:bodyPr anchor="t">
            <a:normAutofit/>
          </a:bodyPr>
          <a:lstStyle/>
          <a:p>
            <a:r>
              <a:rPr lang="en-US" sz="4000" dirty="0"/>
              <a:t>Procedure</a:t>
            </a:r>
          </a:p>
        </p:txBody>
      </p:sp>
      <p:sp>
        <p:nvSpPr>
          <p:cNvPr id="10" name="Date Placeholder 6">
            <a:extLst>
              <a:ext uri="{FF2B5EF4-FFF2-40B4-BE49-F238E27FC236}">
                <a16:creationId xmlns="" xmlns:a16="http://schemas.microsoft.com/office/drawing/2014/main" id="{B1454B6D-1602-57A6-8D11-CB2C06E70041}"/>
              </a:ext>
            </a:extLst>
          </p:cNvPr>
          <p:cNvSpPr>
            <a:spLocks noGrp="1"/>
          </p:cNvSpPr>
          <p:nvPr>
            <p:ph type="dt" sz="half" idx="10"/>
          </p:nvPr>
        </p:nvSpPr>
        <p:spPr>
          <a:xfrm>
            <a:off x="137160" y="6453002"/>
            <a:ext cx="3494314" cy="365125"/>
          </a:xfrm>
        </p:spPr>
        <p:txBody>
          <a:bodyPr>
            <a:normAutofit/>
          </a:bodyPr>
          <a:lstStyle/>
          <a:p>
            <a:pPr>
              <a:spcAft>
                <a:spcPts val="600"/>
              </a:spcAft>
            </a:pPr>
            <a:fld id="{84DF6273-7D8C-4EFC-8D9D-F0D35E047D41}" type="datetime1">
              <a:rPr lang="en-US" smtClean="0">
                <a:effectLst>
                  <a:outerShdw blurRad="38100" dist="38100" dir="2700000" algn="tl">
                    <a:srgbClr val="000000">
                      <a:alpha val="43137"/>
                    </a:srgbClr>
                  </a:outerShdw>
                </a:effectLst>
              </a:rPr>
              <a:pPr>
                <a:spcAft>
                  <a:spcPts val="600"/>
                </a:spcAft>
              </a:pPr>
              <a:t>8/22/2023</a:t>
            </a:fld>
            <a:endParaRPr lang="en-US">
              <a:effectLst>
                <a:outerShdw blurRad="38100" dist="38100" dir="2700000" algn="tl">
                  <a:srgbClr val="000000">
                    <a:alpha val="43137"/>
                  </a:srgbClr>
                </a:outerShdw>
              </a:effectLst>
            </a:endParaRPr>
          </a:p>
        </p:txBody>
      </p:sp>
      <p:sp>
        <p:nvSpPr>
          <p:cNvPr id="3" name="Content Placeholder"/>
          <p:cNvSpPr>
            <a:spLocks noGrp="1"/>
          </p:cNvSpPr>
          <p:nvPr>
            <p:ph idx="1"/>
          </p:nvPr>
        </p:nvSpPr>
        <p:spPr>
          <a:xfrm>
            <a:off x="2781300" y="0"/>
            <a:ext cx="9410700" cy="4857750"/>
          </a:xfrm>
        </p:spPr>
        <p:txBody>
          <a:bodyPr vert="horz" lIns="91440" tIns="45720" rIns="91440" bIns="45720" rtlCol="0" anchor="t">
            <a:noAutofit/>
          </a:bodyPr>
          <a:lstStyle/>
          <a:p>
            <a:pPr>
              <a:lnSpc>
                <a:spcPct val="110000"/>
              </a:lnSpc>
            </a:pPr>
            <a:r>
              <a:rPr lang="en-US" sz="3600" dirty="0">
                <a:latin typeface="Arial"/>
                <a:ea typeface="+mn-lt"/>
                <a:cs typeface="+mn-lt"/>
              </a:rPr>
              <a:t>Request for Leave of Absence/Deferment of 1 or 2 </a:t>
            </a:r>
            <a:r>
              <a:rPr lang="en-US" sz="3600" dirty="0" smtClean="0">
                <a:latin typeface="Arial"/>
                <a:ea typeface="+mn-lt"/>
                <a:cs typeface="+mn-lt"/>
              </a:rPr>
              <a:t>Semesters </a:t>
            </a:r>
            <a:r>
              <a:rPr lang="en-US" sz="3600" dirty="0">
                <a:latin typeface="Arial"/>
                <a:ea typeface="+mn-lt"/>
                <a:cs typeface="+mn-lt"/>
              </a:rPr>
              <a:t>is considered and approved at the Faculty by the Dean or Director of Distance Learning Institute</a:t>
            </a:r>
            <a:endParaRPr lang="en-US" sz="3600" dirty="0">
              <a:latin typeface="Arial"/>
              <a:cs typeface="Arial"/>
            </a:endParaRPr>
          </a:p>
          <a:p>
            <a:pPr lvl="0">
              <a:lnSpc>
                <a:spcPct val="110000"/>
              </a:lnSpc>
            </a:pPr>
            <a:r>
              <a:rPr lang="en-US" sz="3600" dirty="0">
                <a:latin typeface="Arial"/>
                <a:cs typeface="Arial"/>
              </a:rPr>
              <a:t>Request for Leave of Absence/Deferment of 3 </a:t>
            </a:r>
            <a:r>
              <a:rPr lang="en-US" sz="3600" dirty="0" smtClean="0">
                <a:latin typeface="Arial"/>
                <a:cs typeface="Arial"/>
              </a:rPr>
              <a:t>Semesters </a:t>
            </a:r>
            <a:r>
              <a:rPr lang="en-US" sz="3600" dirty="0">
                <a:latin typeface="Arial"/>
                <a:cs typeface="Arial"/>
              </a:rPr>
              <a:t>and above are considered and recommended by the Faculty Board of Studies to Senate through Academic </a:t>
            </a:r>
            <a:r>
              <a:rPr lang="en-US" sz="3600" dirty="0" smtClean="0">
                <a:latin typeface="Arial"/>
                <a:cs typeface="Arial"/>
              </a:rPr>
              <a:t>Affairs. </a:t>
            </a:r>
            <a:r>
              <a:rPr lang="en-US" sz="3600" dirty="0">
                <a:latin typeface="Arial"/>
                <a:cs typeface="Arial"/>
              </a:rPr>
              <a:t>presented in the Senate-approved format:</a:t>
            </a:r>
          </a:p>
        </p:txBody>
      </p:sp>
      <p:sp>
        <p:nvSpPr>
          <p:cNvPr id="14" name="Slide Number Placeholder 11">
            <a:extLst>
              <a:ext uri="{FF2B5EF4-FFF2-40B4-BE49-F238E27FC236}">
                <a16:creationId xmlns="" xmlns:a16="http://schemas.microsoft.com/office/drawing/2014/main" id="{276A1B65-944A-7AC3-62F6-6EC1C608DD12}"/>
              </a:ext>
            </a:extLst>
          </p:cNvPr>
          <p:cNvSpPr>
            <a:spLocks noGrp="1"/>
          </p:cNvSpPr>
          <p:nvPr>
            <p:ph type="sldNum" sz="quarter" idx="12"/>
          </p:nvPr>
        </p:nvSpPr>
        <p:spPr>
          <a:xfrm>
            <a:off x="11632162" y="6453002"/>
            <a:ext cx="429207" cy="365125"/>
          </a:xfrm>
        </p:spPr>
        <p:txBody>
          <a:bodyPr>
            <a:normAutofit/>
          </a:bodyPr>
          <a:lstStyle/>
          <a:p>
            <a:pPr>
              <a:spcAft>
                <a:spcPts val="600"/>
              </a:spcAft>
            </a:pPr>
            <a:fld id="{6F391B04-159E-4284-919C-20BE23D169A4}" type="slidenum">
              <a:rPr lang="en-US" smtClean="0"/>
              <a:pPr>
                <a:spcAft>
                  <a:spcPts val="600"/>
                </a:spcAft>
              </a:pPr>
              <a:t>14</a:t>
            </a:fld>
            <a:endParaRPr lang="en-US"/>
          </a:p>
        </p:txBody>
      </p:sp>
      <p:graphicFrame>
        <p:nvGraphicFramePr>
          <p:cNvPr id="5" name="Table 4">
            <a:extLst>
              <a:ext uri="{FF2B5EF4-FFF2-40B4-BE49-F238E27FC236}">
                <a16:creationId xmlns="" xmlns:a16="http://schemas.microsoft.com/office/drawing/2014/main" id="{4832ACE8-6EBE-3889-ABBA-E050CE34D67E}"/>
              </a:ext>
            </a:extLst>
          </p:cNvPr>
          <p:cNvGraphicFramePr>
            <a:graphicFrameLocks noGrp="1"/>
          </p:cNvGraphicFramePr>
          <p:nvPr>
            <p:extLst>
              <p:ext uri="{D42A27DB-BD31-4B8C-83A1-F6EECF244321}">
                <p14:modId xmlns="" xmlns:p14="http://schemas.microsoft.com/office/powerpoint/2010/main" val="3027344653"/>
              </p:ext>
            </p:extLst>
          </p:nvPr>
        </p:nvGraphicFramePr>
        <p:xfrm>
          <a:off x="1" y="4971572"/>
          <a:ext cx="12192000" cy="1467328"/>
        </p:xfrm>
        <a:graphic>
          <a:graphicData uri="http://schemas.openxmlformats.org/drawingml/2006/table">
            <a:tbl>
              <a:tblPr firstRow="1" bandRow="1">
                <a:tableStyleId>{5C22544A-7EE6-4342-B048-85BDC9FD1C3A}</a:tableStyleId>
              </a:tblPr>
              <a:tblGrid>
                <a:gridCol w="695339">
                  <a:extLst>
                    <a:ext uri="{9D8B030D-6E8A-4147-A177-3AD203B41FA5}">
                      <a16:colId xmlns="" xmlns:a16="http://schemas.microsoft.com/office/drawing/2014/main" val="2952901521"/>
                    </a:ext>
                  </a:extLst>
                </a:gridCol>
                <a:gridCol w="1179530">
                  <a:extLst>
                    <a:ext uri="{9D8B030D-6E8A-4147-A177-3AD203B41FA5}">
                      <a16:colId xmlns="" xmlns:a16="http://schemas.microsoft.com/office/drawing/2014/main" val="611509429"/>
                    </a:ext>
                  </a:extLst>
                </a:gridCol>
                <a:gridCol w="1067502">
                  <a:extLst>
                    <a:ext uri="{9D8B030D-6E8A-4147-A177-3AD203B41FA5}">
                      <a16:colId xmlns="" xmlns:a16="http://schemas.microsoft.com/office/drawing/2014/main" val="352916724"/>
                    </a:ext>
                  </a:extLst>
                </a:gridCol>
                <a:gridCol w="974461">
                  <a:extLst>
                    <a:ext uri="{9D8B030D-6E8A-4147-A177-3AD203B41FA5}">
                      <a16:colId xmlns="" xmlns:a16="http://schemas.microsoft.com/office/drawing/2014/main" val="153204954"/>
                    </a:ext>
                  </a:extLst>
                </a:gridCol>
                <a:gridCol w="1095832">
                  <a:extLst>
                    <a:ext uri="{9D8B030D-6E8A-4147-A177-3AD203B41FA5}">
                      <a16:colId xmlns="" xmlns:a16="http://schemas.microsoft.com/office/drawing/2014/main" val="1906386048"/>
                    </a:ext>
                  </a:extLst>
                </a:gridCol>
                <a:gridCol w="1642836">
                  <a:extLst>
                    <a:ext uri="{9D8B030D-6E8A-4147-A177-3AD203B41FA5}">
                      <a16:colId xmlns="" xmlns:a16="http://schemas.microsoft.com/office/drawing/2014/main" val="703359358"/>
                    </a:ext>
                  </a:extLst>
                </a:gridCol>
                <a:gridCol w="1122566">
                  <a:extLst>
                    <a:ext uri="{9D8B030D-6E8A-4147-A177-3AD203B41FA5}">
                      <a16:colId xmlns="" xmlns:a16="http://schemas.microsoft.com/office/drawing/2014/main" val="3670343963"/>
                    </a:ext>
                  </a:extLst>
                </a:gridCol>
                <a:gridCol w="1773852">
                  <a:extLst>
                    <a:ext uri="{9D8B030D-6E8A-4147-A177-3AD203B41FA5}">
                      <a16:colId xmlns="" xmlns:a16="http://schemas.microsoft.com/office/drawing/2014/main" val="1194605734"/>
                    </a:ext>
                  </a:extLst>
                </a:gridCol>
                <a:gridCol w="1327636">
                  <a:extLst>
                    <a:ext uri="{9D8B030D-6E8A-4147-A177-3AD203B41FA5}">
                      <a16:colId xmlns="" xmlns:a16="http://schemas.microsoft.com/office/drawing/2014/main" val="2254604932"/>
                    </a:ext>
                  </a:extLst>
                </a:gridCol>
                <a:gridCol w="1312446">
                  <a:extLst>
                    <a:ext uri="{9D8B030D-6E8A-4147-A177-3AD203B41FA5}">
                      <a16:colId xmlns="" xmlns:a16="http://schemas.microsoft.com/office/drawing/2014/main" val="3425320581"/>
                    </a:ext>
                  </a:extLst>
                </a:gridCol>
              </a:tblGrid>
              <a:tr h="967102">
                <a:tc>
                  <a:txBody>
                    <a:bodyPr/>
                    <a:lstStyle/>
                    <a:p>
                      <a:pPr marL="0" algn="l" rtl="0" eaLnBrk="1" latinLnBrk="0" hangingPunct="1">
                        <a:spcBef>
                          <a:spcPts val="0"/>
                        </a:spcBef>
                        <a:spcAft>
                          <a:spcPts val="0"/>
                        </a:spcAft>
                      </a:pPr>
                      <a:r>
                        <a:rPr lang="en-US" sz="2500" kern="1200" dirty="0" smtClean="0">
                          <a:effectLst/>
                        </a:rPr>
                        <a:t>S/No </a:t>
                      </a:r>
                      <a:endParaRPr lang="en-US" sz="2000" dirty="0">
                        <a:effectLst/>
                      </a:endParaRPr>
                    </a:p>
                  </a:txBody>
                  <a:tcPr marL="0" marR="0" marT="0" marB="0" anchor="ctr"/>
                </a:tc>
                <a:tc>
                  <a:txBody>
                    <a:bodyPr/>
                    <a:lstStyle/>
                    <a:p>
                      <a:pPr marL="0" algn="l" rtl="0" eaLnBrk="1" latinLnBrk="0" hangingPunct="1">
                        <a:spcBef>
                          <a:spcPts val="0"/>
                        </a:spcBef>
                        <a:spcAft>
                          <a:spcPts val="0"/>
                        </a:spcAft>
                      </a:pPr>
                      <a:r>
                        <a:rPr lang="en-US" sz="2500" kern="1200">
                          <a:effectLst/>
                        </a:rPr>
                        <a:t>Matric. No </a:t>
                      </a:r>
                      <a:endParaRPr lang="en-US" sz="2000">
                        <a:effectLst/>
                      </a:endParaRPr>
                    </a:p>
                  </a:txBody>
                  <a:tcPr marL="0" marR="0" marT="0" marB="0" anchor="ctr"/>
                </a:tc>
                <a:tc>
                  <a:txBody>
                    <a:bodyPr/>
                    <a:lstStyle/>
                    <a:p>
                      <a:pPr marL="0" algn="l" rtl="0" eaLnBrk="1" latinLnBrk="0" hangingPunct="1">
                        <a:spcBef>
                          <a:spcPts val="0"/>
                        </a:spcBef>
                        <a:spcAft>
                          <a:spcPts val="0"/>
                        </a:spcAft>
                      </a:pPr>
                      <a:r>
                        <a:rPr lang="en-US" sz="2500" kern="1200">
                          <a:effectLst/>
                        </a:rPr>
                        <a:t>Name</a:t>
                      </a:r>
                      <a:endParaRPr lang="en-US" sz="2000">
                        <a:effectLst/>
                      </a:endParaRPr>
                    </a:p>
                  </a:txBody>
                  <a:tcPr marL="0" marR="0" marT="0" marB="0" anchor="ctr"/>
                </a:tc>
                <a:tc>
                  <a:txBody>
                    <a:bodyPr/>
                    <a:lstStyle/>
                    <a:p>
                      <a:pPr marL="0" algn="l" rtl="0" eaLnBrk="1" latinLnBrk="0" hangingPunct="1">
                        <a:spcBef>
                          <a:spcPts val="0"/>
                        </a:spcBef>
                        <a:spcAft>
                          <a:spcPts val="0"/>
                        </a:spcAft>
                      </a:pPr>
                      <a:r>
                        <a:rPr lang="en-US" sz="2500" kern="1200" dirty="0">
                          <a:effectLst/>
                        </a:rPr>
                        <a:t>Level</a:t>
                      </a:r>
                      <a:endParaRPr lang="en-US" sz="2000" dirty="0">
                        <a:effectLst/>
                      </a:endParaRPr>
                    </a:p>
                  </a:txBody>
                  <a:tcPr marL="0" marR="0" marT="0" marB="0" anchor="ctr"/>
                </a:tc>
                <a:tc>
                  <a:txBody>
                    <a:bodyPr/>
                    <a:lstStyle/>
                    <a:p>
                      <a:pPr marL="0" algn="l" rtl="0" eaLnBrk="1" latinLnBrk="0" hangingPunct="1">
                        <a:spcBef>
                          <a:spcPts val="0"/>
                        </a:spcBef>
                        <a:spcAft>
                          <a:spcPts val="0"/>
                        </a:spcAft>
                      </a:pPr>
                      <a:r>
                        <a:rPr lang="en-US" sz="2500" kern="1200">
                          <a:effectLst/>
                        </a:rPr>
                        <a:t>Last CGPA</a:t>
                      </a:r>
                      <a:endParaRPr lang="en-US" sz="2000">
                        <a:effectLst/>
                      </a:endParaRPr>
                    </a:p>
                  </a:txBody>
                  <a:tcPr marL="0" marR="0" marT="0" marB="0" anchor="ctr"/>
                </a:tc>
                <a:tc>
                  <a:txBody>
                    <a:bodyPr/>
                    <a:lstStyle/>
                    <a:p>
                      <a:pPr marL="0" algn="l" rtl="0" eaLnBrk="1" latinLnBrk="0" hangingPunct="1">
                        <a:spcBef>
                          <a:spcPts val="0"/>
                        </a:spcBef>
                        <a:spcAft>
                          <a:spcPts val="0"/>
                        </a:spcAft>
                      </a:pPr>
                      <a:r>
                        <a:rPr lang="en-US" sz="2500" kern="1200" dirty="0">
                          <a:effectLst/>
                        </a:rPr>
                        <a:t>Academic Status</a:t>
                      </a:r>
                      <a:endParaRPr lang="en-US" sz="2000" dirty="0">
                        <a:effectLst/>
                      </a:endParaRPr>
                    </a:p>
                  </a:txBody>
                  <a:tcPr marL="0" marR="0" marT="0" marB="0" anchor="ctr"/>
                </a:tc>
                <a:tc>
                  <a:txBody>
                    <a:bodyPr/>
                    <a:lstStyle/>
                    <a:p>
                      <a:pPr marL="0" algn="l" rtl="0" eaLnBrk="1" latinLnBrk="0" hangingPunct="1">
                        <a:spcBef>
                          <a:spcPts val="0"/>
                        </a:spcBef>
                        <a:spcAft>
                          <a:spcPts val="0"/>
                        </a:spcAft>
                      </a:pPr>
                      <a:r>
                        <a:rPr lang="en-US" sz="2500" kern="1200">
                          <a:effectLst/>
                        </a:rPr>
                        <a:t>TCUO</a:t>
                      </a:r>
                      <a:endParaRPr lang="en-US" sz="2000">
                        <a:effectLst/>
                      </a:endParaRPr>
                    </a:p>
                  </a:txBody>
                  <a:tcPr marL="0" marR="0" marT="0" marB="0" anchor="ctr"/>
                </a:tc>
                <a:tc>
                  <a:txBody>
                    <a:bodyPr/>
                    <a:lstStyle/>
                    <a:p>
                      <a:pPr marL="0" algn="l" rtl="0" eaLnBrk="1" latinLnBrk="0" hangingPunct="1">
                        <a:spcBef>
                          <a:spcPts val="0"/>
                        </a:spcBef>
                        <a:spcAft>
                          <a:spcPts val="0"/>
                        </a:spcAft>
                      </a:pPr>
                      <a:r>
                        <a:rPr lang="en-US" sz="2500" kern="1200">
                          <a:effectLst/>
                        </a:rPr>
                        <a:t>Semesters Absent</a:t>
                      </a:r>
                      <a:endParaRPr lang="en-US" sz="2000">
                        <a:effectLst/>
                      </a:endParaRPr>
                    </a:p>
                  </a:txBody>
                  <a:tcPr marL="0" marR="0" marT="0" marB="0" anchor="ctr"/>
                </a:tc>
                <a:tc>
                  <a:txBody>
                    <a:bodyPr/>
                    <a:lstStyle/>
                    <a:p>
                      <a:pPr marL="0" algn="l" rtl="0" eaLnBrk="1" latinLnBrk="0" hangingPunct="1">
                        <a:spcBef>
                          <a:spcPts val="0"/>
                        </a:spcBef>
                        <a:spcAft>
                          <a:spcPts val="0"/>
                        </a:spcAft>
                      </a:pPr>
                      <a:r>
                        <a:rPr lang="en-US" sz="2500" kern="1200">
                          <a:effectLst/>
                        </a:rPr>
                        <a:t>Reason</a:t>
                      </a:r>
                      <a:endParaRPr lang="en-US" sz="2000">
                        <a:effectLst/>
                      </a:endParaRPr>
                    </a:p>
                  </a:txBody>
                  <a:tcPr marL="0" marR="0" marT="0" marB="0" anchor="ctr"/>
                </a:tc>
                <a:tc>
                  <a:txBody>
                    <a:bodyPr/>
                    <a:lstStyle/>
                    <a:p>
                      <a:pPr marL="0" algn="l" rtl="0" eaLnBrk="1" latinLnBrk="0" hangingPunct="1">
                        <a:spcBef>
                          <a:spcPts val="0"/>
                        </a:spcBef>
                        <a:spcAft>
                          <a:spcPts val="0"/>
                        </a:spcAft>
                      </a:pPr>
                      <a:r>
                        <a:rPr lang="en-US" sz="2200" kern="1200">
                          <a:effectLst/>
                        </a:rPr>
                        <a:t>Remark </a:t>
                      </a:r>
                      <a:endParaRPr lang="en-US" sz="2000">
                        <a:effectLst/>
                      </a:endParaRPr>
                    </a:p>
                  </a:txBody>
                  <a:tcPr marL="0" marR="0" marT="0" marB="0" anchor="ctr"/>
                </a:tc>
                <a:extLst>
                  <a:ext uri="{0D108BD9-81ED-4DB2-BD59-A6C34878D82A}">
                    <a16:rowId xmlns="" xmlns:a16="http://schemas.microsoft.com/office/drawing/2014/main" val="1047598811"/>
                  </a:ext>
                </a:extLst>
              </a:tr>
              <a:tr h="500226">
                <a:tc>
                  <a:txBody>
                    <a:bodyPr/>
                    <a:lstStyle/>
                    <a:p>
                      <a:pPr marL="0" algn="l" rtl="0" eaLnBrk="1" latinLnBrk="0" hangingPunct="1">
                        <a:spcBef>
                          <a:spcPts val="0"/>
                        </a:spcBef>
                        <a:spcAft>
                          <a:spcPts val="0"/>
                        </a:spcAft>
                      </a:pPr>
                      <a:endParaRPr lang="en-US" sz="2000">
                        <a:effectLst/>
                      </a:endParaRPr>
                    </a:p>
                  </a:txBody>
                  <a:tcPr marL="0" marR="0" marT="0" marB="0" anchor="ctr"/>
                </a:tc>
                <a:tc>
                  <a:txBody>
                    <a:bodyPr/>
                    <a:lstStyle/>
                    <a:p>
                      <a:pPr marL="0" algn="l" rtl="0" eaLnBrk="1" latinLnBrk="0" hangingPunct="1">
                        <a:spcBef>
                          <a:spcPts val="0"/>
                        </a:spcBef>
                        <a:spcAft>
                          <a:spcPts val="0"/>
                        </a:spcAft>
                      </a:pPr>
                      <a:endParaRPr lang="en-US" sz="2000">
                        <a:effectLst/>
                      </a:endParaRPr>
                    </a:p>
                  </a:txBody>
                  <a:tcPr marL="0" marR="0" marT="0" marB="0" anchor="ctr"/>
                </a:tc>
                <a:tc>
                  <a:txBody>
                    <a:bodyPr/>
                    <a:lstStyle/>
                    <a:p>
                      <a:pPr marL="0" algn="l" rtl="0" eaLnBrk="1" latinLnBrk="0" hangingPunct="1">
                        <a:spcBef>
                          <a:spcPts val="0"/>
                        </a:spcBef>
                        <a:spcAft>
                          <a:spcPts val="0"/>
                        </a:spcAft>
                      </a:pPr>
                      <a:endParaRPr lang="en-US" sz="2000">
                        <a:effectLst/>
                      </a:endParaRPr>
                    </a:p>
                  </a:txBody>
                  <a:tcPr marL="0" marR="0" marT="0" marB="0" anchor="ctr"/>
                </a:tc>
                <a:tc>
                  <a:txBody>
                    <a:bodyPr/>
                    <a:lstStyle/>
                    <a:p>
                      <a:pPr marL="0" algn="l" rtl="0" eaLnBrk="1" latinLnBrk="0" hangingPunct="1">
                        <a:spcBef>
                          <a:spcPts val="0"/>
                        </a:spcBef>
                        <a:spcAft>
                          <a:spcPts val="0"/>
                        </a:spcAft>
                      </a:pPr>
                      <a:endParaRPr lang="en-US" sz="2000">
                        <a:effectLst/>
                      </a:endParaRPr>
                    </a:p>
                  </a:txBody>
                  <a:tcPr marL="0" marR="0" marT="0" marB="0" anchor="ctr"/>
                </a:tc>
                <a:tc>
                  <a:txBody>
                    <a:bodyPr/>
                    <a:lstStyle/>
                    <a:p>
                      <a:pPr marL="0" algn="l" rtl="0" eaLnBrk="1" latinLnBrk="0" hangingPunct="1">
                        <a:spcBef>
                          <a:spcPts val="0"/>
                        </a:spcBef>
                        <a:spcAft>
                          <a:spcPts val="0"/>
                        </a:spcAft>
                      </a:pPr>
                      <a:endParaRPr lang="en-US" sz="2000">
                        <a:effectLst/>
                      </a:endParaRPr>
                    </a:p>
                  </a:txBody>
                  <a:tcPr marL="0" marR="0" marT="0" marB="0" anchor="ctr"/>
                </a:tc>
                <a:tc>
                  <a:txBody>
                    <a:bodyPr/>
                    <a:lstStyle/>
                    <a:p>
                      <a:pPr marL="0" algn="l" rtl="0" eaLnBrk="1" latinLnBrk="0" hangingPunct="1">
                        <a:spcBef>
                          <a:spcPts val="0"/>
                        </a:spcBef>
                        <a:spcAft>
                          <a:spcPts val="0"/>
                        </a:spcAft>
                      </a:pPr>
                      <a:endParaRPr lang="en-US" sz="2000">
                        <a:effectLst/>
                      </a:endParaRPr>
                    </a:p>
                  </a:txBody>
                  <a:tcPr marL="0" marR="0" marT="0" marB="0" anchor="ctr"/>
                </a:tc>
                <a:tc>
                  <a:txBody>
                    <a:bodyPr/>
                    <a:lstStyle/>
                    <a:p>
                      <a:pPr marL="0" algn="l" rtl="0" eaLnBrk="1" latinLnBrk="0" hangingPunct="1">
                        <a:spcBef>
                          <a:spcPts val="0"/>
                        </a:spcBef>
                        <a:spcAft>
                          <a:spcPts val="0"/>
                        </a:spcAft>
                      </a:pPr>
                      <a:endParaRPr lang="en-US" sz="2000">
                        <a:effectLst/>
                      </a:endParaRPr>
                    </a:p>
                  </a:txBody>
                  <a:tcPr marL="0" marR="0" marT="0" marB="0" anchor="ctr"/>
                </a:tc>
                <a:tc>
                  <a:txBody>
                    <a:bodyPr/>
                    <a:lstStyle/>
                    <a:p>
                      <a:pPr marL="0" algn="l" rtl="0" eaLnBrk="1" latinLnBrk="0" hangingPunct="1">
                        <a:spcBef>
                          <a:spcPts val="0"/>
                        </a:spcBef>
                        <a:spcAft>
                          <a:spcPts val="0"/>
                        </a:spcAft>
                      </a:pPr>
                      <a:endParaRPr lang="en-US" sz="2000">
                        <a:effectLst/>
                      </a:endParaRPr>
                    </a:p>
                  </a:txBody>
                  <a:tcPr marL="0" marR="0" marT="0" marB="0" anchor="ctr"/>
                </a:tc>
                <a:tc>
                  <a:txBody>
                    <a:bodyPr/>
                    <a:lstStyle/>
                    <a:p>
                      <a:pPr marL="0" algn="l" rtl="0" eaLnBrk="1" latinLnBrk="0" hangingPunct="1">
                        <a:spcBef>
                          <a:spcPts val="0"/>
                        </a:spcBef>
                        <a:spcAft>
                          <a:spcPts val="0"/>
                        </a:spcAft>
                      </a:pPr>
                      <a:endParaRPr lang="en-US" sz="2000">
                        <a:effectLst/>
                      </a:endParaRPr>
                    </a:p>
                  </a:txBody>
                  <a:tcPr marL="0" marR="0" marT="0" marB="0" anchor="ctr"/>
                </a:tc>
                <a:tc>
                  <a:txBody>
                    <a:bodyPr/>
                    <a:lstStyle/>
                    <a:p>
                      <a:pPr marL="0" algn="l" rtl="0" eaLnBrk="1" latinLnBrk="0" hangingPunct="1">
                        <a:spcBef>
                          <a:spcPts val="0"/>
                        </a:spcBef>
                        <a:spcAft>
                          <a:spcPts val="0"/>
                        </a:spcAft>
                      </a:pPr>
                      <a:endParaRPr lang="en-US" sz="2000" dirty="0">
                        <a:effectLst/>
                      </a:endParaRPr>
                    </a:p>
                  </a:txBody>
                  <a:tcPr marL="0" marR="0" marT="0" marB="0" anchor="ctr"/>
                </a:tc>
                <a:extLst>
                  <a:ext uri="{0D108BD9-81ED-4DB2-BD59-A6C34878D82A}">
                    <a16:rowId xmlns="" xmlns:a16="http://schemas.microsoft.com/office/drawing/2014/main" val="2491326586"/>
                  </a:ext>
                </a:extLst>
              </a:tr>
            </a:tbl>
          </a:graphicData>
        </a:graphic>
      </p:graphicFrame>
      <p:pic>
        <p:nvPicPr>
          <p:cNvPr id="6" name="Picture 5" descr="A logo of a university of lagos&#10;&#10;Description automatically generated">
            <a:extLst>
              <a:ext uri="{FF2B5EF4-FFF2-40B4-BE49-F238E27FC236}">
                <a16:creationId xmlns="" xmlns:a16="http://schemas.microsoft.com/office/drawing/2014/main" id="{A9190CAC-89F7-341A-2BC1-9C9683986019}"/>
              </a:ext>
            </a:extLst>
          </p:cNvPr>
          <p:cNvPicPr>
            <a:picLocks noChangeAspect="1"/>
          </p:cNvPicPr>
          <p:nvPr/>
        </p:nvPicPr>
        <p:blipFill>
          <a:blip r:embed="rId2" cstate="print"/>
          <a:stretch>
            <a:fillRect/>
          </a:stretch>
        </p:blipFill>
        <p:spPr>
          <a:xfrm>
            <a:off x="0" y="5080"/>
            <a:ext cx="1330960" cy="1330960"/>
          </a:xfrm>
          <a:prstGeom prst="rect">
            <a:avLst/>
          </a:prstGeom>
        </p:spPr>
      </p:pic>
    </p:spTree>
    <p:extLst>
      <p:ext uri="{BB962C8B-B14F-4D97-AF65-F5344CB8AC3E}">
        <p14:creationId xmlns="" xmlns:p14="http://schemas.microsoft.com/office/powerpoint/2010/main" val="37874210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cNvSpPr>
            <a:spLocks noGrp="1"/>
          </p:cNvSpPr>
          <p:nvPr>
            <p:ph type="title"/>
          </p:nvPr>
        </p:nvSpPr>
        <p:spPr>
          <a:xfrm>
            <a:off x="1943100" y="323850"/>
            <a:ext cx="5448300" cy="1085850"/>
          </a:xfrm>
        </p:spPr>
        <p:txBody>
          <a:bodyPr anchor="t">
            <a:normAutofit/>
          </a:bodyPr>
          <a:lstStyle/>
          <a:p>
            <a:r>
              <a:rPr lang="en-US" sz="4000" dirty="0" smtClean="0"/>
              <a:t>Medical/Sick </a:t>
            </a:r>
            <a:r>
              <a:rPr lang="en-US" sz="4000" dirty="0"/>
              <a:t>Leave</a:t>
            </a:r>
          </a:p>
        </p:txBody>
      </p:sp>
      <p:sp>
        <p:nvSpPr>
          <p:cNvPr id="3" name="Content Placeholder"/>
          <p:cNvSpPr>
            <a:spLocks noGrp="1"/>
          </p:cNvSpPr>
          <p:nvPr>
            <p:ph idx="1"/>
          </p:nvPr>
        </p:nvSpPr>
        <p:spPr>
          <a:xfrm>
            <a:off x="228601" y="1657350"/>
            <a:ext cx="7238999" cy="4705349"/>
          </a:xfrm>
        </p:spPr>
        <p:txBody>
          <a:bodyPr vert="horz" lIns="91440" tIns="45720" rIns="91440" bIns="45720" rtlCol="0" anchor="t">
            <a:normAutofit/>
          </a:bodyPr>
          <a:lstStyle/>
          <a:p>
            <a:pPr lvl="0" algn="just"/>
            <a:r>
              <a:rPr lang="en-US" sz="3600" dirty="0">
                <a:latin typeface="Arial"/>
                <a:cs typeface="Arial"/>
              </a:rPr>
              <a:t>Absence from examination due to medical reason should be processed through the Director of Medical Services for endorsed medical </a:t>
            </a:r>
            <a:r>
              <a:rPr lang="en-US" sz="3600" dirty="0" smtClean="0">
                <a:latin typeface="Arial"/>
                <a:cs typeface="Arial"/>
              </a:rPr>
              <a:t>report </a:t>
            </a:r>
            <a:r>
              <a:rPr lang="en-US" sz="3600" b="1" dirty="0" smtClean="0">
                <a:latin typeface="Arial"/>
                <a:cs typeface="Arial"/>
              </a:rPr>
              <a:t>within 72hours or forfeit endorsement.</a:t>
            </a:r>
            <a:endParaRPr lang="en-US" sz="3600" b="1" dirty="0">
              <a:latin typeface="Arial"/>
              <a:cs typeface="Arial"/>
            </a:endParaRPr>
          </a:p>
        </p:txBody>
      </p:sp>
      <p:sp>
        <p:nvSpPr>
          <p:cNvPr id="10" name="Date Placeholder 9">
            <a:extLst>
              <a:ext uri="{FF2B5EF4-FFF2-40B4-BE49-F238E27FC236}">
                <a16:creationId xmlns="" xmlns:a16="http://schemas.microsoft.com/office/drawing/2014/main" id="{DCB82115-2368-6E44-41EB-ABCC2B8FB932}"/>
              </a:ext>
            </a:extLst>
          </p:cNvPr>
          <p:cNvSpPr>
            <a:spLocks noGrp="1"/>
          </p:cNvSpPr>
          <p:nvPr>
            <p:ph type="dt" sz="half" idx="10"/>
          </p:nvPr>
        </p:nvSpPr>
        <p:spPr>
          <a:xfrm>
            <a:off x="137160" y="6453002"/>
            <a:ext cx="3494314" cy="365125"/>
          </a:xfrm>
        </p:spPr>
        <p:txBody>
          <a:bodyPr>
            <a:normAutofit/>
          </a:bodyPr>
          <a:lstStyle/>
          <a:p>
            <a:pPr>
              <a:spcAft>
                <a:spcPts val="600"/>
              </a:spcAft>
            </a:pPr>
            <a:fld id="{36EEDDE2-D916-4F9A-9650-DB1D30A8FDDC}" type="datetime1">
              <a:rPr lang="en-US" smtClean="0"/>
              <a:pPr>
                <a:spcAft>
                  <a:spcPts val="600"/>
                </a:spcAft>
              </a:pPr>
              <a:t>8/22/2023</a:t>
            </a:fld>
            <a:endParaRPr lang="en-US"/>
          </a:p>
        </p:txBody>
      </p:sp>
      <p:pic>
        <p:nvPicPr>
          <p:cNvPr id="6" name="Picture 5" descr="Analysing medical x-ray results">
            <a:extLst>
              <a:ext uri="{FF2B5EF4-FFF2-40B4-BE49-F238E27FC236}">
                <a16:creationId xmlns="" xmlns:a16="http://schemas.microsoft.com/office/drawing/2014/main" id="{E7544EC9-87C5-4879-729D-2E1AAB05E599}"/>
              </a:ext>
            </a:extLst>
          </p:cNvPr>
          <p:cNvPicPr>
            <a:picLocks noChangeAspect="1"/>
          </p:cNvPicPr>
          <p:nvPr/>
        </p:nvPicPr>
        <p:blipFill rotWithShape="1">
          <a:blip r:embed="rId2"/>
          <a:srcRect l="33913" r="3326"/>
          <a:stretch/>
        </p:blipFill>
        <p:spPr>
          <a:xfrm>
            <a:off x="7829550" y="419100"/>
            <a:ext cx="4362450" cy="6037646"/>
          </a:xfrm>
          <a:prstGeom prst="rect">
            <a:avLst/>
          </a:prstGeom>
          <a:noFill/>
        </p:spPr>
      </p:pic>
      <p:sp>
        <p:nvSpPr>
          <p:cNvPr id="14" name="Slide Number Placeholder 11">
            <a:extLst>
              <a:ext uri="{FF2B5EF4-FFF2-40B4-BE49-F238E27FC236}">
                <a16:creationId xmlns="" xmlns:a16="http://schemas.microsoft.com/office/drawing/2014/main" id="{8298AED6-FDA1-2358-192E-99EEAF6A8CB8}"/>
              </a:ext>
            </a:extLst>
          </p:cNvPr>
          <p:cNvSpPr>
            <a:spLocks noGrp="1"/>
          </p:cNvSpPr>
          <p:nvPr>
            <p:ph type="sldNum" sz="quarter" idx="12"/>
          </p:nvPr>
        </p:nvSpPr>
        <p:spPr>
          <a:xfrm>
            <a:off x="11632162" y="6453002"/>
            <a:ext cx="429207" cy="365125"/>
          </a:xfrm>
        </p:spPr>
        <p:txBody>
          <a:bodyPr>
            <a:normAutofit/>
          </a:bodyPr>
          <a:lstStyle/>
          <a:p>
            <a:pPr>
              <a:spcAft>
                <a:spcPts val="600"/>
              </a:spcAft>
            </a:pPr>
            <a:fld id="{6F391B04-159E-4284-919C-20BE23D169A4}" type="slidenum">
              <a:rPr lang="en-US" smtClean="0">
                <a:effectLst>
                  <a:outerShdw blurRad="38100" dist="38100" dir="2700000" algn="tl">
                    <a:srgbClr val="000000">
                      <a:alpha val="43137"/>
                    </a:srgbClr>
                  </a:outerShdw>
                </a:effectLst>
              </a:rPr>
              <a:pPr>
                <a:spcAft>
                  <a:spcPts val="600"/>
                </a:spcAft>
              </a:pPr>
              <a:t>15</a:t>
            </a:fld>
            <a:endParaRPr lang="en-US">
              <a:effectLst>
                <a:outerShdw blurRad="38100" dist="38100" dir="2700000" algn="tl">
                  <a:srgbClr val="000000">
                    <a:alpha val="43137"/>
                  </a:srgbClr>
                </a:outerShdw>
              </a:effectLst>
            </a:endParaRPr>
          </a:p>
        </p:txBody>
      </p:sp>
      <p:pic>
        <p:nvPicPr>
          <p:cNvPr id="5" name="Picture 4" descr="A logo of a university of lagos&#10;&#10;Description automatically generated">
            <a:extLst>
              <a:ext uri="{FF2B5EF4-FFF2-40B4-BE49-F238E27FC236}">
                <a16:creationId xmlns="" xmlns:a16="http://schemas.microsoft.com/office/drawing/2014/main" id="{1A136494-CF66-72DB-1C72-51AB3A69AA8A}"/>
              </a:ext>
            </a:extLst>
          </p:cNvPr>
          <p:cNvPicPr>
            <a:picLocks noChangeAspect="1"/>
          </p:cNvPicPr>
          <p:nvPr/>
        </p:nvPicPr>
        <p:blipFill>
          <a:blip r:embed="rId3" cstate="print"/>
          <a:stretch>
            <a:fillRect/>
          </a:stretch>
        </p:blipFill>
        <p:spPr>
          <a:xfrm>
            <a:off x="0" y="5080"/>
            <a:ext cx="1504950" cy="1461770"/>
          </a:xfrm>
          <a:prstGeom prst="rect">
            <a:avLst/>
          </a:prstGeom>
        </p:spPr>
      </p:pic>
    </p:spTree>
    <p:extLst>
      <p:ext uri="{BB962C8B-B14F-4D97-AF65-F5344CB8AC3E}">
        <p14:creationId xmlns="" xmlns:p14="http://schemas.microsoft.com/office/powerpoint/2010/main" val="17692116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cNvSpPr>
            <a:spLocks noGrp="1"/>
          </p:cNvSpPr>
          <p:nvPr>
            <p:ph type="title"/>
          </p:nvPr>
        </p:nvSpPr>
        <p:spPr>
          <a:xfrm>
            <a:off x="2743201" y="228600"/>
            <a:ext cx="5276850" cy="609600"/>
          </a:xfrm>
        </p:spPr>
        <p:txBody>
          <a:bodyPr>
            <a:noAutofit/>
          </a:bodyPr>
          <a:lstStyle/>
          <a:p>
            <a:r>
              <a:rPr lang="en-US" sz="4000" dirty="0"/>
              <a:t>Procedure</a:t>
            </a:r>
          </a:p>
        </p:txBody>
      </p:sp>
      <p:sp>
        <p:nvSpPr>
          <p:cNvPr id="9" name="Date Placeholder 3">
            <a:extLst>
              <a:ext uri="{FF2B5EF4-FFF2-40B4-BE49-F238E27FC236}">
                <a16:creationId xmlns="" xmlns:a16="http://schemas.microsoft.com/office/drawing/2014/main" id="{DEC411B0-5C6E-E215-C56E-E8EFBD78EA4F}"/>
              </a:ext>
            </a:extLst>
          </p:cNvPr>
          <p:cNvSpPr>
            <a:spLocks noGrp="1"/>
          </p:cNvSpPr>
          <p:nvPr>
            <p:ph type="dt" sz="half" idx="10"/>
          </p:nvPr>
        </p:nvSpPr>
        <p:spPr>
          <a:xfrm>
            <a:off x="137160" y="6453002"/>
            <a:ext cx="3494314" cy="365125"/>
          </a:xfrm>
        </p:spPr>
        <p:txBody>
          <a:bodyPr>
            <a:normAutofit/>
          </a:bodyPr>
          <a:lstStyle/>
          <a:p>
            <a:pPr>
              <a:spcAft>
                <a:spcPts val="600"/>
              </a:spcAft>
            </a:pPr>
            <a:fld id="{D18AC4B9-4E2A-4FE4-946F-6EEA1F7C7535}" type="datetime1">
              <a:rPr lang="en-US" smtClean="0"/>
              <a:pPr>
                <a:spcAft>
                  <a:spcPts val="600"/>
                </a:spcAft>
              </a:pPr>
              <a:t>8/22/2023</a:t>
            </a:fld>
            <a:endParaRPr lang="en-US"/>
          </a:p>
        </p:txBody>
      </p:sp>
      <p:sp>
        <p:nvSpPr>
          <p:cNvPr id="13" name="Slide Number Placeholder 5">
            <a:extLst>
              <a:ext uri="{FF2B5EF4-FFF2-40B4-BE49-F238E27FC236}">
                <a16:creationId xmlns="" xmlns:a16="http://schemas.microsoft.com/office/drawing/2014/main" id="{6E12565A-CC02-62BB-19FD-9F95294060AD}"/>
              </a:ext>
            </a:extLst>
          </p:cNvPr>
          <p:cNvSpPr>
            <a:spLocks noGrp="1"/>
          </p:cNvSpPr>
          <p:nvPr>
            <p:ph type="sldNum" sz="quarter" idx="12"/>
          </p:nvPr>
        </p:nvSpPr>
        <p:spPr>
          <a:xfrm>
            <a:off x="11632162" y="6453002"/>
            <a:ext cx="429207" cy="365125"/>
          </a:xfrm>
        </p:spPr>
        <p:txBody>
          <a:bodyPr>
            <a:normAutofit/>
          </a:bodyPr>
          <a:lstStyle/>
          <a:p>
            <a:pPr>
              <a:spcAft>
                <a:spcPts val="600"/>
              </a:spcAft>
            </a:pPr>
            <a:fld id="{6F391B04-159E-4284-919C-20BE23D169A4}" type="slidenum">
              <a:rPr lang="en-US" smtClean="0"/>
              <a:pPr>
                <a:spcAft>
                  <a:spcPts val="600"/>
                </a:spcAft>
              </a:pPr>
              <a:t>16</a:t>
            </a:fld>
            <a:endParaRPr lang="en-US"/>
          </a:p>
        </p:txBody>
      </p:sp>
      <p:graphicFrame>
        <p:nvGraphicFramePr>
          <p:cNvPr id="15" name="Content Placeholder">
            <a:extLst>
              <a:ext uri="{FF2B5EF4-FFF2-40B4-BE49-F238E27FC236}">
                <a16:creationId xmlns="" xmlns:a16="http://schemas.microsoft.com/office/drawing/2014/main" id="{B246B4C8-C852-1C82-C9FA-21824CCE84AF}"/>
              </a:ext>
            </a:extLst>
          </p:cNvPr>
          <p:cNvGraphicFramePr>
            <a:graphicFrameLocks noGrp="1"/>
          </p:cNvGraphicFramePr>
          <p:nvPr>
            <p:ph idx="1"/>
            <p:extLst>
              <p:ext uri="{D42A27DB-BD31-4B8C-83A1-F6EECF244321}">
                <p14:modId xmlns="" xmlns:p14="http://schemas.microsoft.com/office/powerpoint/2010/main" val="2435431431"/>
              </p:ext>
            </p:extLst>
          </p:nvPr>
        </p:nvGraphicFramePr>
        <p:xfrm>
          <a:off x="0" y="1409700"/>
          <a:ext cx="12192000" cy="5105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0" name="Picture 19" descr="A logo of a university of lagos&#10;&#10;Description automatically generated">
            <a:extLst>
              <a:ext uri="{FF2B5EF4-FFF2-40B4-BE49-F238E27FC236}">
                <a16:creationId xmlns="" xmlns:a16="http://schemas.microsoft.com/office/drawing/2014/main" id="{7C04DFCC-8E70-31BC-AD06-116628DFE003}"/>
              </a:ext>
            </a:extLst>
          </p:cNvPr>
          <p:cNvPicPr>
            <a:picLocks noChangeAspect="1"/>
          </p:cNvPicPr>
          <p:nvPr/>
        </p:nvPicPr>
        <p:blipFill>
          <a:blip r:embed="rId6" cstate="print"/>
          <a:stretch>
            <a:fillRect/>
          </a:stretch>
        </p:blipFill>
        <p:spPr>
          <a:xfrm>
            <a:off x="0" y="5080"/>
            <a:ext cx="1543050" cy="1330960"/>
          </a:xfrm>
          <a:prstGeom prst="rect">
            <a:avLst/>
          </a:prstGeom>
        </p:spPr>
      </p:pic>
    </p:spTree>
    <p:extLst>
      <p:ext uri="{BB962C8B-B14F-4D97-AF65-F5344CB8AC3E}">
        <p14:creationId xmlns="" xmlns:p14="http://schemas.microsoft.com/office/powerpoint/2010/main" val="30335169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cNvSpPr>
            <a:spLocks noGrp="1"/>
          </p:cNvSpPr>
          <p:nvPr>
            <p:ph type="title"/>
          </p:nvPr>
        </p:nvSpPr>
        <p:spPr>
          <a:xfrm>
            <a:off x="3124200" y="0"/>
            <a:ext cx="8839200" cy="2095500"/>
          </a:xfrm>
        </p:spPr>
        <p:txBody>
          <a:bodyPr vert="horz" lIns="91440" tIns="45720" rIns="91440" bIns="45720" rtlCol="0" anchor="t">
            <a:noAutofit/>
          </a:bodyPr>
          <a:lstStyle/>
          <a:p>
            <a:pPr algn="just"/>
            <a:r>
              <a:rPr lang="en-US" sz="4000" dirty="0">
                <a:cs typeface="Times New Roman"/>
              </a:rPr>
              <a:t>Re-Absorption of Students after Deferment/Leave of Absence and Withdrawal due to absence</a:t>
            </a:r>
            <a:endParaRPr lang="en-US" sz="4000" dirty="0"/>
          </a:p>
          <a:p>
            <a:endParaRPr lang="en-US" sz="2800" dirty="0"/>
          </a:p>
        </p:txBody>
      </p:sp>
      <p:pic>
        <p:nvPicPr>
          <p:cNvPr id="4" name="Picture 3" descr="A desk with a note on it&#10;&#10;Description automatically generated">
            <a:extLst>
              <a:ext uri="{FF2B5EF4-FFF2-40B4-BE49-F238E27FC236}">
                <a16:creationId xmlns="" xmlns:a16="http://schemas.microsoft.com/office/drawing/2014/main" id="{0EE19B0F-E27D-0491-90BA-BE16EE7A68F8}"/>
              </a:ext>
            </a:extLst>
          </p:cNvPr>
          <p:cNvPicPr>
            <a:picLocks noChangeAspect="1"/>
          </p:cNvPicPr>
          <p:nvPr/>
        </p:nvPicPr>
        <p:blipFill>
          <a:blip r:embed="rId2" cstate="print">
            <a:extLst>
              <a:ext uri="{837473B0-CC2E-450A-ABE3-18F120FF3D39}">
                <a1611:picAttrSrcUrl xmlns="" xmlns:a1611="http://schemas.microsoft.com/office/drawing/2016/11/main" r:id="rId3"/>
              </a:ext>
            </a:extLst>
          </a:blip>
          <a:stretch>
            <a:fillRect/>
          </a:stretch>
        </p:blipFill>
        <p:spPr>
          <a:xfrm>
            <a:off x="0" y="1790699"/>
            <a:ext cx="3086100" cy="4514851"/>
          </a:xfrm>
          <a:prstGeom prst="rect">
            <a:avLst/>
          </a:prstGeom>
        </p:spPr>
      </p:pic>
      <p:sp>
        <p:nvSpPr>
          <p:cNvPr id="3" name="Content Placeholder"/>
          <p:cNvSpPr>
            <a:spLocks noGrp="1"/>
          </p:cNvSpPr>
          <p:nvPr>
            <p:ph idx="1"/>
          </p:nvPr>
        </p:nvSpPr>
        <p:spPr>
          <a:xfrm>
            <a:off x="3162300" y="2647950"/>
            <a:ext cx="8933335" cy="3790950"/>
          </a:xfrm>
        </p:spPr>
        <p:txBody>
          <a:bodyPr vert="horz" lIns="91440" tIns="45720" rIns="91440" bIns="45720" rtlCol="0" anchor="t">
            <a:noAutofit/>
          </a:bodyPr>
          <a:lstStyle/>
          <a:p>
            <a:pPr marL="0" indent="0" algn="just">
              <a:buNone/>
            </a:pPr>
            <a:r>
              <a:rPr lang="en-US" sz="3600" dirty="0" smtClean="0">
                <a:latin typeface="Arial"/>
                <a:cs typeface="Times New Roman"/>
              </a:rPr>
              <a:t>Students are re-absorbed at the expiration of period of deferment, leave of absence and re-instatement of studentship by Senate, following withdrawal due to three or more Semesters’ absence.</a:t>
            </a:r>
            <a:endParaRPr lang="en-US" sz="3600" dirty="0">
              <a:latin typeface="Arial"/>
              <a:cs typeface="Arial"/>
            </a:endParaRPr>
          </a:p>
        </p:txBody>
      </p:sp>
      <p:sp>
        <p:nvSpPr>
          <p:cNvPr id="10" name="Date Placeholder 9">
            <a:extLst>
              <a:ext uri="{FF2B5EF4-FFF2-40B4-BE49-F238E27FC236}">
                <a16:creationId xmlns="" xmlns:a16="http://schemas.microsoft.com/office/drawing/2014/main" id="{DCB82115-2368-6E44-41EB-ABCC2B8FB932}"/>
              </a:ext>
            </a:extLst>
          </p:cNvPr>
          <p:cNvSpPr>
            <a:spLocks noGrp="1"/>
          </p:cNvSpPr>
          <p:nvPr>
            <p:ph type="dt" sz="half" idx="10"/>
          </p:nvPr>
        </p:nvSpPr>
        <p:spPr>
          <a:xfrm>
            <a:off x="137160" y="6453002"/>
            <a:ext cx="3494314" cy="365125"/>
          </a:xfrm>
        </p:spPr>
        <p:txBody>
          <a:bodyPr>
            <a:normAutofit/>
          </a:bodyPr>
          <a:lstStyle/>
          <a:p>
            <a:pPr>
              <a:spcAft>
                <a:spcPts val="600"/>
              </a:spcAft>
            </a:pPr>
            <a:fld id="{36EEDDE2-D916-4F9A-9650-DB1D30A8FDDC}" type="datetime1">
              <a:rPr lang="en-US" smtClean="0"/>
              <a:pPr>
                <a:spcAft>
                  <a:spcPts val="600"/>
                </a:spcAft>
              </a:pPr>
              <a:t>8/22/2023</a:t>
            </a:fld>
            <a:endParaRPr lang="en-US"/>
          </a:p>
        </p:txBody>
      </p:sp>
      <p:sp>
        <p:nvSpPr>
          <p:cNvPr id="14" name="Slide Number Placeholder 11">
            <a:extLst>
              <a:ext uri="{FF2B5EF4-FFF2-40B4-BE49-F238E27FC236}">
                <a16:creationId xmlns="" xmlns:a16="http://schemas.microsoft.com/office/drawing/2014/main" id="{8298AED6-FDA1-2358-192E-99EEAF6A8CB8}"/>
              </a:ext>
            </a:extLst>
          </p:cNvPr>
          <p:cNvSpPr>
            <a:spLocks noGrp="1"/>
          </p:cNvSpPr>
          <p:nvPr>
            <p:ph type="sldNum" sz="quarter" idx="12"/>
          </p:nvPr>
        </p:nvSpPr>
        <p:spPr>
          <a:xfrm>
            <a:off x="11632162" y="6453002"/>
            <a:ext cx="429207" cy="365125"/>
          </a:xfrm>
        </p:spPr>
        <p:txBody>
          <a:bodyPr>
            <a:normAutofit/>
          </a:bodyPr>
          <a:lstStyle/>
          <a:p>
            <a:pPr>
              <a:spcAft>
                <a:spcPts val="600"/>
              </a:spcAft>
            </a:pPr>
            <a:fld id="{6F391B04-159E-4284-919C-20BE23D169A4}" type="slidenum">
              <a:rPr lang="en-US" smtClean="0">
                <a:effectLst>
                  <a:outerShdw blurRad="38100" dist="38100" dir="2700000" algn="tl">
                    <a:srgbClr val="000000">
                      <a:alpha val="43137"/>
                    </a:srgbClr>
                  </a:outerShdw>
                </a:effectLst>
              </a:rPr>
              <a:pPr>
                <a:spcAft>
                  <a:spcPts val="600"/>
                </a:spcAft>
              </a:pPr>
              <a:t>17</a:t>
            </a:fld>
            <a:endParaRPr lang="en-US">
              <a:effectLst>
                <a:outerShdw blurRad="38100" dist="38100" dir="2700000" algn="tl">
                  <a:srgbClr val="000000">
                    <a:alpha val="43137"/>
                  </a:srgbClr>
                </a:outerShdw>
              </a:effectLst>
            </a:endParaRPr>
          </a:p>
        </p:txBody>
      </p:sp>
      <p:pic>
        <p:nvPicPr>
          <p:cNvPr id="6" name="Picture 5" descr="A logo of a university of lagos&#10;&#10;Description automatically generated">
            <a:extLst>
              <a:ext uri="{FF2B5EF4-FFF2-40B4-BE49-F238E27FC236}">
                <a16:creationId xmlns="" xmlns:a16="http://schemas.microsoft.com/office/drawing/2014/main" id="{729AB0E7-90DD-AFBD-5247-0C7103CD4915}"/>
              </a:ext>
            </a:extLst>
          </p:cNvPr>
          <p:cNvPicPr>
            <a:picLocks noChangeAspect="1"/>
          </p:cNvPicPr>
          <p:nvPr/>
        </p:nvPicPr>
        <p:blipFill>
          <a:blip r:embed="rId4" cstate="print"/>
          <a:stretch>
            <a:fillRect/>
          </a:stretch>
        </p:blipFill>
        <p:spPr>
          <a:xfrm>
            <a:off x="0" y="5080"/>
            <a:ext cx="1733550" cy="1480820"/>
          </a:xfrm>
          <a:prstGeom prst="rect">
            <a:avLst/>
          </a:prstGeom>
        </p:spPr>
      </p:pic>
    </p:spTree>
    <p:extLst>
      <p:ext uri="{BB962C8B-B14F-4D97-AF65-F5344CB8AC3E}">
        <p14:creationId xmlns="" xmlns:p14="http://schemas.microsoft.com/office/powerpoint/2010/main" val="42368386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cNvSpPr>
            <a:spLocks noGrp="1"/>
          </p:cNvSpPr>
          <p:nvPr>
            <p:ph type="title"/>
          </p:nvPr>
        </p:nvSpPr>
        <p:spPr>
          <a:xfrm>
            <a:off x="0" y="2438400"/>
            <a:ext cx="2533650" cy="876300"/>
          </a:xfrm>
        </p:spPr>
        <p:txBody>
          <a:bodyPr anchor="b">
            <a:noAutofit/>
          </a:bodyPr>
          <a:lstStyle/>
          <a:p>
            <a:r>
              <a:rPr lang="en-US" sz="4000" dirty="0"/>
              <a:t>Procedure</a:t>
            </a:r>
          </a:p>
        </p:txBody>
      </p:sp>
      <p:sp>
        <p:nvSpPr>
          <p:cNvPr id="9" name="Date Placeholder 3">
            <a:extLst>
              <a:ext uri="{FF2B5EF4-FFF2-40B4-BE49-F238E27FC236}">
                <a16:creationId xmlns="" xmlns:a16="http://schemas.microsoft.com/office/drawing/2014/main" id="{DEC411B0-5C6E-E215-C56E-E8EFBD78EA4F}"/>
              </a:ext>
            </a:extLst>
          </p:cNvPr>
          <p:cNvSpPr>
            <a:spLocks noGrp="1"/>
          </p:cNvSpPr>
          <p:nvPr>
            <p:ph type="dt" sz="half" idx="10"/>
          </p:nvPr>
        </p:nvSpPr>
        <p:spPr>
          <a:xfrm>
            <a:off x="137160" y="6453002"/>
            <a:ext cx="3494314" cy="365125"/>
          </a:xfrm>
        </p:spPr>
        <p:txBody>
          <a:bodyPr>
            <a:normAutofit/>
          </a:bodyPr>
          <a:lstStyle/>
          <a:p>
            <a:pPr>
              <a:spcAft>
                <a:spcPts val="600"/>
              </a:spcAft>
            </a:pPr>
            <a:fld id="{D18AC4B9-4E2A-4FE4-946F-6EEA1F7C7535}" type="datetime1">
              <a:rPr lang="en-US" smtClean="0"/>
              <a:pPr>
                <a:spcAft>
                  <a:spcPts val="600"/>
                </a:spcAft>
              </a:pPr>
              <a:t>8/22/2023</a:t>
            </a:fld>
            <a:endParaRPr lang="en-US"/>
          </a:p>
        </p:txBody>
      </p:sp>
      <p:sp>
        <p:nvSpPr>
          <p:cNvPr id="13" name="Slide Number Placeholder 5">
            <a:extLst>
              <a:ext uri="{FF2B5EF4-FFF2-40B4-BE49-F238E27FC236}">
                <a16:creationId xmlns="" xmlns:a16="http://schemas.microsoft.com/office/drawing/2014/main" id="{6E12565A-CC02-62BB-19FD-9F95294060AD}"/>
              </a:ext>
            </a:extLst>
          </p:cNvPr>
          <p:cNvSpPr>
            <a:spLocks noGrp="1"/>
          </p:cNvSpPr>
          <p:nvPr>
            <p:ph type="sldNum" sz="quarter" idx="12"/>
          </p:nvPr>
        </p:nvSpPr>
        <p:spPr>
          <a:xfrm>
            <a:off x="11632162" y="6453002"/>
            <a:ext cx="429207" cy="365125"/>
          </a:xfrm>
        </p:spPr>
        <p:txBody>
          <a:bodyPr>
            <a:normAutofit/>
          </a:bodyPr>
          <a:lstStyle/>
          <a:p>
            <a:pPr>
              <a:spcAft>
                <a:spcPts val="600"/>
              </a:spcAft>
            </a:pPr>
            <a:fld id="{6F391B04-159E-4284-919C-20BE23D169A4}" type="slidenum">
              <a:rPr lang="en-US" dirty="0" smtClean="0"/>
              <a:pPr>
                <a:spcAft>
                  <a:spcPts val="600"/>
                </a:spcAft>
              </a:pPr>
              <a:t>18</a:t>
            </a:fld>
            <a:endParaRPr lang="en-US"/>
          </a:p>
        </p:txBody>
      </p:sp>
      <p:graphicFrame>
        <p:nvGraphicFramePr>
          <p:cNvPr id="15" name="Content Placeholder">
            <a:extLst>
              <a:ext uri="{FF2B5EF4-FFF2-40B4-BE49-F238E27FC236}">
                <a16:creationId xmlns="" xmlns:a16="http://schemas.microsoft.com/office/drawing/2014/main" id="{13C1039B-BFAE-FABE-2986-85D48D1157DB}"/>
              </a:ext>
            </a:extLst>
          </p:cNvPr>
          <p:cNvGraphicFramePr>
            <a:graphicFrameLocks noGrp="1"/>
          </p:cNvGraphicFramePr>
          <p:nvPr>
            <p:ph idx="1"/>
            <p:extLst>
              <p:ext uri="{D42A27DB-BD31-4B8C-83A1-F6EECF244321}">
                <p14:modId xmlns="" xmlns:p14="http://schemas.microsoft.com/office/powerpoint/2010/main" val="1597912370"/>
              </p:ext>
            </p:extLst>
          </p:nvPr>
        </p:nvGraphicFramePr>
        <p:xfrm>
          <a:off x="2724150" y="0"/>
          <a:ext cx="9467849" cy="645685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6" name="Picture 15" descr="A logo of a university of lagos&#10;&#10;Description automatically generated">
            <a:extLst>
              <a:ext uri="{FF2B5EF4-FFF2-40B4-BE49-F238E27FC236}">
                <a16:creationId xmlns="" xmlns:a16="http://schemas.microsoft.com/office/drawing/2014/main" id="{FF4F402C-04BB-2972-5C34-B4247B634991}"/>
              </a:ext>
            </a:extLst>
          </p:cNvPr>
          <p:cNvPicPr>
            <a:picLocks noChangeAspect="1"/>
          </p:cNvPicPr>
          <p:nvPr/>
        </p:nvPicPr>
        <p:blipFill>
          <a:blip r:embed="rId6" cstate="print"/>
          <a:stretch>
            <a:fillRect/>
          </a:stretch>
        </p:blipFill>
        <p:spPr>
          <a:xfrm>
            <a:off x="0" y="5080"/>
            <a:ext cx="1695450" cy="1785620"/>
          </a:xfrm>
          <a:prstGeom prst="rect">
            <a:avLst/>
          </a:prstGeom>
        </p:spPr>
      </p:pic>
    </p:spTree>
    <p:extLst>
      <p:ext uri="{BB962C8B-B14F-4D97-AF65-F5344CB8AC3E}">
        <p14:creationId xmlns="" xmlns:p14="http://schemas.microsoft.com/office/powerpoint/2010/main" val="15770214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cNvSpPr>
            <a:spLocks noGrp="1"/>
          </p:cNvSpPr>
          <p:nvPr>
            <p:ph type="title"/>
          </p:nvPr>
        </p:nvSpPr>
        <p:spPr>
          <a:xfrm>
            <a:off x="3105150" y="1"/>
            <a:ext cx="8039100" cy="857249"/>
          </a:xfrm>
        </p:spPr>
        <p:txBody>
          <a:bodyPr anchor="b">
            <a:normAutofit/>
          </a:bodyPr>
          <a:lstStyle/>
          <a:p>
            <a:r>
              <a:rPr lang="en-US" sz="4000" dirty="0"/>
              <a:t>Extension of Studentship</a:t>
            </a:r>
          </a:p>
        </p:txBody>
      </p:sp>
      <p:pic>
        <p:nvPicPr>
          <p:cNvPr id="15" name="Picture 14" descr="Calendar">
            <a:extLst>
              <a:ext uri="{FF2B5EF4-FFF2-40B4-BE49-F238E27FC236}">
                <a16:creationId xmlns="" xmlns:a16="http://schemas.microsoft.com/office/drawing/2014/main" id="{F595BAA7-DDDF-1CFB-2465-E4196735AB79}"/>
              </a:ext>
            </a:extLst>
          </p:cNvPr>
          <p:cNvPicPr>
            <a:picLocks noChangeAspect="1"/>
          </p:cNvPicPr>
          <p:nvPr/>
        </p:nvPicPr>
        <p:blipFill rotWithShape="1">
          <a:blip r:embed="rId2" cstate="print"/>
          <a:srcRect l="22270" r="18483" b="-3"/>
          <a:stretch/>
        </p:blipFill>
        <p:spPr>
          <a:xfrm>
            <a:off x="1" y="2000250"/>
            <a:ext cx="2133599" cy="3943350"/>
          </a:xfrm>
          <a:prstGeom prst="rect">
            <a:avLst/>
          </a:prstGeom>
        </p:spPr>
      </p:pic>
      <p:sp>
        <p:nvSpPr>
          <p:cNvPr id="3" name="Content Placeholder"/>
          <p:cNvSpPr>
            <a:spLocks noGrp="1"/>
          </p:cNvSpPr>
          <p:nvPr>
            <p:ph idx="1"/>
          </p:nvPr>
        </p:nvSpPr>
        <p:spPr>
          <a:xfrm>
            <a:off x="2228850" y="1009651"/>
            <a:ext cx="9963150" cy="5848350"/>
          </a:xfrm>
        </p:spPr>
        <p:txBody>
          <a:bodyPr vert="horz" lIns="91440" tIns="45720" rIns="91440" bIns="45720" rtlCol="0" anchor="t">
            <a:noAutofit/>
          </a:bodyPr>
          <a:lstStyle/>
          <a:p>
            <a:pPr algn="just">
              <a:lnSpc>
                <a:spcPct val="110000"/>
              </a:lnSpc>
              <a:buFont typeface="Arial"/>
              <a:buChar char="•"/>
            </a:pPr>
            <a:r>
              <a:rPr lang="en-US" sz="3200" dirty="0">
                <a:latin typeface="Arial"/>
                <a:cs typeface="Times New Roman"/>
              </a:rPr>
              <a:t>Premier automatically suspends the online account of any student whose studentship expires. Every student is entitled to </a:t>
            </a:r>
            <a:r>
              <a:rPr lang="en-US" sz="3200" b="1" dirty="0">
                <a:latin typeface="Arial"/>
                <a:cs typeface="Times New Roman"/>
              </a:rPr>
              <a:t>two</a:t>
            </a:r>
            <a:r>
              <a:rPr lang="en-US" sz="3200" dirty="0">
                <a:latin typeface="Arial"/>
                <a:cs typeface="Times New Roman"/>
              </a:rPr>
              <a:t> additional Sessions to complete </a:t>
            </a:r>
            <a:r>
              <a:rPr lang="en-US" sz="3200" dirty="0" smtClean="0">
                <a:latin typeface="Arial"/>
                <a:cs typeface="Times New Roman"/>
              </a:rPr>
              <a:t>their </a:t>
            </a:r>
            <a:r>
              <a:rPr lang="en-US" sz="3200" dirty="0" err="1">
                <a:latin typeface="Arial"/>
                <a:cs typeface="Times New Roman"/>
              </a:rPr>
              <a:t>programme</a:t>
            </a:r>
            <a:r>
              <a:rPr lang="en-US" sz="3200" dirty="0">
                <a:latin typeface="Arial"/>
                <a:cs typeface="Times New Roman"/>
              </a:rPr>
              <a:t>. This </a:t>
            </a:r>
            <a:r>
              <a:rPr lang="en-US" sz="3200" dirty="0" smtClean="0">
                <a:latin typeface="Arial"/>
                <a:cs typeface="Times New Roman"/>
              </a:rPr>
              <a:t>means:</a:t>
            </a:r>
            <a:endParaRPr lang="en-US" sz="3200" dirty="0">
              <a:latin typeface="Arial"/>
              <a:cs typeface="Times New Roman"/>
            </a:endParaRPr>
          </a:p>
          <a:p>
            <a:pPr lvl="0" algn="just">
              <a:lnSpc>
                <a:spcPct val="110000"/>
              </a:lnSpc>
              <a:buFont typeface="Wingdings" panose="020B0604020202020204" pitchFamily="34" charset="0"/>
              <a:buChar char="Ø"/>
            </a:pPr>
            <a:r>
              <a:rPr lang="en-US" sz="3200" dirty="0">
                <a:latin typeface="Arial"/>
                <a:cs typeface="Arial"/>
              </a:rPr>
              <a:t>Three year </a:t>
            </a:r>
            <a:r>
              <a:rPr lang="en-US" sz="3200" dirty="0" err="1">
                <a:latin typeface="Arial"/>
                <a:cs typeface="Arial"/>
              </a:rPr>
              <a:t>programme</a:t>
            </a:r>
            <a:r>
              <a:rPr lang="en-US" sz="3200" dirty="0">
                <a:latin typeface="Arial"/>
                <a:cs typeface="Arial"/>
              </a:rPr>
              <a:t>, 2 extra Sessions - 5 Sessions</a:t>
            </a:r>
          </a:p>
          <a:p>
            <a:pPr lvl="0" algn="just">
              <a:lnSpc>
                <a:spcPct val="110000"/>
              </a:lnSpc>
              <a:buFont typeface="Wingdings" panose="020B0604020202020204" pitchFamily="34" charset="0"/>
              <a:buChar char="Ø"/>
            </a:pPr>
            <a:r>
              <a:rPr lang="en-US" sz="3200" dirty="0">
                <a:latin typeface="Arial"/>
                <a:cs typeface="Arial"/>
              </a:rPr>
              <a:t>Four year </a:t>
            </a:r>
            <a:r>
              <a:rPr lang="en-US" sz="3200" dirty="0" err="1">
                <a:latin typeface="Arial"/>
                <a:cs typeface="Arial"/>
              </a:rPr>
              <a:t>programme</a:t>
            </a:r>
            <a:r>
              <a:rPr lang="en-US" sz="3200" dirty="0">
                <a:latin typeface="Arial"/>
                <a:cs typeface="Arial"/>
              </a:rPr>
              <a:t>, 2 extra Sessions - 6 Sessions</a:t>
            </a:r>
          </a:p>
          <a:p>
            <a:pPr lvl="0" algn="just">
              <a:lnSpc>
                <a:spcPct val="110000"/>
              </a:lnSpc>
              <a:buFont typeface="Wingdings" panose="020B0604020202020204" pitchFamily="34" charset="0"/>
              <a:buChar char="Ø"/>
            </a:pPr>
            <a:r>
              <a:rPr lang="en-US" sz="3200" dirty="0">
                <a:latin typeface="Arial"/>
                <a:cs typeface="Arial"/>
              </a:rPr>
              <a:t>Five year </a:t>
            </a:r>
            <a:r>
              <a:rPr lang="en-US" sz="3200" dirty="0" err="1">
                <a:latin typeface="Arial"/>
                <a:cs typeface="Arial"/>
              </a:rPr>
              <a:t>programme</a:t>
            </a:r>
            <a:r>
              <a:rPr lang="en-US" sz="3200" dirty="0">
                <a:latin typeface="Arial"/>
                <a:cs typeface="Arial"/>
              </a:rPr>
              <a:t>, 2 extra Sessions - 7 Sessions</a:t>
            </a:r>
          </a:p>
        </p:txBody>
      </p:sp>
      <p:sp>
        <p:nvSpPr>
          <p:cNvPr id="9" name="Date Placeholder 3">
            <a:extLst>
              <a:ext uri="{FF2B5EF4-FFF2-40B4-BE49-F238E27FC236}">
                <a16:creationId xmlns="" xmlns:a16="http://schemas.microsoft.com/office/drawing/2014/main" id="{DEC411B0-5C6E-E215-C56E-E8EFBD78EA4F}"/>
              </a:ext>
            </a:extLst>
          </p:cNvPr>
          <p:cNvSpPr>
            <a:spLocks noGrp="1"/>
          </p:cNvSpPr>
          <p:nvPr>
            <p:ph type="dt" sz="half" idx="10"/>
          </p:nvPr>
        </p:nvSpPr>
        <p:spPr>
          <a:xfrm>
            <a:off x="137160" y="6453002"/>
            <a:ext cx="3494314" cy="365125"/>
          </a:xfrm>
        </p:spPr>
        <p:txBody>
          <a:bodyPr>
            <a:normAutofit/>
          </a:bodyPr>
          <a:lstStyle/>
          <a:p>
            <a:pPr>
              <a:spcAft>
                <a:spcPts val="600"/>
              </a:spcAft>
            </a:pPr>
            <a:fld id="{D18AC4B9-4E2A-4FE4-946F-6EEA1F7C7535}" type="datetime1">
              <a:rPr lang="en-US">
                <a:solidFill>
                  <a:srgbClr val="FFFFFF"/>
                </a:solidFill>
              </a:rPr>
              <a:pPr>
                <a:spcAft>
                  <a:spcPts val="600"/>
                </a:spcAft>
              </a:pPr>
              <a:t>8/22/2023</a:t>
            </a:fld>
            <a:endParaRPr lang="en-US">
              <a:solidFill>
                <a:srgbClr val="FFFFFF"/>
              </a:solidFill>
            </a:endParaRPr>
          </a:p>
        </p:txBody>
      </p:sp>
      <p:sp>
        <p:nvSpPr>
          <p:cNvPr id="13" name="Slide Number Placeholder 5">
            <a:extLst>
              <a:ext uri="{FF2B5EF4-FFF2-40B4-BE49-F238E27FC236}">
                <a16:creationId xmlns="" xmlns:a16="http://schemas.microsoft.com/office/drawing/2014/main" id="{6E12565A-CC02-62BB-19FD-9F95294060AD}"/>
              </a:ext>
            </a:extLst>
          </p:cNvPr>
          <p:cNvSpPr>
            <a:spLocks noGrp="1"/>
          </p:cNvSpPr>
          <p:nvPr>
            <p:ph type="sldNum" sz="quarter" idx="12"/>
          </p:nvPr>
        </p:nvSpPr>
        <p:spPr>
          <a:xfrm>
            <a:off x="11632162" y="6453002"/>
            <a:ext cx="429207" cy="365125"/>
          </a:xfrm>
        </p:spPr>
        <p:txBody>
          <a:bodyPr>
            <a:normAutofit/>
          </a:bodyPr>
          <a:lstStyle/>
          <a:p>
            <a:pPr>
              <a:spcAft>
                <a:spcPts val="600"/>
              </a:spcAft>
            </a:pPr>
            <a:fld id="{6F391B04-159E-4284-919C-20BE23D169A4}" type="slidenum">
              <a:rPr lang="en-US" smtClean="0"/>
              <a:pPr>
                <a:spcAft>
                  <a:spcPts val="600"/>
                </a:spcAft>
              </a:pPr>
              <a:t>19</a:t>
            </a:fld>
            <a:endParaRPr lang="en-US"/>
          </a:p>
        </p:txBody>
      </p:sp>
      <p:pic>
        <p:nvPicPr>
          <p:cNvPr id="5" name="Picture 4" descr="A logo of a university of lagos&#10;&#10;Description automatically generated">
            <a:extLst>
              <a:ext uri="{FF2B5EF4-FFF2-40B4-BE49-F238E27FC236}">
                <a16:creationId xmlns="" xmlns:a16="http://schemas.microsoft.com/office/drawing/2014/main" id="{696724FC-1003-9558-5C83-A803549D7BED}"/>
              </a:ext>
            </a:extLst>
          </p:cNvPr>
          <p:cNvPicPr>
            <a:picLocks noChangeAspect="1"/>
          </p:cNvPicPr>
          <p:nvPr/>
        </p:nvPicPr>
        <p:blipFill>
          <a:blip r:embed="rId3" cstate="print"/>
          <a:stretch>
            <a:fillRect/>
          </a:stretch>
        </p:blipFill>
        <p:spPr>
          <a:xfrm>
            <a:off x="0" y="5080"/>
            <a:ext cx="1562100" cy="1652270"/>
          </a:xfrm>
          <a:prstGeom prst="rect">
            <a:avLst/>
          </a:prstGeom>
        </p:spPr>
      </p:pic>
    </p:spTree>
    <p:extLst>
      <p:ext uri="{BB962C8B-B14F-4D97-AF65-F5344CB8AC3E}">
        <p14:creationId xmlns="" xmlns:p14="http://schemas.microsoft.com/office/powerpoint/2010/main" val="13313860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 xmlns:a16="http://schemas.microsoft.com/office/drawing/2014/main" id="{8AF1856B-6635-E11F-B463-8D17A65A701E}"/>
              </a:ext>
            </a:extLst>
          </p:cNvPr>
          <p:cNvSpPr>
            <a:spLocks noGrp="1"/>
          </p:cNvSpPr>
          <p:nvPr>
            <p:ph type="title"/>
          </p:nvPr>
        </p:nvSpPr>
        <p:spPr>
          <a:xfrm>
            <a:off x="6174768" y="1619250"/>
            <a:ext cx="6017232" cy="1600199"/>
          </a:xfrm>
        </p:spPr>
        <p:txBody>
          <a:bodyPr anchor="b">
            <a:normAutofit fontScale="90000"/>
          </a:bodyPr>
          <a:lstStyle/>
          <a:p>
            <a:r>
              <a:rPr lang="en-US" sz="4000" dirty="0" smtClean="0"/>
              <a:t/>
            </a:r>
            <a:br>
              <a:rPr lang="en-US" sz="4000" dirty="0" smtClean="0"/>
            </a:br>
            <a:r>
              <a:rPr lang="en-US" sz="4000" dirty="0" smtClean="0"/>
              <a:t>OLAKUNLE E.MAKINDE (MRS.)</a:t>
            </a:r>
            <a:br>
              <a:rPr lang="en-US" sz="4000" dirty="0" smtClean="0"/>
            </a:br>
            <a:r>
              <a:rPr lang="en-US" sz="4000" i="1" dirty="0" smtClean="0"/>
              <a:t>MNIM</a:t>
            </a:r>
            <a:r>
              <a:rPr lang="en-US" dirty="0"/>
              <a:t/>
            </a:r>
            <a:br>
              <a:rPr lang="en-US" dirty="0"/>
            </a:br>
            <a:endParaRPr lang="en-US" dirty="0"/>
          </a:p>
        </p:txBody>
      </p:sp>
      <p:sp>
        <p:nvSpPr>
          <p:cNvPr id="3" name="Content Placeholder"/>
          <p:cNvSpPr>
            <a:spLocks noGrp="1"/>
          </p:cNvSpPr>
          <p:nvPr>
            <p:ph idx="1"/>
          </p:nvPr>
        </p:nvSpPr>
        <p:spPr>
          <a:xfrm>
            <a:off x="6250968" y="3657600"/>
            <a:ext cx="5941031" cy="2609850"/>
          </a:xfrm>
        </p:spPr>
        <p:txBody>
          <a:bodyPr vert="horz" lIns="91440" tIns="45720" rIns="91440" bIns="45720" rtlCol="0" anchor="t">
            <a:noAutofit/>
          </a:bodyPr>
          <a:lstStyle/>
          <a:p>
            <a:pPr marL="0" indent="0" algn="just">
              <a:buNone/>
            </a:pPr>
            <a:r>
              <a:rPr lang="en-US" sz="3600" b="1" dirty="0" smtClean="0">
                <a:latin typeface="+mj-lt"/>
                <a:ea typeface="+mn-lt"/>
                <a:cs typeface="+mn-lt"/>
              </a:rPr>
              <a:t>Ag. REGISTRAR</a:t>
            </a:r>
            <a:r>
              <a:rPr lang="en-US" sz="3600" b="1" dirty="0">
                <a:latin typeface="+mj-lt"/>
                <a:ea typeface="+mn-lt"/>
                <a:cs typeface="+mn-lt"/>
              </a:rPr>
              <a:t>, </a:t>
            </a:r>
            <a:endParaRPr lang="en-US" sz="3600" b="1" dirty="0" smtClean="0">
              <a:latin typeface="+mj-lt"/>
              <a:ea typeface="+mn-lt"/>
              <a:cs typeface="+mn-lt"/>
            </a:endParaRPr>
          </a:p>
          <a:p>
            <a:pPr marL="0" indent="0" algn="just">
              <a:buNone/>
            </a:pPr>
            <a:r>
              <a:rPr lang="en-US" sz="3600" b="1" dirty="0" smtClean="0">
                <a:latin typeface="+mj-lt"/>
                <a:ea typeface="+mn-lt"/>
                <a:cs typeface="+mn-lt"/>
              </a:rPr>
              <a:t>UNIVERSITY </a:t>
            </a:r>
            <a:r>
              <a:rPr lang="en-US" sz="3600" b="1" dirty="0">
                <a:latin typeface="+mj-lt"/>
                <a:ea typeface="+mn-lt"/>
                <a:cs typeface="+mn-lt"/>
              </a:rPr>
              <a:t>OF LAGOS </a:t>
            </a:r>
            <a:endParaRPr lang="en-US" sz="3600" dirty="0">
              <a:latin typeface="+mj-lt"/>
              <a:cs typeface="Arial"/>
            </a:endParaRPr>
          </a:p>
          <a:p>
            <a:pPr marL="0" lvl="0" indent="0" algn="just">
              <a:buNone/>
            </a:pPr>
            <a:r>
              <a:rPr lang="en-US" sz="3600" b="1" dirty="0">
                <a:latin typeface="+mj-lt"/>
                <a:cs typeface="Arial"/>
              </a:rPr>
              <a:t>AUGUST 23, 2023</a:t>
            </a:r>
            <a:endParaRPr lang="en-US" sz="3600" dirty="0">
              <a:latin typeface="+mj-lt"/>
              <a:cs typeface="Arial"/>
            </a:endParaRPr>
          </a:p>
        </p:txBody>
      </p:sp>
      <p:sp>
        <p:nvSpPr>
          <p:cNvPr id="12" name="Date Placeholder 6">
            <a:extLst>
              <a:ext uri="{FF2B5EF4-FFF2-40B4-BE49-F238E27FC236}">
                <a16:creationId xmlns="" xmlns:a16="http://schemas.microsoft.com/office/drawing/2014/main" id="{B1454B6D-1602-57A6-8D11-CB2C06E70041}"/>
              </a:ext>
            </a:extLst>
          </p:cNvPr>
          <p:cNvSpPr>
            <a:spLocks noGrp="1"/>
          </p:cNvSpPr>
          <p:nvPr>
            <p:ph type="dt" sz="half" idx="10"/>
          </p:nvPr>
        </p:nvSpPr>
        <p:spPr>
          <a:xfrm>
            <a:off x="137160" y="6453002"/>
            <a:ext cx="3494314" cy="365125"/>
          </a:xfrm>
        </p:spPr>
        <p:txBody>
          <a:bodyPr>
            <a:normAutofit/>
          </a:bodyPr>
          <a:lstStyle/>
          <a:p>
            <a:pPr>
              <a:spcAft>
                <a:spcPts val="600"/>
              </a:spcAft>
            </a:pPr>
            <a:fld id="{84DF6273-7D8C-4EFC-8D9D-F0D35E047D41}" type="datetime1">
              <a:rPr lang="en-US" smtClean="0">
                <a:effectLst>
                  <a:outerShdw blurRad="38100" dist="38100" dir="2700000" algn="tl">
                    <a:srgbClr val="000000">
                      <a:alpha val="43137"/>
                    </a:srgbClr>
                  </a:outerShdw>
                </a:effectLst>
              </a:rPr>
              <a:pPr>
                <a:spcAft>
                  <a:spcPts val="600"/>
                </a:spcAft>
              </a:pPr>
              <a:t>8/22/2023</a:t>
            </a:fld>
            <a:endParaRPr lang="en-US">
              <a:effectLst>
                <a:outerShdw blurRad="38100" dist="38100" dir="2700000" algn="tl">
                  <a:srgbClr val="000000">
                    <a:alpha val="43137"/>
                  </a:srgbClr>
                </a:outerShdw>
              </a:effectLst>
            </a:endParaRPr>
          </a:p>
        </p:txBody>
      </p:sp>
      <p:sp>
        <p:nvSpPr>
          <p:cNvPr id="16" name="Slide Number Placeholder 11">
            <a:extLst>
              <a:ext uri="{FF2B5EF4-FFF2-40B4-BE49-F238E27FC236}">
                <a16:creationId xmlns="" xmlns:a16="http://schemas.microsoft.com/office/drawing/2014/main" id="{276A1B65-944A-7AC3-62F6-6EC1C608DD12}"/>
              </a:ext>
            </a:extLst>
          </p:cNvPr>
          <p:cNvSpPr>
            <a:spLocks noGrp="1"/>
          </p:cNvSpPr>
          <p:nvPr>
            <p:ph type="sldNum" sz="quarter" idx="12"/>
          </p:nvPr>
        </p:nvSpPr>
        <p:spPr>
          <a:xfrm>
            <a:off x="11632162" y="6453002"/>
            <a:ext cx="429207" cy="365125"/>
          </a:xfrm>
        </p:spPr>
        <p:txBody>
          <a:bodyPr>
            <a:normAutofit/>
          </a:bodyPr>
          <a:lstStyle/>
          <a:p>
            <a:pPr>
              <a:spcAft>
                <a:spcPts val="600"/>
              </a:spcAft>
            </a:pPr>
            <a:fld id="{6F391B04-159E-4284-919C-20BE23D169A4}" type="slidenum">
              <a:rPr lang="en-US" smtClean="0"/>
              <a:pPr>
                <a:spcAft>
                  <a:spcPts val="600"/>
                </a:spcAft>
              </a:pPr>
              <a:t>2</a:t>
            </a:fld>
            <a:endParaRPr lang="en-US"/>
          </a:p>
        </p:txBody>
      </p:sp>
      <p:pic>
        <p:nvPicPr>
          <p:cNvPr id="4" name="Picture 3" descr="A logo of a university of lagos&#10;&#10;Description automatically generated">
            <a:extLst>
              <a:ext uri="{FF2B5EF4-FFF2-40B4-BE49-F238E27FC236}">
                <a16:creationId xmlns="" xmlns:a16="http://schemas.microsoft.com/office/drawing/2014/main" id="{E09424D3-620F-7C9A-BAF3-C081B14E00E1}"/>
              </a:ext>
            </a:extLst>
          </p:cNvPr>
          <p:cNvPicPr>
            <a:picLocks noChangeAspect="1"/>
          </p:cNvPicPr>
          <p:nvPr/>
        </p:nvPicPr>
        <p:blipFill>
          <a:blip r:embed="rId2" cstate="print"/>
          <a:stretch>
            <a:fillRect/>
          </a:stretch>
        </p:blipFill>
        <p:spPr>
          <a:xfrm>
            <a:off x="0" y="5080"/>
            <a:ext cx="1581150" cy="1557020"/>
          </a:xfrm>
          <a:prstGeom prst="rect">
            <a:avLst/>
          </a:prstGeom>
        </p:spPr>
      </p:pic>
      <p:pic>
        <p:nvPicPr>
          <p:cNvPr id="5" name="Picture 4" descr="A person in a red robe and hat&#10;&#10;Description automatically generated">
            <a:extLst>
              <a:ext uri="{FF2B5EF4-FFF2-40B4-BE49-F238E27FC236}">
                <a16:creationId xmlns="" xmlns:a16="http://schemas.microsoft.com/office/drawing/2014/main" id="{0C08D1AB-C5F4-2241-54D9-AF2F3CDE3760}"/>
              </a:ext>
            </a:extLst>
          </p:cNvPr>
          <p:cNvPicPr>
            <a:picLocks noChangeAspect="1"/>
          </p:cNvPicPr>
          <p:nvPr/>
        </p:nvPicPr>
        <p:blipFill rotWithShape="1">
          <a:blip r:embed="rId3"/>
          <a:srcRect l="-273" t="-11548" b="11302"/>
          <a:stretch/>
        </p:blipFill>
        <p:spPr>
          <a:xfrm>
            <a:off x="1557383" y="952500"/>
            <a:ext cx="4330363" cy="5334000"/>
          </a:xfrm>
          <a:prstGeom prst="rect">
            <a:avLst/>
          </a:prstGeom>
        </p:spPr>
      </p:pic>
    </p:spTree>
    <p:extLst>
      <p:ext uri="{BB962C8B-B14F-4D97-AF65-F5344CB8AC3E}">
        <p14:creationId xmlns="" xmlns:p14="http://schemas.microsoft.com/office/powerpoint/2010/main" val="350557209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cNvSpPr>
            <a:spLocks noGrp="1"/>
          </p:cNvSpPr>
          <p:nvPr>
            <p:ph type="title"/>
          </p:nvPr>
        </p:nvSpPr>
        <p:spPr>
          <a:xfrm>
            <a:off x="1" y="2495550"/>
            <a:ext cx="2514599" cy="1809750"/>
          </a:xfrm>
        </p:spPr>
        <p:txBody>
          <a:bodyPr anchor="ctr">
            <a:normAutofit/>
          </a:bodyPr>
          <a:lstStyle/>
          <a:p>
            <a:r>
              <a:rPr lang="en-US" sz="4000" dirty="0"/>
              <a:t>Procedure</a:t>
            </a:r>
          </a:p>
        </p:txBody>
      </p:sp>
      <p:sp>
        <p:nvSpPr>
          <p:cNvPr id="9" name="Date Placeholder 3">
            <a:extLst>
              <a:ext uri="{FF2B5EF4-FFF2-40B4-BE49-F238E27FC236}">
                <a16:creationId xmlns="" xmlns:a16="http://schemas.microsoft.com/office/drawing/2014/main" id="{DEC411B0-5C6E-E215-C56E-E8EFBD78EA4F}"/>
              </a:ext>
            </a:extLst>
          </p:cNvPr>
          <p:cNvSpPr>
            <a:spLocks noGrp="1"/>
          </p:cNvSpPr>
          <p:nvPr>
            <p:ph type="dt" sz="half" idx="10"/>
          </p:nvPr>
        </p:nvSpPr>
        <p:spPr>
          <a:xfrm>
            <a:off x="137160" y="6453002"/>
            <a:ext cx="3494314" cy="365125"/>
          </a:xfrm>
        </p:spPr>
        <p:txBody>
          <a:bodyPr>
            <a:normAutofit/>
          </a:bodyPr>
          <a:lstStyle/>
          <a:p>
            <a:pPr>
              <a:spcAft>
                <a:spcPts val="600"/>
              </a:spcAft>
            </a:pPr>
            <a:fld id="{D18AC4B9-4E2A-4FE4-946F-6EEA1F7C7535}" type="datetime1">
              <a:rPr lang="en-US"/>
              <a:pPr>
                <a:spcAft>
                  <a:spcPts val="600"/>
                </a:spcAft>
              </a:pPr>
              <a:t>8/22/2023</a:t>
            </a:fld>
            <a:endParaRPr lang="en-US"/>
          </a:p>
        </p:txBody>
      </p:sp>
      <p:sp>
        <p:nvSpPr>
          <p:cNvPr id="13" name="Slide Number Placeholder 5">
            <a:extLst>
              <a:ext uri="{FF2B5EF4-FFF2-40B4-BE49-F238E27FC236}">
                <a16:creationId xmlns="" xmlns:a16="http://schemas.microsoft.com/office/drawing/2014/main" id="{6E12565A-CC02-62BB-19FD-9F95294060AD}"/>
              </a:ext>
            </a:extLst>
          </p:cNvPr>
          <p:cNvSpPr>
            <a:spLocks noGrp="1"/>
          </p:cNvSpPr>
          <p:nvPr>
            <p:ph type="sldNum" sz="quarter" idx="12"/>
          </p:nvPr>
        </p:nvSpPr>
        <p:spPr>
          <a:xfrm>
            <a:off x="11632162" y="6453002"/>
            <a:ext cx="429207" cy="365125"/>
          </a:xfrm>
        </p:spPr>
        <p:txBody>
          <a:bodyPr>
            <a:normAutofit/>
          </a:bodyPr>
          <a:lstStyle/>
          <a:p>
            <a:pPr>
              <a:spcAft>
                <a:spcPts val="600"/>
              </a:spcAft>
            </a:pPr>
            <a:fld id="{6F391B04-159E-4284-919C-20BE23D169A4}" type="slidenum">
              <a:rPr lang="en-US" smtClean="0"/>
              <a:pPr>
                <a:spcAft>
                  <a:spcPts val="600"/>
                </a:spcAft>
              </a:pPr>
              <a:t>20</a:t>
            </a:fld>
            <a:endParaRPr lang="en-US"/>
          </a:p>
        </p:txBody>
      </p:sp>
      <p:graphicFrame>
        <p:nvGraphicFramePr>
          <p:cNvPr id="16" name="Content Placeholder">
            <a:extLst>
              <a:ext uri="{FF2B5EF4-FFF2-40B4-BE49-F238E27FC236}">
                <a16:creationId xmlns="" xmlns:a16="http://schemas.microsoft.com/office/drawing/2014/main" id="{4906BAFE-B69A-C94A-64E6-00B3F9585092}"/>
              </a:ext>
            </a:extLst>
          </p:cNvPr>
          <p:cNvGraphicFramePr>
            <a:graphicFrameLocks noGrp="1"/>
          </p:cNvGraphicFramePr>
          <p:nvPr>
            <p:ph idx="1"/>
            <p:extLst>
              <p:ext uri="{D42A27DB-BD31-4B8C-83A1-F6EECF244321}">
                <p14:modId xmlns="" xmlns:p14="http://schemas.microsoft.com/office/powerpoint/2010/main" val="2406520777"/>
              </p:ext>
            </p:extLst>
          </p:nvPr>
        </p:nvGraphicFramePr>
        <p:xfrm>
          <a:off x="2647950" y="0"/>
          <a:ext cx="9544050" cy="64960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5" name="Picture 14" descr="A logo of a university of lagos&#10;&#10;Description automatically generated">
            <a:extLst>
              <a:ext uri="{FF2B5EF4-FFF2-40B4-BE49-F238E27FC236}">
                <a16:creationId xmlns="" xmlns:a16="http://schemas.microsoft.com/office/drawing/2014/main" id="{B1234AAD-53BD-E738-55A8-3ED99FAE3490}"/>
              </a:ext>
            </a:extLst>
          </p:cNvPr>
          <p:cNvPicPr>
            <a:picLocks noChangeAspect="1"/>
          </p:cNvPicPr>
          <p:nvPr/>
        </p:nvPicPr>
        <p:blipFill>
          <a:blip r:embed="rId6" cstate="print"/>
          <a:stretch>
            <a:fillRect/>
          </a:stretch>
        </p:blipFill>
        <p:spPr>
          <a:xfrm>
            <a:off x="0" y="5080"/>
            <a:ext cx="1847850" cy="2109470"/>
          </a:xfrm>
          <a:prstGeom prst="rect">
            <a:avLst/>
          </a:prstGeom>
        </p:spPr>
      </p:pic>
    </p:spTree>
    <p:extLst>
      <p:ext uri="{BB962C8B-B14F-4D97-AF65-F5344CB8AC3E}">
        <p14:creationId xmlns="" xmlns:p14="http://schemas.microsoft.com/office/powerpoint/2010/main" val="360569349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cNvSpPr>
            <a:spLocks noGrp="1"/>
          </p:cNvSpPr>
          <p:nvPr>
            <p:ph type="title"/>
          </p:nvPr>
        </p:nvSpPr>
        <p:spPr>
          <a:xfrm>
            <a:off x="2298336" y="228599"/>
            <a:ext cx="3569064" cy="971551"/>
          </a:xfrm>
        </p:spPr>
        <p:txBody>
          <a:bodyPr anchor="t">
            <a:normAutofit/>
          </a:bodyPr>
          <a:lstStyle/>
          <a:p>
            <a:r>
              <a:rPr lang="en-US" sz="4000" dirty="0"/>
              <a:t>Withdrawal</a:t>
            </a:r>
          </a:p>
        </p:txBody>
      </p:sp>
      <p:sp>
        <p:nvSpPr>
          <p:cNvPr id="3" name="Content Placeholder"/>
          <p:cNvSpPr>
            <a:spLocks noGrp="1"/>
          </p:cNvSpPr>
          <p:nvPr>
            <p:ph idx="1"/>
          </p:nvPr>
        </p:nvSpPr>
        <p:spPr>
          <a:xfrm>
            <a:off x="0" y="1485900"/>
            <a:ext cx="10077450" cy="4991099"/>
          </a:xfrm>
        </p:spPr>
        <p:txBody>
          <a:bodyPr vert="horz" lIns="91440" tIns="45720" rIns="91440" bIns="45720" rtlCol="0" anchor="t">
            <a:noAutofit/>
          </a:bodyPr>
          <a:lstStyle/>
          <a:p>
            <a:pPr lvl="0" algn="just">
              <a:buNone/>
            </a:pPr>
            <a:r>
              <a:rPr lang="en-US" sz="3600" dirty="0" err="1" smtClean="0">
                <a:latin typeface="Arial"/>
                <a:cs typeface="Arial"/>
              </a:rPr>
              <a:t>i</a:t>
            </a:r>
            <a:r>
              <a:rPr lang="en-US" sz="3600" dirty="0" smtClean="0">
                <a:latin typeface="Arial"/>
                <a:cs typeface="Arial"/>
              </a:rPr>
              <a:t>) Absence </a:t>
            </a:r>
            <a:r>
              <a:rPr lang="en-US" sz="3600" dirty="0">
                <a:latin typeface="Arial"/>
                <a:cs typeface="Arial"/>
              </a:rPr>
              <a:t>from academic activities for 3 </a:t>
            </a:r>
            <a:r>
              <a:rPr lang="en-US" sz="3600" dirty="0" smtClean="0">
                <a:latin typeface="Arial"/>
                <a:cs typeface="Arial"/>
              </a:rPr>
              <a:t>   consecutive Semesters</a:t>
            </a:r>
            <a:endParaRPr lang="en-US" sz="3600" dirty="0">
              <a:latin typeface="Arial"/>
              <a:cs typeface="Arial"/>
            </a:endParaRPr>
          </a:p>
          <a:p>
            <a:pPr algn="just">
              <a:buNone/>
            </a:pPr>
            <a:r>
              <a:rPr lang="en-US" sz="3600" dirty="0" smtClean="0">
                <a:latin typeface="Arial"/>
                <a:cs typeface="Arial"/>
              </a:rPr>
              <a:t>ii) A </a:t>
            </a:r>
            <a:r>
              <a:rPr lang="en-US" sz="3600" dirty="0">
                <a:latin typeface="Arial"/>
                <a:cs typeface="Arial"/>
              </a:rPr>
              <a:t>1st Year </a:t>
            </a:r>
            <a:r>
              <a:rPr lang="en-US" sz="3600" dirty="0">
                <a:latin typeface="Arial"/>
                <a:cs typeface="Times New Roman"/>
              </a:rPr>
              <a:t>(100 Level: UTME or 200 Level: Direct Entry) </a:t>
            </a:r>
            <a:r>
              <a:rPr lang="en-US" sz="3600" dirty="0">
                <a:latin typeface="Arial"/>
                <a:cs typeface="Arial"/>
              </a:rPr>
              <a:t>student </a:t>
            </a:r>
            <a:r>
              <a:rPr lang="en-US" sz="3600" dirty="0" smtClean="0">
                <a:latin typeface="Arial"/>
                <a:cs typeface="Arial"/>
              </a:rPr>
              <a:t>with a GPA </a:t>
            </a:r>
            <a:r>
              <a:rPr lang="en-US" sz="3600" dirty="0">
                <a:latin typeface="Arial"/>
                <a:cs typeface="Arial"/>
              </a:rPr>
              <a:t>of less than 1.00 for </a:t>
            </a:r>
            <a:r>
              <a:rPr lang="en-US" sz="3600" u="sng" dirty="0">
                <a:latin typeface="Arial"/>
                <a:cs typeface="Arial"/>
              </a:rPr>
              <a:t>2</a:t>
            </a:r>
            <a:r>
              <a:rPr lang="en-US" sz="3600" dirty="0">
                <a:latin typeface="Arial"/>
                <a:cs typeface="Arial"/>
              </a:rPr>
              <a:t> consecutive </a:t>
            </a:r>
            <a:r>
              <a:rPr lang="en-US" sz="3600" dirty="0" smtClean="0">
                <a:latin typeface="Arial"/>
                <a:cs typeface="Arial"/>
              </a:rPr>
              <a:t>Semesters</a:t>
            </a:r>
            <a:endParaRPr lang="en-US" sz="3600" dirty="0">
              <a:latin typeface="Arial"/>
              <a:cs typeface="Arial"/>
            </a:endParaRPr>
          </a:p>
          <a:p>
            <a:pPr lvl="0" algn="just">
              <a:buNone/>
            </a:pPr>
            <a:r>
              <a:rPr lang="en-US" sz="3600" dirty="0" smtClean="0">
                <a:latin typeface="Arial"/>
                <a:cs typeface="Arial"/>
              </a:rPr>
              <a:t>iii) A </a:t>
            </a:r>
            <a:r>
              <a:rPr lang="en-US" sz="3600" dirty="0">
                <a:latin typeface="Arial"/>
                <a:cs typeface="Arial"/>
              </a:rPr>
              <a:t>student </a:t>
            </a:r>
            <a:r>
              <a:rPr lang="en-US" sz="3600" dirty="0" smtClean="0">
                <a:latin typeface="Arial"/>
                <a:cs typeface="Arial"/>
              </a:rPr>
              <a:t>with a </a:t>
            </a:r>
            <a:r>
              <a:rPr lang="en-US" sz="3600" dirty="0">
                <a:latin typeface="Arial"/>
                <a:cs typeface="Arial"/>
              </a:rPr>
              <a:t>GPA of less than 1.00 for </a:t>
            </a:r>
            <a:r>
              <a:rPr lang="en-US" sz="3600" u="sng" dirty="0">
                <a:latin typeface="Arial"/>
                <a:cs typeface="Arial"/>
              </a:rPr>
              <a:t>3</a:t>
            </a:r>
            <a:r>
              <a:rPr lang="en-US" sz="3600" dirty="0">
                <a:latin typeface="Arial"/>
                <a:cs typeface="Arial"/>
              </a:rPr>
              <a:t> consecutive </a:t>
            </a:r>
            <a:r>
              <a:rPr lang="en-US" sz="3600" dirty="0" smtClean="0">
                <a:latin typeface="Arial"/>
                <a:cs typeface="Arial"/>
              </a:rPr>
              <a:t>Semesters</a:t>
            </a:r>
            <a:endParaRPr lang="en-US" sz="3600" dirty="0">
              <a:latin typeface="Arial"/>
              <a:cs typeface="Arial"/>
            </a:endParaRPr>
          </a:p>
        </p:txBody>
      </p:sp>
      <p:sp>
        <p:nvSpPr>
          <p:cNvPr id="9" name="Date Placeholder 3">
            <a:extLst>
              <a:ext uri="{FF2B5EF4-FFF2-40B4-BE49-F238E27FC236}">
                <a16:creationId xmlns="" xmlns:a16="http://schemas.microsoft.com/office/drawing/2014/main" id="{DEC411B0-5C6E-E215-C56E-E8EFBD78EA4F}"/>
              </a:ext>
            </a:extLst>
          </p:cNvPr>
          <p:cNvSpPr>
            <a:spLocks noGrp="1"/>
          </p:cNvSpPr>
          <p:nvPr>
            <p:ph type="dt" sz="half" idx="10"/>
          </p:nvPr>
        </p:nvSpPr>
        <p:spPr>
          <a:xfrm>
            <a:off x="137160" y="6453002"/>
            <a:ext cx="3494314" cy="365125"/>
          </a:xfrm>
        </p:spPr>
        <p:txBody>
          <a:bodyPr>
            <a:normAutofit/>
          </a:bodyPr>
          <a:lstStyle/>
          <a:p>
            <a:pPr>
              <a:spcAft>
                <a:spcPts val="600"/>
              </a:spcAft>
            </a:pPr>
            <a:fld id="{D18AC4B9-4E2A-4FE4-946F-6EEA1F7C7535}" type="datetime1">
              <a:rPr lang="en-US"/>
              <a:pPr>
                <a:spcAft>
                  <a:spcPts val="600"/>
                </a:spcAft>
              </a:pPr>
              <a:t>8/22/2023</a:t>
            </a:fld>
            <a:endParaRPr lang="en-US"/>
          </a:p>
        </p:txBody>
      </p:sp>
      <p:pic>
        <p:nvPicPr>
          <p:cNvPr id="15" name="Picture 14" descr="Toy plastic numbers">
            <a:extLst>
              <a:ext uri="{FF2B5EF4-FFF2-40B4-BE49-F238E27FC236}">
                <a16:creationId xmlns="" xmlns:a16="http://schemas.microsoft.com/office/drawing/2014/main" id="{7C8E482F-A62F-1B6F-CE22-87184BB34F74}"/>
              </a:ext>
            </a:extLst>
          </p:cNvPr>
          <p:cNvPicPr>
            <a:picLocks noChangeAspect="1"/>
          </p:cNvPicPr>
          <p:nvPr/>
        </p:nvPicPr>
        <p:blipFill rotWithShape="1">
          <a:blip r:embed="rId2"/>
          <a:srcRect l="15563" r="21676"/>
          <a:stretch/>
        </p:blipFill>
        <p:spPr>
          <a:xfrm>
            <a:off x="10267950" y="1390650"/>
            <a:ext cx="1924050" cy="5086350"/>
          </a:xfrm>
          <a:prstGeom prst="rect">
            <a:avLst/>
          </a:prstGeom>
        </p:spPr>
      </p:pic>
      <p:sp>
        <p:nvSpPr>
          <p:cNvPr id="13" name="Slide Number Placeholder 5">
            <a:extLst>
              <a:ext uri="{FF2B5EF4-FFF2-40B4-BE49-F238E27FC236}">
                <a16:creationId xmlns="" xmlns:a16="http://schemas.microsoft.com/office/drawing/2014/main" id="{6E12565A-CC02-62BB-19FD-9F95294060AD}"/>
              </a:ext>
            </a:extLst>
          </p:cNvPr>
          <p:cNvSpPr>
            <a:spLocks noGrp="1"/>
          </p:cNvSpPr>
          <p:nvPr>
            <p:ph type="sldNum" sz="quarter" idx="12"/>
          </p:nvPr>
        </p:nvSpPr>
        <p:spPr>
          <a:xfrm>
            <a:off x="11632162" y="6453002"/>
            <a:ext cx="429207" cy="365125"/>
          </a:xfrm>
        </p:spPr>
        <p:txBody>
          <a:bodyPr>
            <a:normAutofit/>
          </a:bodyPr>
          <a:lstStyle/>
          <a:p>
            <a:pPr>
              <a:spcAft>
                <a:spcPts val="600"/>
              </a:spcAft>
            </a:pPr>
            <a:fld id="{6F391B04-159E-4284-919C-20BE23D169A4}" type="slidenum">
              <a:rPr lang="en-US" smtClean="0"/>
              <a:pPr>
                <a:spcAft>
                  <a:spcPts val="600"/>
                </a:spcAft>
              </a:pPr>
              <a:t>21</a:t>
            </a:fld>
            <a:endParaRPr lang="en-US"/>
          </a:p>
        </p:txBody>
      </p:sp>
      <p:pic>
        <p:nvPicPr>
          <p:cNvPr id="5" name="Picture 4" descr="A logo of a university of lagos&#10;&#10;Description automatically generated">
            <a:extLst>
              <a:ext uri="{FF2B5EF4-FFF2-40B4-BE49-F238E27FC236}">
                <a16:creationId xmlns="" xmlns:a16="http://schemas.microsoft.com/office/drawing/2014/main" id="{E6C38AA4-B8EF-7B58-C5C3-BC16606DB09F}"/>
              </a:ext>
            </a:extLst>
          </p:cNvPr>
          <p:cNvPicPr>
            <a:picLocks noChangeAspect="1"/>
          </p:cNvPicPr>
          <p:nvPr/>
        </p:nvPicPr>
        <p:blipFill>
          <a:blip r:embed="rId3" cstate="print"/>
          <a:stretch>
            <a:fillRect/>
          </a:stretch>
        </p:blipFill>
        <p:spPr>
          <a:xfrm>
            <a:off x="0" y="5080"/>
            <a:ext cx="1657350" cy="1330960"/>
          </a:xfrm>
          <a:prstGeom prst="rect">
            <a:avLst/>
          </a:prstGeom>
        </p:spPr>
      </p:pic>
    </p:spTree>
    <p:extLst>
      <p:ext uri="{BB962C8B-B14F-4D97-AF65-F5344CB8AC3E}">
        <p14:creationId xmlns="" xmlns:p14="http://schemas.microsoft.com/office/powerpoint/2010/main" val="12028049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cNvSpPr>
            <a:spLocks noGrp="1"/>
          </p:cNvSpPr>
          <p:nvPr>
            <p:ph type="title"/>
          </p:nvPr>
        </p:nvSpPr>
        <p:spPr>
          <a:xfrm>
            <a:off x="2298336" y="266700"/>
            <a:ext cx="6426564" cy="933450"/>
          </a:xfrm>
        </p:spPr>
        <p:txBody>
          <a:bodyPr anchor="t">
            <a:noAutofit/>
          </a:bodyPr>
          <a:lstStyle/>
          <a:p>
            <a:r>
              <a:rPr lang="en-US" sz="4000" dirty="0" smtClean="0"/>
              <a:t>Withdrawal Cont’d</a:t>
            </a:r>
            <a:endParaRPr lang="en-US" sz="4000" dirty="0"/>
          </a:p>
        </p:txBody>
      </p:sp>
      <p:sp>
        <p:nvSpPr>
          <p:cNvPr id="3" name="Content Placeholder"/>
          <p:cNvSpPr>
            <a:spLocks noGrp="1"/>
          </p:cNvSpPr>
          <p:nvPr>
            <p:ph idx="1"/>
          </p:nvPr>
        </p:nvSpPr>
        <p:spPr>
          <a:xfrm>
            <a:off x="0" y="1409700"/>
            <a:ext cx="10077450" cy="5067299"/>
          </a:xfrm>
        </p:spPr>
        <p:txBody>
          <a:bodyPr vert="horz" lIns="91440" tIns="45720" rIns="91440" bIns="45720" rtlCol="0" anchor="t">
            <a:noAutofit/>
          </a:bodyPr>
          <a:lstStyle/>
          <a:p>
            <a:pPr algn="just"/>
            <a:r>
              <a:rPr lang="en-US" sz="3600" dirty="0" smtClean="0">
                <a:latin typeface="Arial"/>
                <a:cs typeface="Arial"/>
              </a:rPr>
              <a:t>The </a:t>
            </a:r>
            <a:r>
              <a:rPr lang="en-US" sz="3600" dirty="0">
                <a:latin typeface="Arial"/>
                <a:cs typeface="Arial"/>
              </a:rPr>
              <a:t>students </a:t>
            </a:r>
            <a:r>
              <a:rPr lang="en-US" sz="3600" dirty="0" smtClean="0">
                <a:latin typeface="Arial"/>
                <a:cs typeface="Arial"/>
              </a:rPr>
              <a:t>in </a:t>
            </a:r>
            <a:r>
              <a:rPr lang="en-US" sz="3600" dirty="0">
                <a:latin typeface="Arial"/>
                <a:cs typeface="Arial"/>
              </a:rPr>
              <a:t>the last two </a:t>
            </a:r>
            <a:r>
              <a:rPr lang="en-US" sz="3600" dirty="0" smtClean="0">
                <a:latin typeface="Arial"/>
                <a:cs typeface="Arial"/>
              </a:rPr>
              <a:t>(2) categories </a:t>
            </a:r>
            <a:r>
              <a:rPr lang="en-US" sz="3600" dirty="0">
                <a:latin typeface="Arial"/>
                <a:cs typeface="Arial"/>
              </a:rPr>
              <a:t>above are asked to withdraw from the University. </a:t>
            </a:r>
            <a:r>
              <a:rPr lang="en-US" sz="3600" dirty="0" smtClean="0">
                <a:latin typeface="Arial"/>
                <a:cs typeface="Times New Roman"/>
              </a:rPr>
              <a:t>However</a:t>
            </a:r>
            <a:r>
              <a:rPr lang="en-US" sz="3600" dirty="0">
                <a:latin typeface="Arial"/>
                <a:cs typeface="Times New Roman"/>
              </a:rPr>
              <a:t>, there is a peculiarity with the CMUL/Pharmacy students, whereby students with </a:t>
            </a:r>
            <a:r>
              <a:rPr lang="en-US" sz="3600" b="1" dirty="0">
                <a:latin typeface="Arial"/>
                <a:cs typeface="Times New Roman"/>
              </a:rPr>
              <a:t>GPA of less than 2.40 are asked to withdraw from the </a:t>
            </a:r>
            <a:r>
              <a:rPr lang="en-US" sz="3600" b="1" dirty="0" err="1">
                <a:latin typeface="Arial"/>
                <a:cs typeface="Times New Roman"/>
              </a:rPr>
              <a:t>programme</a:t>
            </a:r>
            <a:r>
              <a:rPr lang="en-US" sz="3600" b="1" dirty="0">
                <a:latin typeface="Arial"/>
                <a:cs typeface="Times New Roman"/>
              </a:rPr>
              <a:t> and NOT from the University</a:t>
            </a:r>
            <a:r>
              <a:rPr lang="en-US" sz="3600" dirty="0">
                <a:latin typeface="Arial"/>
                <a:cs typeface="Times New Roman"/>
              </a:rPr>
              <a:t>. </a:t>
            </a:r>
          </a:p>
        </p:txBody>
      </p:sp>
      <p:sp>
        <p:nvSpPr>
          <p:cNvPr id="9" name="Date Placeholder 3">
            <a:extLst>
              <a:ext uri="{FF2B5EF4-FFF2-40B4-BE49-F238E27FC236}">
                <a16:creationId xmlns="" xmlns:a16="http://schemas.microsoft.com/office/drawing/2014/main" id="{DEC411B0-5C6E-E215-C56E-E8EFBD78EA4F}"/>
              </a:ext>
            </a:extLst>
          </p:cNvPr>
          <p:cNvSpPr>
            <a:spLocks noGrp="1"/>
          </p:cNvSpPr>
          <p:nvPr>
            <p:ph type="dt" sz="half" idx="10"/>
          </p:nvPr>
        </p:nvSpPr>
        <p:spPr>
          <a:xfrm>
            <a:off x="137160" y="6453002"/>
            <a:ext cx="3494314" cy="365125"/>
          </a:xfrm>
        </p:spPr>
        <p:txBody>
          <a:bodyPr>
            <a:normAutofit/>
          </a:bodyPr>
          <a:lstStyle/>
          <a:p>
            <a:pPr>
              <a:spcAft>
                <a:spcPts val="600"/>
              </a:spcAft>
            </a:pPr>
            <a:fld id="{D18AC4B9-4E2A-4FE4-946F-6EEA1F7C7535}" type="datetime1">
              <a:rPr lang="en-US"/>
              <a:pPr>
                <a:spcAft>
                  <a:spcPts val="600"/>
                </a:spcAft>
              </a:pPr>
              <a:t>8/22/2023</a:t>
            </a:fld>
            <a:endParaRPr lang="en-US"/>
          </a:p>
        </p:txBody>
      </p:sp>
      <p:pic>
        <p:nvPicPr>
          <p:cNvPr id="15" name="Picture 14" descr="Toy plastic numbers">
            <a:extLst>
              <a:ext uri="{FF2B5EF4-FFF2-40B4-BE49-F238E27FC236}">
                <a16:creationId xmlns="" xmlns:a16="http://schemas.microsoft.com/office/drawing/2014/main" id="{7C8E482F-A62F-1B6F-CE22-87184BB34F74}"/>
              </a:ext>
            </a:extLst>
          </p:cNvPr>
          <p:cNvPicPr>
            <a:picLocks noChangeAspect="1"/>
          </p:cNvPicPr>
          <p:nvPr/>
        </p:nvPicPr>
        <p:blipFill rotWithShape="1">
          <a:blip r:embed="rId2"/>
          <a:srcRect l="15563" r="21676"/>
          <a:stretch/>
        </p:blipFill>
        <p:spPr>
          <a:xfrm>
            <a:off x="10267950" y="990600"/>
            <a:ext cx="1924050" cy="5334000"/>
          </a:xfrm>
          <a:prstGeom prst="rect">
            <a:avLst/>
          </a:prstGeom>
        </p:spPr>
      </p:pic>
      <p:sp>
        <p:nvSpPr>
          <p:cNvPr id="13" name="Slide Number Placeholder 5">
            <a:extLst>
              <a:ext uri="{FF2B5EF4-FFF2-40B4-BE49-F238E27FC236}">
                <a16:creationId xmlns="" xmlns:a16="http://schemas.microsoft.com/office/drawing/2014/main" id="{6E12565A-CC02-62BB-19FD-9F95294060AD}"/>
              </a:ext>
            </a:extLst>
          </p:cNvPr>
          <p:cNvSpPr>
            <a:spLocks noGrp="1"/>
          </p:cNvSpPr>
          <p:nvPr>
            <p:ph type="sldNum" sz="quarter" idx="12"/>
          </p:nvPr>
        </p:nvSpPr>
        <p:spPr>
          <a:xfrm>
            <a:off x="11632162" y="6453002"/>
            <a:ext cx="429207" cy="365125"/>
          </a:xfrm>
        </p:spPr>
        <p:txBody>
          <a:bodyPr>
            <a:normAutofit/>
          </a:bodyPr>
          <a:lstStyle/>
          <a:p>
            <a:pPr>
              <a:spcAft>
                <a:spcPts val="600"/>
              </a:spcAft>
            </a:pPr>
            <a:fld id="{6F391B04-159E-4284-919C-20BE23D169A4}" type="slidenum">
              <a:rPr lang="en-US" smtClean="0"/>
              <a:pPr>
                <a:spcAft>
                  <a:spcPts val="600"/>
                </a:spcAft>
              </a:pPr>
              <a:t>22</a:t>
            </a:fld>
            <a:endParaRPr lang="en-US"/>
          </a:p>
        </p:txBody>
      </p:sp>
      <p:pic>
        <p:nvPicPr>
          <p:cNvPr id="5" name="Picture 4" descr="A logo of a university of lagos&#10;&#10;Description automatically generated">
            <a:extLst>
              <a:ext uri="{FF2B5EF4-FFF2-40B4-BE49-F238E27FC236}">
                <a16:creationId xmlns="" xmlns:a16="http://schemas.microsoft.com/office/drawing/2014/main" id="{E6C38AA4-B8EF-7B58-C5C3-BC16606DB09F}"/>
              </a:ext>
            </a:extLst>
          </p:cNvPr>
          <p:cNvPicPr>
            <a:picLocks noChangeAspect="1"/>
          </p:cNvPicPr>
          <p:nvPr/>
        </p:nvPicPr>
        <p:blipFill>
          <a:blip r:embed="rId3" cstate="print"/>
          <a:stretch>
            <a:fillRect/>
          </a:stretch>
        </p:blipFill>
        <p:spPr>
          <a:xfrm>
            <a:off x="0" y="5080"/>
            <a:ext cx="1885950" cy="1518920"/>
          </a:xfrm>
          <a:prstGeom prst="rect">
            <a:avLst/>
          </a:prstGeom>
        </p:spPr>
      </p:pic>
    </p:spTree>
    <p:extLst>
      <p:ext uri="{BB962C8B-B14F-4D97-AF65-F5344CB8AC3E}">
        <p14:creationId xmlns="" xmlns:p14="http://schemas.microsoft.com/office/powerpoint/2010/main" val="12028049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 xmlns:a16="http://schemas.microsoft.com/office/drawing/2014/main" id="{84D07BF5-D29E-918E-55FE-747AF2A0E23F}"/>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4366726" cy="6858001"/>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 xmlns:a16="http://schemas.microsoft.com/office/drawing/2014/main" id="{57B610D7-1A69-F123-6E15-6BEEB507902A}"/>
              </a:ext>
            </a:extLst>
          </p:cNvPr>
          <p:cNvSpPr>
            <a:spLocks noGrp="1"/>
          </p:cNvSpPr>
          <p:nvPr>
            <p:ph type="title"/>
          </p:nvPr>
        </p:nvSpPr>
        <p:spPr>
          <a:xfrm>
            <a:off x="1" y="2095500"/>
            <a:ext cx="3162299" cy="3162300"/>
          </a:xfrm>
        </p:spPr>
        <p:txBody>
          <a:bodyPr vert="horz" lIns="91440" tIns="45720" rIns="91440" bIns="45720" rtlCol="0" anchor="t">
            <a:noAutofit/>
          </a:bodyPr>
          <a:lstStyle/>
          <a:p>
            <a:r>
              <a:rPr lang="en-US" sz="4000" dirty="0"/>
              <a:t>Termination </a:t>
            </a:r>
            <a:r>
              <a:rPr lang="en-US" sz="4000" dirty="0" smtClean="0"/>
              <a:t/>
            </a:r>
            <a:br>
              <a:rPr lang="en-US" sz="4000" dirty="0" smtClean="0"/>
            </a:br>
            <a:r>
              <a:rPr lang="en-US" sz="4000" dirty="0" smtClean="0"/>
              <a:t>of </a:t>
            </a:r>
            <a:r>
              <a:rPr lang="en-US" sz="4000" dirty="0"/>
              <a:t>Programme &amp; Re-Admission</a:t>
            </a:r>
          </a:p>
        </p:txBody>
      </p:sp>
      <p:graphicFrame>
        <p:nvGraphicFramePr>
          <p:cNvPr id="5" name="Content Placeholder 2">
            <a:extLst>
              <a:ext uri="{FF2B5EF4-FFF2-40B4-BE49-F238E27FC236}">
                <a16:creationId xmlns="" xmlns:a16="http://schemas.microsoft.com/office/drawing/2014/main" id="{18794627-7963-6A13-5E22-EBEAAFA9B362}"/>
              </a:ext>
            </a:extLst>
          </p:cNvPr>
          <p:cNvGraphicFramePr>
            <a:graphicFrameLocks noGrp="1"/>
          </p:cNvGraphicFramePr>
          <p:nvPr>
            <p:ph idx="1"/>
            <p:extLst>
              <p:ext uri="{D42A27DB-BD31-4B8C-83A1-F6EECF244321}">
                <p14:modId xmlns="" xmlns:p14="http://schemas.microsoft.com/office/powerpoint/2010/main" val="3162941635"/>
              </p:ext>
            </p:extLst>
          </p:nvPr>
        </p:nvGraphicFramePr>
        <p:xfrm>
          <a:off x="3448050" y="247650"/>
          <a:ext cx="8615681" cy="62674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0" name="Picture 19" descr="A logo of a university of lagos&#10;&#10;Description automatically generated">
            <a:extLst>
              <a:ext uri="{FF2B5EF4-FFF2-40B4-BE49-F238E27FC236}">
                <a16:creationId xmlns="" xmlns:a16="http://schemas.microsoft.com/office/drawing/2014/main" id="{E71B03E2-A5E7-C3A7-9B3E-5CD432BFB39C}"/>
              </a:ext>
            </a:extLst>
          </p:cNvPr>
          <p:cNvPicPr>
            <a:picLocks noChangeAspect="1"/>
          </p:cNvPicPr>
          <p:nvPr/>
        </p:nvPicPr>
        <p:blipFill>
          <a:blip r:embed="rId6" cstate="print"/>
          <a:stretch>
            <a:fillRect/>
          </a:stretch>
        </p:blipFill>
        <p:spPr>
          <a:xfrm>
            <a:off x="0" y="5080"/>
            <a:ext cx="1771650" cy="1804670"/>
          </a:xfrm>
          <a:prstGeom prst="rect">
            <a:avLst/>
          </a:prstGeom>
        </p:spPr>
      </p:pic>
    </p:spTree>
    <p:extLst>
      <p:ext uri="{BB962C8B-B14F-4D97-AF65-F5344CB8AC3E}">
        <p14:creationId xmlns="" xmlns:p14="http://schemas.microsoft.com/office/powerpoint/2010/main" val="9208848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cNvSpPr>
            <a:spLocks noGrp="1"/>
          </p:cNvSpPr>
          <p:nvPr>
            <p:ph type="title"/>
          </p:nvPr>
        </p:nvSpPr>
        <p:spPr>
          <a:xfrm>
            <a:off x="1" y="2114550"/>
            <a:ext cx="3086099" cy="3638550"/>
          </a:xfrm>
        </p:spPr>
        <p:txBody>
          <a:bodyPr anchor="ctr">
            <a:normAutofit fontScale="90000"/>
          </a:bodyPr>
          <a:lstStyle/>
          <a:p>
            <a:r>
              <a:rPr lang="en-US" sz="4400" dirty="0">
                <a:cs typeface="Times New Roman"/>
              </a:rPr>
              <a:t>Termination of </a:t>
            </a:r>
            <a:r>
              <a:rPr lang="en-US" sz="4400" dirty="0" smtClean="0">
                <a:cs typeface="Times New Roman"/>
              </a:rPr>
              <a:t/>
            </a:r>
            <a:br>
              <a:rPr lang="en-US" sz="4400" dirty="0" smtClean="0">
                <a:cs typeface="Times New Roman"/>
              </a:rPr>
            </a:br>
            <a:r>
              <a:rPr lang="en-US" sz="4400" dirty="0" smtClean="0">
                <a:cs typeface="Times New Roman"/>
              </a:rPr>
              <a:t>Programme </a:t>
            </a:r>
            <a:br>
              <a:rPr lang="en-US" sz="4400" dirty="0" smtClean="0">
                <a:cs typeface="Times New Roman"/>
              </a:rPr>
            </a:br>
            <a:r>
              <a:rPr lang="en-US" sz="4400" dirty="0" smtClean="0">
                <a:cs typeface="Times New Roman"/>
              </a:rPr>
              <a:t>&amp; </a:t>
            </a:r>
            <a:br>
              <a:rPr lang="en-US" sz="4400" dirty="0" smtClean="0">
                <a:cs typeface="Times New Roman"/>
              </a:rPr>
            </a:br>
            <a:r>
              <a:rPr lang="en-US" sz="4400" dirty="0" smtClean="0">
                <a:cs typeface="Times New Roman"/>
              </a:rPr>
              <a:t>Re-Admission</a:t>
            </a:r>
            <a:endParaRPr lang="en-US" sz="4400" b="0" dirty="0">
              <a:cs typeface="Times New Roman"/>
            </a:endParaRPr>
          </a:p>
          <a:p>
            <a:endParaRPr lang="en-US" sz="2800" dirty="0"/>
          </a:p>
        </p:txBody>
      </p:sp>
      <p:sp>
        <p:nvSpPr>
          <p:cNvPr id="9" name="Date Placeholder 3">
            <a:extLst>
              <a:ext uri="{FF2B5EF4-FFF2-40B4-BE49-F238E27FC236}">
                <a16:creationId xmlns="" xmlns:a16="http://schemas.microsoft.com/office/drawing/2014/main" id="{D14E27A8-9F51-B159-DB58-EEA8B9E37D42}"/>
              </a:ext>
            </a:extLst>
          </p:cNvPr>
          <p:cNvSpPr>
            <a:spLocks noGrp="1"/>
          </p:cNvSpPr>
          <p:nvPr>
            <p:ph type="dt" sz="half" idx="10"/>
          </p:nvPr>
        </p:nvSpPr>
        <p:spPr>
          <a:xfrm>
            <a:off x="137160" y="6453002"/>
            <a:ext cx="3494314" cy="365125"/>
          </a:xfrm>
        </p:spPr>
        <p:txBody>
          <a:bodyPr>
            <a:normAutofit/>
          </a:bodyPr>
          <a:lstStyle/>
          <a:p>
            <a:pPr>
              <a:spcAft>
                <a:spcPts val="600"/>
              </a:spcAft>
            </a:pPr>
            <a:fld id="{519E3814-8E6D-46C8-8C68-F6524630DD61}" type="datetime1">
              <a:rPr lang="en-US" smtClean="0"/>
              <a:pPr>
                <a:spcAft>
                  <a:spcPts val="600"/>
                </a:spcAft>
              </a:pPr>
              <a:t>8/22/2023</a:t>
            </a:fld>
            <a:endParaRPr lang="en-US"/>
          </a:p>
        </p:txBody>
      </p:sp>
      <p:sp>
        <p:nvSpPr>
          <p:cNvPr id="13" name="Slide Number Placeholder 5">
            <a:extLst>
              <a:ext uri="{FF2B5EF4-FFF2-40B4-BE49-F238E27FC236}">
                <a16:creationId xmlns="" xmlns:a16="http://schemas.microsoft.com/office/drawing/2014/main" id="{17833F42-8235-5903-671F-0D93283DBA55}"/>
              </a:ext>
            </a:extLst>
          </p:cNvPr>
          <p:cNvSpPr>
            <a:spLocks noGrp="1"/>
          </p:cNvSpPr>
          <p:nvPr>
            <p:ph type="sldNum" sz="quarter" idx="12"/>
          </p:nvPr>
        </p:nvSpPr>
        <p:spPr>
          <a:xfrm>
            <a:off x="11632162" y="6453002"/>
            <a:ext cx="429207" cy="365125"/>
          </a:xfrm>
        </p:spPr>
        <p:txBody>
          <a:bodyPr>
            <a:normAutofit/>
          </a:bodyPr>
          <a:lstStyle/>
          <a:p>
            <a:pPr>
              <a:spcAft>
                <a:spcPts val="600"/>
              </a:spcAft>
            </a:pPr>
            <a:fld id="{6F391B04-159E-4284-919C-20BE23D169A4}" type="slidenum">
              <a:rPr lang="en-US" smtClean="0"/>
              <a:pPr>
                <a:spcAft>
                  <a:spcPts val="600"/>
                </a:spcAft>
              </a:pPr>
              <a:t>24</a:t>
            </a:fld>
            <a:endParaRPr lang="en-US"/>
          </a:p>
        </p:txBody>
      </p:sp>
      <p:graphicFrame>
        <p:nvGraphicFramePr>
          <p:cNvPr id="15" name="Content Placeholder">
            <a:extLst>
              <a:ext uri="{FF2B5EF4-FFF2-40B4-BE49-F238E27FC236}">
                <a16:creationId xmlns="" xmlns:a16="http://schemas.microsoft.com/office/drawing/2014/main" id="{D7FADE63-1D74-ED14-511A-8CE85EF50417}"/>
              </a:ext>
            </a:extLst>
          </p:cNvPr>
          <p:cNvGraphicFramePr>
            <a:graphicFrameLocks noGrp="1"/>
          </p:cNvGraphicFramePr>
          <p:nvPr>
            <p:ph idx="1"/>
            <p:extLst>
              <p:ext uri="{D42A27DB-BD31-4B8C-83A1-F6EECF244321}">
                <p14:modId xmlns="" xmlns:p14="http://schemas.microsoft.com/office/powerpoint/2010/main" val="2508639464"/>
              </p:ext>
            </p:extLst>
          </p:nvPr>
        </p:nvGraphicFramePr>
        <p:xfrm>
          <a:off x="3105150" y="1"/>
          <a:ext cx="9086850" cy="64198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6" name="Picture 25" descr="A logo of a university of lagos&#10;&#10;Description automatically generated">
            <a:extLst>
              <a:ext uri="{FF2B5EF4-FFF2-40B4-BE49-F238E27FC236}">
                <a16:creationId xmlns="" xmlns:a16="http://schemas.microsoft.com/office/drawing/2014/main" id="{FB8EE030-9CB0-1CF3-5D86-162407FF5006}"/>
              </a:ext>
            </a:extLst>
          </p:cNvPr>
          <p:cNvPicPr>
            <a:picLocks noChangeAspect="1"/>
          </p:cNvPicPr>
          <p:nvPr/>
        </p:nvPicPr>
        <p:blipFill>
          <a:blip r:embed="rId6" cstate="print"/>
          <a:stretch>
            <a:fillRect/>
          </a:stretch>
        </p:blipFill>
        <p:spPr>
          <a:xfrm>
            <a:off x="0" y="5080"/>
            <a:ext cx="1771650" cy="1330960"/>
          </a:xfrm>
          <a:prstGeom prst="rect">
            <a:avLst/>
          </a:prstGeom>
        </p:spPr>
      </p:pic>
    </p:spTree>
    <p:extLst>
      <p:ext uri="{BB962C8B-B14F-4D97-AF65-F5344CB8AC3E}">
        <p14:creationId xmlns="" xmlns:p14="http://schemas.microsoft.com/office/powerpoint/2010/main" val="57628434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cNvSpPr>
            <a:spLocks noGrp="1"/>
          </p:cNvSpPr>
          <p:nvPr>
            <p:ph type="title"/>
          </p:nvPr>
        </p:nvSpPr>
        <p:spPr>
          <a:xfrm>
            <a:off x="3028951" y="1"/>
            <a:ext cx="7410449" cy="819149"/>
          </a:xfrm>
        </p:spPr>
        <p:txBody>
          <a:bodyPr anchor="b">
            <a:normAutofit/>
          </a:bodyPr>
          <a:lstStyle/>
          <a:p>
            <a:r>
              <a:rPr lang="en-US" sz="4000" dirty="0"/>
              <a:t>Suspension and Rustication</a:t>
            </a:r>
          </a:p>
        </p:txBody>
      </p:sp>
      <p:pic>
        <p:nvPicPr>
          <p:cNvPr id="15" name="Picture 14" descr="Exclamation mark on a yellow background">
            <a:extLst>
              <a:ext uri="{FF2B5EF4-FFF2-40B4-BE49-F238E27FC236}">
                <a16:creationId xmlns="" xmlns:a16="http://schemas.microsoft.com/office/drawing/2014/main" id="{72C2876E-E15A-E15A-581F-898C13EC971B}"/>
              </a:ext>
            </a:extLst>
          </p:cNvPr>
          <p:cNvPicPr>
            <a:picLocks noChangeAspect="1"/>
          </p:cNvPicPr>
          <p:nvPr/>
        </p:nvPicPr>
        <p:blipFill rotWithShape="1">
          <a:blip r:embed="rId2" cstate="print"/>
          <a:srcRect l="19188" r="6296" b="1"/>
          <a:stretch/>
        </p:blipFill>
        <p:spPr>
          <a:xfrm>
            <a:off x="1" y="2057400"/>
            <a:ext cx="1657349" cy="4400550"/>
          </a:xfrm>
          <a:prstGeom prst="rect">
            <a:avLst/>
          </a:prstGeom>
        </p:spPr>
      </p:pic>
      <p:sp>
        <p:nvSpPr>
          <p:cNvPr id="3" name="Content Placeholder"/>
          <p:cNvSpPr>
            <a:spLocks noGrp="1"/>
          </p:cNvSpPr>
          <p:nvPr>
            <p:ph idx="1"/>
          </p:nvPr>
        </p:nvSpPr>
        <p:spPr>
          <a:xfrm>
            <a:off x="1885950" y="914400"/>
            <a:ext cx="10306049" cy="5638800"/>
          </a:xfrm>
        </p:spPr>
        <p:txBody>
          <a:bodyPr vert="horz" lIns="91440" tIns="45720" rIns="91440" bIns="45720" rtlCol="0" anchor="t">
            <a:noAutofit/>
          </a:bodyPr>
          <a:lstStyle/>
          <a:p>
            <a:pPr marL="457200" indent="-457200" algn="just">
              <a:lnSpc>
                <a:spcPct val="110000"/>
              </a:lnSpc>
            </a:pPr>
            <a:r>
              <a:rPr lang="en-US" sz="3000" b="1" dirty="0">
                <a:latin typeface="Arial"/>
                <a:cs typeface="Arial"/>
              </a:rPr>
              <a:t>Rustication</a:t>
            </a:r>
            <a:r>
              <a:rPr lang="en-US" sz="3000" dirty="0">
                <a:latin typeface="Arial"/>
                <a:cs typeface="Arial"/>
              </a:rPr>
              <a:t> is as indicated on the Senate approved penalties of Academic/Social </a:t>
            </a:r>
            <a:r>
              <a:rPr lang="en-US" sz="3000" dirty="0" smtClean="0">
                <a:latin typeface="Arial"/>
                <a:cs typeface="Arial"/>
              </a:rPr>
              <a:t>Misconduct</a:t>
            </a:r>
            <a:endParaRPr lang="en-US" sz="3000" dirty="0">
              <a:latin typeface="Arial"/>
              <a:cs typeface="Arial"/>
            </a:endParaRPr>
          </a:p>
          <a:p>
            <a:pPr marL="457200" indent="-457200" algn="just">
              <a:lnSpc>
                <a:spcPct val="110000"/>
              </a:lnSpc>
            </a:pPr>
            <a:r>
              <a:rPr lang="en-US" sz="3000" b="1" dirty="0" smtClean="0">
                <a:latin typeface="Arial"/>
                <a:cs typeface="Arial"/>
              </a:rPr>
              <a:t>Suspension: </a:t>
            </a:r>
            <a:r>
              <a:rPr lang="en-US" sz="3000" dirty="0" smtClean="0">
                <a:latin typeface="Arial"/>
                <a:cs typeface="Arial"/>
              </a:rPr>
              <a:t>A </a:t>
            </a:r>
            <a:r>
              <a:rPr lang="en-US" sz="3000" dirty="0">
                <a:latin typeface="Arial"/>
                <a:cs typeface="Arial"/>
              </a:rPr>
              <a:t>student is </a:t>
            </a:r>
            <a:r>
              <a:rPr lang="en-US" sz="3000" b="1" dirty="0">
                <a:latin typeface="Arial"/>
                <a:cs typeface="Arial"/>
              </a:rPr>
              <a:t>suspended</a:t>
            </a:r>
            <a:r>
              <a:rPr lang="en-US" sz="3000" dirty="0">
                <a:latin typeface="Arial"/>
                <a:cs typeface="Arial"/>
              </a:rPr>
              <a:t> following his or her failure to appear before a misconduct panel. </a:t>
            </a:r>
            <a:r>
              <a:rPr lang="en-GB" sz="3000" b="1" i="1" dirty="0">
                <a:latin typeface="Times New Roman"/>
                <a:cs typeface="Times New Roman"/>
              </a:rPr>
              <a:t>Suspension for 2 </a:t>
            </a:r>
            <a:r>
              <a:rPr lang="en-GB" sz="3000" b="1" i="1" dirty="0" smtClean="0">
                <a:latin typeface="Times New Roman"/>
                <a:cs typeface="Times New Roman"/>
              </a:rPr>
              <a:t>Semesters </a:t>
            </a:r>
            <a:r>
              <a:rPr lang="en-GB" sz="3000" b="1" i="1" dirty="0">
                <a:latin typeface="Times New Roman"/>
                <a:cs typeface="Times New Roman"/>
              </a:rPr>
              <a:t>is issued after which non-appearance leads to </a:t>
            </a:r>
            <a:r>
              <a:rPr lang="en-GB" sz="3000" b="1" i="1" dirty="0" smtClean="0">
                <a:latin typeface="Times New Roman"/>
                <a:cs typeface="Times New Roman"/>
              </a:rPr>
              <a:t>Expulsion.</a:t>
            </a:r>
          </a:p>
          <a:p>
            <a:pPr marL="457200" indent="-457200" algn="just">
              <a:lnSpc>
                <a:spcPct val="110000"/>
              </a:lnSpc>
            </a:pPr>
            <a:r>
              <a:rPr lang="en-US" sz="3000" b="1" dirty="0" smtClean="0">
                <a:latin typeface="Arial" pitchFamily="34" charset="0"/>
                <a:cs typeface="Arial" pitchFamily="34" charset="0"/>
              </a:rPr>
              <a:t>Re-Admission </a:t>
            </a:r>
            <a:r>
              <a:rPr lang="en-US" sz="3000" b="1" dirty="0">
                <a:latin typeface="Arial" pitchFamily="34" charset="0"/>
                <a:cs typeface="Arial" pitchFamily="34" charset="0"/>
              </a:rPr>
              <a:t>after Rustication</a:t>
            </a:r>
            <a:endParaRPr lang="en-US" sz="3000" dirty="0">
              <a:latin typeface="Arial" pitchFamily="34" charset="0"/>
              <a:cs typeface="Arial" pitchFamily="34" charset="0"/>
            </a:endParaRPr>
          </a:p>
          <a:p>
            <a:pPr algn="just">
              <a:lnSpc>
                <a:spcPct val="110000"/>
              </a:lnSpc>
              <a:buNone/>
            </a:pPr>
            <a:r>
              <a:rPr lang="en-US" sz="3000" dirty="0" smtClean="0">
                <a:latin typeface="Arial"/>
                <a:cs typeface="Arial"/>
              </a:rPr>
              <a:t>	</a:t>
            </a:r>
            <a:r>
              <a:rPr lang="en-US" sz="3000" dirty="0" smtClean="0">
                <a:latin typeface="Arial" pitchFamily="34" charset="0"/>
                <a:cs typeface="Arial" pitchFamily="34" charset="0"/>
              </a:rPr>
              <a:t>A </a:t>
            </a:r>
            <a:r>
              <a:rPr lang="en-US" sz="3000" dirty="0">
                <a:latin typeface="Arial" pitchFamily="34" charset="0"/>
                <a:cs typeface="Arial" pitchFamily="34" charset="0"/>
              </a:rPr>
              <a:t>student who has served </a:t>
            </a:r>
            <a:r>
              <a:rPr lang="en-US" sz="3000" dirty="0" smtClean="0">
                <a:latin typeface="Arial" pitchFamily="34" charset="0"/>
                <a:cs typeface="Arial" pitchFamily="34" charset="0"/>
              </a:rPr>
              <a:t>out the </a:t>
            </a:r>
            <a:r>
              <a:rPr lang="en-US" sz="3000" dirty="0">
                <a:latin typeface="Arial" pitchFamily="34" charset="0"/>
                <a:cs typeface="Arial" pitchFamily="34" charset="0"/>
              </a:rPr>
              <a:t>period of rustication </a:t>
            </a:r>
            <a:r>
              <a:rPr lang="en-GB" sz="3000" dirty="0">
                <a:latin typeface="Arial" pitchFamily="34" charset="0"/>
                <a:cs typeface="Arial" pitchFamily="34" charset="0"/>
              </a:rPr>
              <a:t>(as sanction for academic or social misconduct)</a:t>
            </a:r>
            <a:r>
              <a:rPr lang="en-US" sz="3000" dirty="0">
                <a:latin typeface="Arial" pitchFamily="34" charset="0"/>
                <a:cs typeface="Arial" pitchFamily="34" charset="0"/>
              </a:rPr>
              <a:t> needs to apply for re-admission into the University</a:t>
            </a:r>
          </a:p>
          <a:p>
            <a:pPr lvl="0">
              <a:lnSpc>
                <a:spcPct val="110000"/>
              </a:lnSpc>
            </a:pPr>
            <a:endParaRPr lang="en-US" dirty="0">
              <a:latin typeface="Arial"/>
              <a:cs typeface="Arial"/>
            </a:endParaRPr>
          </a:p>
        </p:txBody>
      </p:sp>
      <p:sp>
        <p:nvSpPr>
          <p:cNvPr id="9" name="Date Placeholder 3">
            <a:extLst>
              <a:ext uri="{FF2B5EF4-FFF2-40B4-BE49-F238E27FC236}">
                <a16:creationId xmlns="" xmlns:a16="http://schemas.microsoft.com/office/drawing/2014/main" id="{D14E27A8-9F51-B159-DB58-EEA8B9E37D42}"/>
              </a:ext>
            </a:extLst>
          </p:cNvPr>
          <p:cNvSpPr>
            <a:spLocks noGrp="1"/>
          </p:cNvSpPr>
          <p:nvPr>
            <p:ph type="dt" sz="half" idx="10"/>
          </p:nvPr>
        </p:nvSpPr>
        <p:spPr>
          <a:xfrm>
            <a:off x="137160" y="6453002"/>
            <a:ext cx="3494314" cy="365125"/>
          </a:xfrm>
        </p:spPr>
        <p:txBody>
          <a:bodyPr>
            <a:normAutofit/>
          </a:bodyPr>
          <a:lstStyle/>
          <a:p>
            <a:pPr>
              <a:spcAft>
                <a:spcPts val="600"/>
              </a:spcAft>
            </a:pPr>
            <a:fld id="{519E3814-8E6D-46C8-8C68-F6524630DD61}" type="datetime1">
              <a:rPr lang="en-US"/>
              <a:pPr>
                <a:spcAft>
                  <a:spcPts val="600"/>
                </a:spcAft>
              </a:pPr>
              <a:t>8/22/2023</a:t>
            </a:fld>
            <a:endParaRPr lang="en-US"/>
          </a:p>
        </p:txBody>
      </p:sp>
      <p:sp>
        <p:nvSpPr>
          <p:cNvPr id="11" name="Footer Placeholder 4">
            <a:extLst>
              <a:ext uri="{FF2B5EF4-FFF2-40B4-BE49-F238E27FC236}">
                <a16:creationId xmlns="" xmlns:a16="http://schemas.microsoft.com/office/drawing/2014/main" id="{D15AB39A-133D-638A-1B5F-1CE4C810DDD5}"/>
              </a:ext>
            </a:extLst>
          </p:cNvPr>
          <p:cNvSpPr>
            <a:spLocks noGrp="1"/>
          </p:cNvSpPr>
          <p:nvPr>
            <p:ph type="ftr" sz="quarter" idx="11"/>
          </p:nvPr>
        </p:nvSpPr>
        <p:spPr>
          <a:xfrm>
            <a:off x="8876521" y="6453002"/>
            <a:ext cx="2805405" cy="365125"/>
          </a:xfrm>
        </p:spPr>
        <p:txBody>
          <a:bodyPr>
            <a:normAutofit/>
          </a:bodyPr>
          <a:lstStyle/>
          <a:p>
            <a:pPr>
              <a:spcAft>
                <a:spcPts val="600"/>
              </a:spcAft>
            </a:pPr>
            <a:r>
              <a:rPr lang="en-US"/>
              <a:t>Sample Footer Text</a:t>
            </a:r>
          </a:p>
        </p:txBody>
      </p:sp>
      <p:sp>
        <p:nvSpPr>
          <p:cNvPr id="13" name="Slide Number Placeholder 5">
            <a:extLst>
              <a:ext uri="{FF2B5EF4-FFF2-40B4-BE49-F238E27FC236}">
                <a16:creationId xmlns="" xmlns:a16="http://schemas.microsoft.com/office/drawing/2014/main" id="{17833F42-8235-5903-671F-0D93283DBA55}"/>
              </a:ext>
            </a:extLst>
          </p:cNvPr>
          <p:cNvSpPr>
            <a:spLocks noGrp="1"/>
          </p:cNvSpPr>
          <p:nvPr>
            <p:ph type="sldNum" sz="quarter" idx="12"/>
          </p:nvPr>
        </p:nvSpPr>
        <p:spPr>
          <a:xfrm>
            <a:off x="11632162" y="6453002"/>
            <a:ext cx="429207" cy="365125"/>
          </a:xfrm>
        </p:spPr>
        <p:txBody>
          <a:bodyPr>
            <a:normAutofit/>
          </a:bodyPr>
          <a:lstStyle/>
          <a:p>
            <a:pPr>
              <a:spcAft>
                <a:spcPts val="600"/>
              </a:spcAft>
            </a:pPr>
            <a:fld id="{6F391B04-159E-4284-919C-20BE23D169A4}" type="slidenum">
              <a:rPr lang="en-US" smtClean="0"/>
              <a:pPr>
                <a:spcAft>
                  <a:spcPts val="600"/>
                </a:spcAft>
              </a:pPr>
              <a:t>25</a:t>
            </a:fld>
            <a:endParaRPr lang="en-US"/>
          </a:p>
        </p:txBody>
      </p:sp>
      <p:pic>
        <p:nvPicPr>
          <p:cNvPr id="5" name="Picture 4" descr="A logo of a university of lagos&#10;&#10;Description automatically generated">
            <a:extLst>
              <a:ext uri="{FF2B5EF4-FFF2-40B4-BE49-F238E27FC236}">
                <a16:creationId xmlns="" xmlns:a16="http://schemas.microsoft.com/office/drawing/2014/main" id="{2646386F-F6AD-EEF9-ACE4-A74C7BE2E48B}"/>
              </a:ext>
            </a:extLst>
          </p:cNvPr>
          <p:cNvPicPr>
            <a:picLocks noChangeAspect="1"/>
          </p:cNvPicPr>
          <p:nvPr/>
        </p:nvPicPr>
        <p:blipFill>
          <a:blip r:embed="rId3" cstate="print"/>
          <a:stretch>
            <a:fillRect/>
          </a:stretch>
        </p:blipFill>
        <p:spPr>
          <a:xfrm>
            <a:off x="0" y="5080"/>
            <a:ext cx="1600200" cy="1671320"/>
          </a:xfrm>
          <a:prstGeom prst="rect">
            <a:avLst/>
          </a:prstGeom>
        </p:spPr>
      </p:pic>
    </p:spTree>
    <p:extLst>
      <p:ext uri="{BB962C8B-B14F-4D97-AF65-F5344CB8AC3E}">
        <p14:creationId xmlns="" xmlns:p14="http://schemas.microsoft.com/office/powerpoint/2010/main" val="146868321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F6E761F-E980-B582-4B0E-AA96EDD36FBA}"/>
              </a:ext>
            </a:extLst>
          </p:cNvPr>
          <p:cNvSpPr>
            <a:spLocks noGrp="1"/>
          </p:cNvSpPr>
          <p:nvPr>
            <p:ph type="title"/>
          </p:nvPr>
        </p:nvSpPr>
        <p:spPr>
          <a:xfrm>
            <a:off x="0" y="2590800"/>
            <a:ext cx="2533650" cy="1714500"/>
          </a:xfrm>
        </p:spPr>
        <p:txBody>
          <a:bodyPr anchor="ctr">
            <a:normAutofit/>
          </a:bodyPr>
          <a:lstStyle/>
          <a:p>
            <a:pPr>
              <a:spcBef>
                <a:spcPts val="1000"/>
              </a:spcBef>
            </a:pPr>
            <a:r>
              <a:rPr lang="en-GB" sz="4000" dirty="0">
                <a:cs typeface="Times New Roman"/>
              </a:rPr>
              <a:t>Procedure</a:t>
            </a:r>
            <a:endParaRPr lang="en-US" sz="4000" dirty="0">
              <a:cs typeface="Times New Roman"/>
            </a:endParaRPr>
          </a:p>
        </p:txBody>
      </p:sp>
      <p:graphicFrame>
        <p:nvGraphicFramePr>
          <p:cNvPr id="5" name="Content Placeholder 2">
            <a:extLst>
              <a:ext uri="{FF2B5EF4-FFF2-40B4-BE49-F238E27FC236}">
                <a16:creationId xmlns="" xmlns:a16="http://schemas.microsoft.com/office/drawing/2014/main" id="{B52EE0DD-61A2-0889-8438-21C7D4266B64}"/>
              </a:ext>
            </a:extLst>
          </p:cNvPr>
          <p:cNvGraphicFramePr>
            <a:graphicFrameLocks noGrp="1"/>
          </p:cNvGraphicFramePr>
          <p:nvPr>
            <p:ph idx="1"/>
            <p:extLst>
              <p:ext uri="{D42A27DB-BD31-4B8C-83A1-F6EECF244321}">
                <p14:modId xmlns="" xmlns:p14="http://schemas.microsoft.com/office/powerpoint/2010/main" val="3442913953"/>
              </p:ext>
            </p:extLst>
          </p:nvPr>
        </p:nvGraphicFramePr>
        <p:xfrm>
          <a:off x="2724150" y="228600"/>
          <a:ext cx="9467850" cy="62865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9" name="Picture 18" descr="A logo of a university of lagos&#10;&#10;Description automatically generated">
            <a:extLst>
              <a:ext uri="{FF2B5EF4-FFF2-40B4-BE49-F238E27FC236}">
                <a16:creationId xmlns="" xmlns:a16="http://schemas.microsoft.com/office/drawing/2014/main" id="{309FE8F1-8787-B906-EF76-E768A48D9971}"/>
              </a:ext>
            </a:extLst>
          </p:cNvPr>
          <p:cNvPicPr>
            <a:picLocks noChangeAspect="1"/>
          </p:cNvPicPr>
          <p:nvPr/>
        </p:nvPicPr>
        <p:blipFill>
          <a:blip r:embed="rId6" cstate="print"/>
          <a:stretch>
            <a:fillRect/>
          </a:stretch>
        </p:blipFill>
        <p:spPr>
          <a:xfrm>
            <a:off x="0" y="5080"/>
            <a:ext cx="1657350" cy="1671320"/>
          </a:xfrm>
          <a:prstGeom prst="rect">
            <a:avLst/>
          </a:prstGeom>
        </p:spPr>
      </p:pic>
    </p:spTree>
    <p:extLst>
      <p:ext uri="{BB962C8B-B14F-4D97-AF65-F5344CB8AC3E}">
        <p14:creationId xmlns="" xmlns:p14="http://schemas.microsoft.com/office/powerpoint/2010/main" val="403749979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11A915C-8278-21A5-88D0-A56DE627CE6E}"/>
              </a:ext>
            </a:extLst>
          </p:cNvPr>
          <p:cNvSpPr>
            <a:spLocks noGrp="1"/>
          </p:cNvSpPr>
          <p:nvPr>
            <p:ph type="title"/>
          </p:nvPr>
        </p:nvSpPr>
        <p:spPr>
          <a:xfrm>
            <a:off x="1771650" y="0"/>
            <a:ext cx="9906000" cy="781050"/>
          </a:xfrm>
        </p:spPr>
        <p:txBody>
          <a:bodyPr anchor="t">
            <a:normAutofit/>
          </a:bodyPr>
          <a:lstStyle/>
          <a:p>
            <a:r>
              <a:rPr lang="en-US" dirty="0">
                <a:cs typeface="Times New Roman"/>
              </a:rPr>
              <a:t>Policy on Change of Name</a:t>
            </a:r>
          </a:p>
        </p:txBody>
      </p:sp>
      <p:sp>
        <p:nvSpPr>
          <p:cNvPr id="3" name="Content Placeholder 2">
            <a:extLst>
              <a:ext uri="{FF2B5EF4-FFF2-40B4-BE49-F238E27FC236}">
                <a16:creationId xmlns="" xmlns:a16="http://schemas.microsoft.com/office/drawing/2014/main" id="{556EA884-E697-C65B-3B1D-1EC2919CE335}"/>
              </a:ext>
            </a:extLst>
          </p:cNvPr>
          <p:cNvSpPr>
            <a:spLocks noGrp="1"/>
          </p:cNvSpPr>
          <p:nvPr>
            <p:ph idx="1"/>
          </p:nvPr>
        </p:nvSpPr>
        <p:spPr>
          <a:xfrm>
            <a:off x="1528910" y="571500"/>
            <a:ext cx="10663090" cy="6000750"/>
          </a:xfrm>
        </p:spPr>
        <p:txBody>
          <a:bodyPr vert="horz" lIns="91440" tIns="45720" rIns="91440" bIns="45720" rtlCol="0" anchor="ctr">
            <a:noAutofit/>
          </a:bodyPr>
          <a:lstStyle/>
          <a:p>
            <a:pPr algn="just">
              <a:lnSpc>
                <a:spcPct val="110000"/>
              </a:lnSpc>
            </a:pPr>
            <a:endParaRPr lang="en-US" sz="2900" dirty="0" smtClean="0">
              <a:latin typeface="Arial"/>
              <a:cs typeface="Times New Roman"/>
            </a:endParaRPr>
          </a:p>
          <a:p>
            <a:pPr algn="just">
              <a:lnSpc>
                <a:spcPct val="110000"/>
              </a:lnSpc>
            </a:pPr>
            <a:r>
              <a:rPr lang="en-US" sz="2900" dirty="0" smtClean="0">
                <a:latin typeface="Arial"/>
                <a:cs typeface="Times New Roman"/>
              </a:rPr>
              <a:t>Request from female students only, should only be for surname;</a:t>
            </a:r>
          </a:p>
          <a:p>
            <a:pPr algn="just">
              <a:lnSpc>
                <a:spcPct val="110000"/>
              </a:lnSpc>
            </a:pPr>
            <a:r>
              <a:rPr lang="en-US" sz="2900" dirty="0" smtClean="0">
                <a:latin typeface="Arial"/>
                <a:cs typeface="Times New Roman"/>
              </a:rPr>
              <a:t>The change of name must have predated the application for admission at either undergraduate or postgraduate level;</a:t>
            </a:r>
          </a:p>
          <a:p>
            <a:pPr algn="just">
              <a:lnSpc>
                <a:spcPct val="110000"/>
              </a:lnSpc>
            </a:pPr>
            <a:r>
              <a:rPr lang="en-US" sz="2900" dirty="0" smtClean="0">
                <a:latin typeface="Arial"/>
                <a:cs typeface="Times New Roman"/>
              </a:rPr>
              <a:t>Production of sworn affidavit and newspaper publications; and</a:t>
            </a:r>
          </a:p>
          <a:p>
            <a:pPr algn="just">
              <a:lnSpc>
                <a:spcPct val="110000"/>
              </a:lnSpc>
            </a:pPr>
            <a:r>
              <a:rPr lang="en-US" sz="2900" dirty="0" smtClean="0">
                <a:latin typeface="Arial"/>
                <a:cs typeface="Times New Roman"/>
              </a:rPr>
              <a:t>The date of birth and other names must be consistent.</a:t>
            </a:r>
            <a:br>
              <a:rPr lang="en-US" sz="2900" dirty="0" smtClean="0">
                <a:latin typeface="Arial"/>
                <a:cs typeface="Times New Roman"/>
              </a:rPr>
            </a:br>
            <a:r>
              <a:rPr lang="en-US" sz="2900" b="1" i="1" dirty="0" smtClean="0">
                <a:latin typeface="Arial"/>
                <a:cs typeface="Times New Roman"/>
              </a:rPr>
              <a:t>All recommendations for change of name should be forwarded to   the Registrar   for approval before the change is implemented. Similarly, all other applications by current students for name change should not be entertained except on   reasons of marriage, with     other names being consistent.</a:t>
            </a:r>
          </a:p>
          <a:p>
            <a:pPr>
              <a:lnSpc>
                <a:spcPct val="110000"/>
              </a:lnSpc>
            </a:pPr>
            <a:endParaRPr lang="en-US" sz="2400" dirty="0">
              <a:latin typeface="Arial"/>
              <a:cs typeface="Arial"/>
            </a:endParaRPr>
          </a:p>
        </p:txBody>
      </p:sp>
      <p:pic>
        <p:nvPicPr>
          <p:cNvPr id="5" name="Picture 4" descr="A logo of a university of lagos&#10;&#10;Description automatically generated">
            <a:extLst>
              <a:ext uri="{FF2B5EF4-FFF2-40B4-BE49-F238E27FC236}">
                <a16:creationId xmlns="" xmlns:a16="http://schemas.microsoft.com/office/drawing/2014/main" id="{B5ED2D65-CDBE-94EC-D28C-5FF04E9F3FF7}"/>
              </a:ext>
            </a:extLst>
          </p:cNvPr>
          <p:cNvPicPr>
            <a:picLocks noChangeAspect="1"/>
          </p:cNvPicPr>
          <p:nvPr/>
        </p:nvPicPr>
        <p:blipFill>
          <a:blip r:embed="rId2" cstate="print"/>
          <a:stretch>
            <a:fillRect/>
          </a:stretch>
        </p:blipFill>
        <p:spPr>
          <a:xfrm>
            <a:off x="0" y="5080"/>
            <a:ext cx="1330960" cy="1330960"/>
          </a:xfrm>
          <a:prstGeom prst="rect">
            <a:avLst/>
          </a:prstGeom>
        </p:spPr>
      </p:pic>
    </p:spTree>
    <p:extLst>
      <p:ext uri="{BB962C8B-B14F-4D97-AF65-F5344CB8AC3E}">
        <p14:creationId xmlns="" xmlns:p14="http://schemas.microsoft.com/office/powerpoint/2010/main" val="160047365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D0E0BF0-02DB-20D1-B54F-1F22A4180E1A}"/>
              </a:ext>
            </a:extLst>
          </p:cNvPr>
          <p:cNvSpPr>
            <a:spLocks noGrp="1"/>
          </p:cNvSpPr>
          <p:nvPr>
            <p:ph type="title"/>
          </p:nvPr>
        </p:nvSpPr>
        <p:spPr>
          <a:xfrm>
            <a:off x="1828800" y="131386"/>
            <a:ext cx="10058400" cy="1029359"/>
          </a:xfrm>
        </p:spPr>
        <p:txBody>
          <a:bodyPr anchor="b">
            <a:noAutofit/>
          </a:bodyPr>
          <a:lstStyle/>
          <a:p>
            <a:r>
              <a:rPr lang="en-US" sz="4000" dirty="0">
                <a:cs typeface="Times New Roman"/>
              </a:rPr>
              <a:t>Conduct of Examinations for Visually Impaired Students</a:t>
            </a:r>
            <a:endParaRPr lang="en-US" sz="4000" dirty="0"/>
          </a:p>
        </p:txBody>
      </p:sp>
      <p:sp>
        <p:nvSpPr>
          <p:cNvPr id="3" name="Content Placeholder 2">
            <a:extLst>
              <a:ext uri="{FF2B5EF4-FFF2-40B4-BE49-F238E27FC236}">
                <a16:creationId xmlns="" xmlns:a16="http://schemas.microsoft.com/office/drawing/2014/main" id="{FD5AD503-11EB-2054-02FB-E383AAD7C7C0}"/>
              </a:ext>
            </a:extLst>
          </p:cNvPr>
          <p:cNvSpPr>
            <a:spLocks noGrp="1"/>
          </p:cNvSpPr>
          <p:nvPr>
            <p:ph idx="1"/>
          </p:nvPr>
        </p:nvSpPr>
        <p:spPr>
          <a:xfrm>
            <a:off x="0" y="1104900"/>
            <a:ext cx="10363200" cy="5753100"/>
          </a:xfrm>
        </p:spPr>
        <p:txBody>
          <a:bodyPr vert="horz" lIns="91440" tIns="45720" rIns="91440" bIns="45720" rtlCol="0" anchor="t">
            <a:noAutofit/>
          </a:bodyPr>
          <a:lstStyle/>
          <a:p>
            <a:pPr algn="just">
              <a:lnSpc>
                <a:spcPct val="110000"/>
              </a:lnSpc>
            </a:pPr>
            <a:r>
              <a:rPr lang="en-US" sz="3600" dirty="0">
                <a:latin typeface="Arial"/>
                <a:cs typeface="Times New Roman"/>
              </a:rPr>
              <a:t>Any visually impaired student, who is unable to write examination conventionally, must prior to admission in the University of Lagos, be able to use a Braille typewriter or Braille Laptop.</a:t>
            </a:r>
            <a:endParaRPr lang="en-US" sz="3600" dirty="0">
              <a:latin typeface="Arial"/>
              <a:cs typeface="Arial"/>
            </a:endParaRPr>
          </a:p>
          <a:p>
            <a:pPr algn="just">
              <a:lnSpc>
                <a:spcPct val="110000"/>
              </a:lnSpc>
            </a:pPr>
            <a:r>
              <a:rPr lang="en-US" sz="3600" dirty="0">
                <a:latin typeface="Arial"/>
                <a:cs typeface="Times New Roman"/>
              </a:rPr>
              <a:t>Examination questions should be provided in Braille, or questions be pre-recorded in audio formats for use by each student.</a:t>
            </a:r>
            <a:endParaRPr lang="en-US" sz="3600" dirty="0">
              <a:latin typeface="Arial"/>
              <a:cs typeface="Arial"/>
            </a:endParaRPr>
          </a:p>
          <a:p>
            <a:pPr algn="just">
              <a:lnSpc>
                <a:spcPct val="110000"/>
              </a:lnSpc>
            </a:pPr>
            <a:r>
              <a:rPr lang="en-US" sz="3600" dirty="0">
                <a:latin typeface="Arial"/>
                <a:cs typeface="Times New Roman"/>
              </a:rPr>
              <a:t>There should be no use of reader/helpers during examinations.</a:t>
            </a:r>
            <a:endParaRPr lang="en-US" sz="3600" dirty="0">
              <a:latin typeface="Arial"/>
              <a:cs typeface="Arial"/>
            </a:endParaRPr>
          </a:p>
          <a:p>
            <a:pPr>
              <a:lnSpc>
                <a:spcPct val="110000"/>
              </a:lnSpc>
            </a:pPr>
            <a:endParaRPr lang="en-US" sz="1800" dirty="0">
              <a:latin typeface="Arial"/>
              <a:cs typeface="Arial"/>
            </a:endParaRPr>
          </a:p>
        </p:txBody>
      </p:sp>
      <p:pic>
        <p:nvPicPr>
          <p:cNvPr id="4" name="Picture 3" descr="Typewriter Free Stock Photo - Public Domain Pictures">
            <a:extLst>
              <a:ext uri="{FF2B5EF4-FFF2-40B4-BE49-F238E27FC236}">
                <a16:creationId xmlns="" xmlns:a16="http://schemas.microsoft.com/office/drawing/2014/main" id="{4B6BF6A6-641C-9B3C-4961-2BD277FC3BD8}"/>
              </a:ext>
            </a:extLst>
          </p:cNvPr>
          <p:cNvPicPr>
            <a:picLocks noChangeAspect="1"/>
          </p:cNvPicPr>
          <p:nvPr/>
        </p:nvPicPr>
        <p:blipFill>
          <a:blip r:embed="rId2" cstate="print"/>
          <a:stretch>
            <a:fillRect/>
          </a:stretch>
        </p:blipFill>
        <p:spPr>
          <a:xfrm>
            <a:off x="10534650" y="1428750"/>
            <a:ext cx="1657350" cy="4857750"/>
          </a:xfrm>
          <a:prstGeom prst="rect">
            <a:avLst/>
          </a:prstGeom>
        </p:spPr>
      </p:pic>
      <p:pic>
        <p:nvPicPr>
          <p:cNvPr id="6" name="Picture 5" descr="A logo of a university of lagos&#10;&#10;Description automatically generated">
            <a:extLst>
              <a:ext uri="{FF2B5EF4-FFF2-40B4-BE49-F238E27FC236}">
                <a16:creationId xmlns="" xmlns:a16="http://schemas.microsoft.com/office/drawing/2014/main" id="{1E0E99D2-351A-B038-EE9D-E0DC4E429325}"/>
              </a:ext>
            </a:extLst>
          </p:cNvPr>
          <p:cNvPicPr>
            <a:picLocks noChangeAspect="1"/>
          </p:cNvPicPr>
          <p:nvPr/>
        </p:nvPicPr>
        <p:blipFill>
          <a:blip r:embed="rId3" cstate="print"/>
          <a:stretch>
            <a:fillRect/>
          </a:stretch>
        </p:blipFill>
        <p:spPr>
          <a:xfrm>
            <a:off x="0" y="5080"/>
            <a:ext cx="1695450" cy="1195070"/>
          </a:xfrm>
          <a:prstGeom prst="rect">
            <a:avLst/>
          </a:prstGeom>
        </p:spPr>
      </p:pic>
    </p:spTree>
    <p:extLst>
      <p:ext uri="{BB962C8B-B14F-4D97-AF65-F5344CB8AC3E}">
        <p14:creationId xmlns="" xmlns:p14="http://schemas.microsoft.com/office/powerpoint/2010/main" val="363069532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D0E0BF0-02DB-20D1-B54F-1F22A4180E1A}"/>
              </a:ext>
            </a:extLst>
          </p:cNvPr>
          <p:cNvSpPr>
            <a:spLocks noGrp="1"/>
          </p:cNvSpPr>
          <p:nvPr>
            <p:ph type="title"/>
          </p:nvPr>
        </p:nvSpPr>
        <p:spPr>
          <a:xfrm>
            <a:off x="1905000" y="131386"/>
            <a:ext cx="10039350" cy="1029359"/>
          </a:xfrm>
        </p:spPr>
        <p:txBody>
          <a:bodyPr anchor="b">
            <a:noAutofit/>
          </a:bodyPr>
          <a:lstStyle/>
          <a:p>
            <a:r>
              <a:rPr lang="en-US" sz="4000" dirty="0">
                <a:cs typeface="Times New Roman"/>
              </a:rPr>
              <a:t>Conduct of Examinations for Visually Impaired Students</a:t>
            </a:r>
            <a:endParaRPr lang="en-US" sz="4000" dirty="0"/>
          </a:p>
        </p:txBody>
      </p:sp>
      <p:sp>
        <p:nvSpPr>
          <p:cNvPr id="3" name="Content Placeholder 2">
            <a:extLst>
              <a:ext uri="{FF2B5EF4-FFF2-40B4-BE49-F238E27FC236}">
                <a16:creationId xmlns="" xmlns:a16="http://schemas.microsoft.com/office/drawing/2014/main" id="{FD5AD503-11EB-2054-02FB-E383AAD7C7C0}"/>
              </a:ext>
            </a:extLst>
          </p:cNvPr>
          <p:cNvSpPr>
            <a:spLocks noGrp="1"/>
          </p:cNvSpPr>
          <p:nvPr>
            <p:ph idx="1"/>
          </p:nvPr>
        </p:nvSpPr>
        <p:spPr>
          <a:xfrm>
            <a:off x="0" y="1752599"/>
            <a:ext cx="10344150" cy="5105401"/>
          </a:xfrm>
        </p:spPr>
        <p:txBody>
          <a:bodyPr vert="horz" lIns="91440" tIns="45720" rIns="91440" bIns="45720" rtlCol="0" anchor="t">
            <a:noAutofit/>
          </a:bodyPr>
          <a:lstStyle/>
          <a:p>
            <a:pPr algn="just">
              <a:lnSpc>
                <a:spcPct val="110000"/>
              </a:lnSpc>
            </a:pPr>
            <a:r>
              <a:rPr lang="en-US" sz="3600" dirty="0" smtClean="0">
                <a:latin typeface="Arial"/>
                <a:cs typeface="Times New Roman"/>
              </a:rPr>
              <a:t>An </a:t>
            </a:r>
            <a:r>
              <a:rPr lang="en-US" sz="3600" dirty="0">
                <a:latin typeface="Arial"/>
                <a:cs typeface="Times New Roman"/>
              </a:rPr>
              <a:t>extra time of fifteen (15) minutes in an hour paper may be allotted for their examinations.</a:t>
            </a:r>
            <a:endParaRPr lang="en-US" sz="3600" dirty="0">
              <a:latin typeface="Arial"/>
              <a:cs typeface="Arial"/>
            </a:endParaRPr>
          </a:p>
          <a:p>
            <a:pPr algn="just">
              <a:lnSpc>
                <a:spcPct val="110000"/>
              </a:lnSpc>
            </a:pPr>
            <a:r>
              <a:rPr lang="en-US" sz="3600" dirty="0">
                <a:latin typeface="Arial"/>
                <a:cs typeface="Times New Roman"/>
              </a:rPr>
              <a:t>Special Examination Centre may be provided for this category of students to minimize distractions.</a:t>
            </a:r>
            <a:endParaRPr lang="en-US" sz="3600" dirty="0">
              <a:latin typeface="Arial"/>
              <a:cs typeface="Arial"/>
            </a:endParaRPr>
          </a:p>
          <a:p>
            <a:pPr algn="just">
              <a:lnSpc>
                <a:spcPct val="110000"/>
              </a:lnSpc>
            </a:pPr>
            <a:r>
              <a:rPr lang="en-US" sz="3600" dirty="0">
                <a:latin typeface="Arial"/>
                <a:cs typeface="Times New Roman"/>
              </a:rPr>
              <a:t>The production of the examination questions in Braille or audio mode and safe keeping shall be domiciled with the Registrar.</a:t>
            </a:r>
            <a:endParaRPr lang="en-US" sz="3600" dirty="0">
              <a:latin typeface="Arial"/>
              <a:cs typeface="Arial"/>
            </a:endParaRPr>
          </a:p>
          <a:p>
            <a:pPr>
              <a:lnSpc>
                <a:spcPct val="110000"/>
              </a:lnSpc>
            </a:pPr>
            <a:endParaRPr lang="en-US" sz="1800" dirty="0">
              <a:latin typeface="Arial"/>
              <a:cs typeface="Arial"/>
            </a:endParaRPr>
          </a:p>
        </p:txBody>
      </p:sp>
      <p:pic>
        <p:nvPicPr>
          <p:cNvPr id="4" name="Picture 3" descr="Typewriter Free Stock Photo - Public Domain Pictures">
            <a:extLst>
              <a:ext uri="{FF2B5EF4-FFF2-40B4-BE49-F238E27FC236}">
                <a16:creationId xmlns="" xmlns:a16="http://schemas.microsoft.com/office/drawing/2014/main" id="{4B6BF6A6-641C-9B3C-4961-2BD277FC3BD8}"/>
              </a:ext>
            </a:extLst>
          </p:cNvPr>
          <p:cNvPicPr>
            <a:picLocks noChangeAspect="1"/>
          </p:cNvPicPr>
          <p:nvPr/>
        </p:nvPicPr>
        <p:blipFill>
          <a:blip r:embed="rId2" cstate="print"/>
          <a:stretch>
            <a:fillRect/>
          </a:stretch>
        </p:blipFill>
        <p:spPr>
          <a:xfrm>
            <a:off x="10496550" y="1943100"/>
            <a:ext cx="1695450" cy="3983819"/>
          </a:xfrm>
          <a:prstGeom prst="rect">
            <a:avLst/>
          </a:prstGeom>
        </p:spPr>
      </p:pic>
      <p:pic>
        <p:nvPicPr>
          <p:cNvPr id="6" name="Picture 5" descr="A logo of a university of lagos&#10;&#10;Description automatically generated">
            <a:extLst>
              <a:ext uri="{FF2B5EF4-FFF2-40B4-BE49-F238E27FC236}">
                <a16:creationId xmlns="" xmlns:a16="http://schemas.microsoft.com/office/drawing/2014/main" id="{1E0E99D2-351A-B038-EE9D-E0DC4E429325}"/>
              </a:ext>
            </a:extLst>
          </p:cNvPr>
          <p:cNvPicPr>
            <a:picLocks noChangeAspect="1"/>
          </p:cNvPicPr>
          <p:nvPr/>
        </p:nvPicPr>
        <p:blipFill>
          <a:blip r:embed="rId3" cstate="print"/>
          <a:stretch>
            <a:fillRect/>
          </a:stretch>
        </p:blipFill>
        <p:spPr>
          <a:xfrm>
            <a:off x="0" y="5080"/>
            <a:ext cx="1330960" cy="1330960"/>
          </a:xfrm>
          <a:prstGeom prst="rect">
            <a:avLst/>
          </a:prstGeom>
        </p:spPr>
      </p:pic>
    </p:spTree>
    <p:extLst>
      <p:ext uri="{BB962C8B-B14F-4D97-AF65-F5344CB8AC3E}">
        <p14:creationId xmlns="" xmlns:p14="http://schemas.microsoft.com/office/powerpoint/2010/main" val="36306953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cNvSpPr>
            <a:spLocks noGrp="1"/>
          </p:cNvSpPr>
          <p:nvPr>
            <p:ph type="title"/>
          </p:nvPr>
        </p:nvSpPr>
        <p:spPr>
          <a:xfrm>
            <a:off x="1" y="1538242"/>
            <a:ext cx="3943349" cy="4252958"/>
          </a:xfrm>
        </p:spPr>
        <p:txBody>
          <a:bodyPr anchor="t">
            <a:normAutofit fontScale="90000"/>
          </a:bodyPr>
          <a:lstStyle/>
          <a:p>
            <a:pPr lvl="0" algn="r"/>
            <a:r>
              <a:rPr lang="en-US" sz="4400" dirty="0" smtClean="0"/>
              <a:t>Learning Objectives:</a:t>
            </a:r>
            <a:br>
              <a:rPr lang="en-US" sz="4400" dirty="0" smtClean="0"/>
            </a:br>
            <a:r>
              <a:rPr lang="en-US" sz="4000" dirty="0" smtClean="0"/>
              <a:t/>
            </a:r>
            <a:br>
              <a:rPr lang="en-US" sz="4000" dirty="0" smtClean="0"/>
            </a:br>
            <a:r>
              <a:rPr lang="en-US" sz="4000" b="0" dirty="0" smtClean="0">
                <a:latin typeface="Arial"/>
                <a:cs typeface="Arial"/>
              </a:rPr>
              <a:t>At the end of the session, participants will be able to:</a:t>
            </a:r>
            <a:br>
              <a:rPr lang="en-US" sz="4000" b="0" dirty="0" smtClean="0">
                <a:latin typeface="Arial"/>
                <a:cs typeface="Arial"/>
              </a:rPr>
            </a:br>
            <a:endParaRPr lang="en-US" sz="4000" b="0" dirty="0"/>
          </a:p>
        </p:txBody>
      </p:sp>
      <p:sp>
        <p:nvSpPr>
          <p:cNvPr id="3" name="Content Placeholder"/>
          <p:cNvSpPr>
            <a:spLocks noGrp="1"/>
          </p:cNvSpPr>
          <p:nvPr>
            <p:ph idx="1"/>
          </p:nvPr>
        </p:nvSpPr>
        <p:spPr>
          <a:xfrm>
            <a:off x="4076700" y="0"/>
            <a:ext cx="7978517" cy="6419850"/>
          </a:xfrm>
        </p:spPr>
        <p:txBody>
          <a:bodyPr vert="horz" lIns="91440" tIns="45720" rIns="91440" bIns="45720" rtlCol="0" anchor="t">
            <a:noAutofit/>
          </a:bodyPr>
          <a:lstStyle/>
          <a:p>
            <a:pPr lvl="0" algn="just"/>
            <a:r>
              <a:rPr lang="en-US" sz="3600" dirty="0" smtClean="0">
                <a:latin typeface="Arial"/>
                <a:cs typeface="Arial"/>
              </a:rPr>
              <a:t>effectively take decisions in line with University Senate-approved policies;</a:t>
            </a:r>
            <a:endParaRPr lang="en-US" sz="3600" dirty="0">
              <a:latin typeface="Arial"/>
              <a:cs typeface="Arial"/>
            </a:endParaRPr>
          </a:p>
          <a:p>
            <a:pPr lvl="0" algn="just"/>
            <a:r>
              <a:rPr lang="en-US" sz="3600" dirty="0" smtClean="0">
                <a:latin typeface="Arial"/>
                <a:cs typeface="Arial"/>
              </a:rPr>
              <a:t>ensure </a:t>
            </a:r>
            <a:r>
              <a:rPr lang="en-US" sz="3600" dirty="0">
                <a:latin typeface="Arial"/>
                <a:cs typeface="Arial"/>
              </a:rPr>
              <a:t>compliance with Senate-approved academic regulations in the University by both students and </a:t>
            </a:r>
            <a:r>
              <a:rPr lang="en-US" sz="3600" dirty="0" smtClean="0">
                <a:latin typeface="Arial"/>
                <a:cs typeface="Arial"/>
              </a:rPr>
              <a:t>staff; and</a:t>
            </a:r>
            <a:endParaRPr lang="en-US" sz="3600" dirty="0">
              <a:latin typeface="Arial"/>
              <a:cs typeface="Arial"/>
            </a:endParaRPr>
          </a:p>
          <a:p>
            <a:pPr lvl="0" algn="just"/>
            <a:r>
              <a:rPr lang="en-US" sz="3600" dirty="0" smtClean="0">
                <a:latin typeface="Arial"/>
                <a:cs typeface="Arial"/>
              </a:rPr>
              <a:t>guide </a:t>
            </a:r>
            <a:r>
              <a:rPr lang="en-US" sz="3600" smtClean="0">
                <a:latin typeface="Arial"/>
                <a:cs typeface="Arial"/>
              </a:rPr>
              <a:t>the Faculty/Department </a:t>
            </a:r>
            <a:r>
              <a:rPr lang="en-US" sz="3600" dirty="0" smtClean="0">
                <a:latin typeface="Arial"/>
                <a:cs typeface="Arial"/>
              </a:rPr>
              <a:t>members in implementing </a:t>
            </a:r>
            <a:r>
              <a:rPr lang="en-US" sz="3600" dirty="0">
                <a:latin typeface="Arial"/>
                <a:cs typeface="Arial"/>
              </a:rPr>
              <a:t>all Senate </a:t>
            </a:r>
            <a:r>
              <a:rPr lang="en-US" sz="3600" dirty="0" smtClean="0">
                <a:latin typeface="Arial"/>
                <a:cs typeface="Arial"/>
              </a:rPr>
              <a:t>decisions.</a:t>
            </a:r>
            <a:endParaRPr lang="en-US" sz="3600" dirty="0">
              <a:latin typeface="Arial"/>
              <a:cs typeface="Arial"/>
            </a:endParaRPr>
          </a:p>
        </p:txBody>
      </p:sp>
      <p:sp>
        <p:nvSpPr>
          <p:cNvPr id="10" name="Date Placeholder 9">
            <a:extLst>
              <a:ext uri="{FF2B5EF4-FFF2-40B4-BE49-F238E27FC236}">
                <a16:creationId xmlns="" xmlns:a16="http://schemas.microsoft.com/office/drawing/2014/main" id="{DCB82115-2368-6E44-41EB-ABCC2B8FB932}"/>
              </a:ext>
            </a:extLst>
          </p:cNvPr>
          <p:cNvSpPr>
            <a:spLocks noGrp="1"/>
          </p:cNvSpPr>
          <p:nvPr>
            <p:ph type="dt" sz="half" idx="10"/>
          </p:nvPr>
        </p:nvSpPr>
        <p:spPr>
          <a:xfrm>
            <a:off x="137160" y="6453002"/>
            <a:ext cx="3494314" cy="365125"/>
          </a:xfrm>
        </p:spPr>
        <p:txBody>
          <a:bodyPr>
            <a:normAutofit/>
          </a:bodyPr>
          <a:lstStyle/>
          <a:p>
            <a:pPr>
              <a:spcAft>
                <a:spcPts val="600"/>
              </a:spcAft>
            </a:pPr>
            <a:fld id="{36EEDDE2-D916-4F9A-9650-DB1D30A8FDDC}" type="datetime1">
              <a:rPr lang="en-US" smtClean="0"/>
              <a:pPr>
                <a:spcAft>
                  <a:spcPts val="600"/>
                </a:spcAft>
              </a:pPr>
              <a:t>8/22/2023</a:t>
            </a:fld>
            <a:endParaRPr lang="en-US"/>
          </a:p>
        </p:txBody>
      </p:sp>
      <p:sp>
        <p:nvSpPr>
          <p:cNvPr id="14" name="Slide Number Placeholder 11">
            <a:extLst>
              <a:ext uri="{FF2B5EF4-FFF2-40B4-BE49-F238E27FC236}">
                <a16:creationId xmlns="" xmlns:a16="http://schemas.microsoft.com/office/drawing/2014/main" id="{8298AED6-FDA1-2358-192E-99EEAF6A8CB8}"/>
              </a:ext>
            </a:extLst>
          </p:cNvPr>
          <p:cNvSpPr>
            <a:spLocks noGrp="1"/>
          </p:cNvSpPr>
          <p:nvPr>
            <p:ph type="sldNum" sz="quarter" idx="12"/>
          </p:nvPr>
        </p:nvSpPr>
        <p:spPr>
          <a:xfrm>
            <a:off x="11632162" y="6453002"/>
            <a:ext cx="429207" cy="365125"/>
          </a:xfrm>
        </p:spPr>
        <p:txBody>
          <a:bodyPr>
            <a:normAutofit/>
          </a:bodyPr>
          <a:lstStyle/>
          <a:p>
            <a:pPr>
              <a:spcAft>
                <a:spcPts val="600"/>
              </a:spcAft>
            </a:pPr>
            <a:fld id="{6F391B04-159E-4284-919C-20BE23D169A4}" type="slidenum">
              <a:rPr lang="en-US" smtClean="0">
                <a:effectLst>
                  <a:outerShdw blurRad="38100" dist="38100" dir="2700000" algn="tl">
                    <a:srgbClr val="000000">
                      <a:alpha val="43137"/>
                    </a:srgbClr>
                  </a:outerShdw>
                </a:effectLst>
              </a:rPr>
              <a:pPr>
                <a:spcAft>
                  <a:spcPts val="600"/>
                </a:spcAft>
              </a:pPr>
              <a:t>3</a:t>
            </a:fld>
            <a:endParaRPr lang="en-US">
              <a:effectLst>
                <a:outerShdw blurRad="38100" dist="38100" dir="2700000" algn="tl">
                  <a:srgbClr val="000000">
                    <a:alpha val="43137"/>
                  </a:srgbClr>
                </a:outerShdw>
              </a:effectLst>
            </a:endParaRPr>
          </a:p>
        </p:txBody>
      </p:sp>
      <p:pic>
        <p:nvPicPr>
          <p:cNvPr id="7" name="Picture 6" descr="A logo of a university of lagos&#10;&#10;Description automatically generated">
            <a:extLst>
              <a:ext uri="{FF2B5EF4-FFF2-40B4-BE49-F238E27FC236}">
                <a16:creationId xmlns="" xmlns:a16="http://schemas.microsoft.com/office/drawing/2014/main" id="{A04C4A66-D678-F173-9C5C-CB030A29B905}"/>
              </a:ext>
            </a:extLst>
          </p:cNvPr>
          <p:cNvPicPr>
            <a:picLocks noChangeAspect="1"/>
          </p:cNvPicPr>
          <p:nvPr/>
        </p:nvPicPr>
        <p:blipFill>
          <a:blip r:embed="rId2" cstate="print"/>
          <a:stretch>
            <a:fillRect/>
          </a:stretch>
        </p:blipFill>
        <p:spPr>
          <a:xfrm>
            <a:off x="-1" y="105722"/>
            <a:ext cx="1330960" cy="1330960"/>
          </a:xfrm>
          <a:prstGeom prst="rect">
            <a:avLst/>
          </a:prstGeom>
        </p:spPr>
      </p:pic>
    </p:spTree>
    <p:extLst>
      <p:ext uri="{BB962C8B-B14F-4D97-AF65-F5344CB8AC3E}">
        <p14:creationId xmlns="" xmlns:p14="http://schemas.microsoft.com/office/powerpoint/2010/main" val="96488807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cNvSpPr>
            <a:spLocks noGrp="1"/>
          </p:cNvSpPr>
          <p:nvPr>
            <p:ph type="title"/>
          </p:nvPr>
        </p:nvSpPr>
        <p:spPr>
          <a:xfrm>
            <a:off x="2266950" y="1"/>
            <a:ext cx="9582150" cy="971549"/>
          </a:xfrm>
        </p:spPr>
        <p:txBody>
          <a:bodyPr vert="horz" lIns="91440" tIns="45720" rIns="91440" bIns="45720" rtlCol="0" anchor="b">
            <a:normAutofit fontScale="90000"/>
          </a:bodyPr>
          <a:lstStyle/>
          <a:p>
            <a:r>
              <a:rPr lang="en-US" dirty="0" smtClean="0">
                <a:latin typeface="Times New Roman"/>
                <a:cs typeface="Times New Roman"/>
              </a:rPr>
              <a:t/>
            </a:r>
            <a:br>
              <a:rPr lang="en-US" dirty="0" smtClean="0">
                <a:latin typeface="Times New Roman"/>
                <a:cs typeface="Times New Roman"/>
              </a:rPr>
            </a:br>
            <a:r>
              <a:rPr lang="en-US" sz="4400" dirty="0" smtClean="0">
                <a:cs typeface="Times New Roman"/>
              </a:rPr>
              <a:t>Disposal </a:t>
            </a:r>
            <a:r>
              <a:rPr lang="en-US" sz="4400" dirty="0">
                <a:cs typeface="Times New Roman"/>
              </a:rPr>
              <a:t>of </a:t>
            </a:r>
            <a:r>
              <a:rPr lang="en-US" sz="4400" dirty="0" smtClean="0">
                <a:cs typeface="Times New Roman"/>
              </a:rPr>
              <a:t>Old </a:t>
            </a:r>
            <a:r>
              <a:rPr lang="en-US" sz="4400" dirty="0">
                <a:cs typeface="Times New Roman"/>
              </a:rPr>
              <a:t>Examination Scripts</a:t>
            </a:r>
            <a:endParaRPr lang="en-US" sz="4400" dirty="0"/>
          </a:p>
          <a:p>
            <a:endParaRPr lang="en-US" dirty="0"/>
          </a:p>
        </p:txBody>
      </p:sp>
      <p:pic>
        <p:nvPicPr>
          <p:cNvPr id="6" name="Picture 5" descr="A hand holding a pen and shading circles on a sheet">
            <a:extLst>
              <a:ext uri="{FF2B5EF4-FFF2-40B4-BE49-F238E27FC236}">
                <a16:creationId xmlns="" xmlns:a16="http://schemas.microsoft.com/office/drawing/2014/main" id="{A7060CF2-EE57-4C09-E74A-16FB03610E5A}"/>
              </a:ext>
            </a:extLst>
          </p:cNvPr>
          <p:cNvPicPr>
            <a:picLocks noChangeAspect="1"/>
          </p:cNvPicPr>
          <p:nvPr/>
        </p:nvPicPr>
        <p:blipFill rotWithShape="1">
          <a:blip r:embed="rId2" cstate="print"/>
          <a:srcRect l="24197" r="12507" b="2"/>
          <a:stretch/>
        </p:blipFill>
        <p:spPr>
          <a:xfrm>
            <a:off x="1" y="2038351"/>
            <a:ext cx="1181099" cy="4229100"/>
          </a:xfrm>
          <a:prstGeom prst="rect">
            <a:avLst/>
          </a:prstGeom>
          <a:noFill/>
        </p:spPr>
      </p:pic>
      <p:sp>
        <p:nvSpPr>
          <p:cNvPr id="3" name="Content Placeholder"/>
          <p:cNvSpPr>
            <a:spLocks noGrp="1"/>
          </p:cNvSpPr>
          <p:nvPr>
            <p:ph idx="1"/>
          </p:nvPr>
        </p:nvSpPr>
        <p:spPr>
          <a:xfrm>
            <a:off x="1200150" y="742950"/>
            <a:ext cx="10991850" cy="5867400"/>
          </a:xfrm>
        </p:spPr>
        <p:txBody>
          <a:bodyPr vert="horz" lIns="91440" tIns="45720" rIns="91440" bIns="45720" rtlCol="0" anchor="t">
            <a:noAutofit/>
          </a:bodyPr>
          <a:lstStyle/>
          <a:p>
            <a:pPr algn="just">
              <a:lnSpc>
                <a:spcPct val="110000"/>
              </a:lnSpc>
            </a:pPr>
            <a:r>
              <a:rPr lang="en-US" sz="3200" dirty="0">
                <a:latin typeface="Arial"/>
                <a:cs typeface="Times New Roman"/>
              </a:rPr>
              <a:t>Deans of Faculty, Directors and Heads of Academic </a:t>
            </a:r>
            <a:r>
              <a:rPr lang="en-US" sz="3200" dirty="0" smtClean="0">
                <a:latin typeface="Arial"/>
                <a:cs typeface="Times New Roman"/>
              </a:rPr>
              <a:t>Departments/Units </a:t>
            </a:r>
            <a:r>
              <a:rPr lang="en-US" sz="3200" dirty="0">
                <a:latin typeface="Arial"/>
                <a:cs typeface="Times New Roman"/>
              </a:rPr>
              <a:t>are reminded that the extant policy which stipulates that examination scripts be kept for </a:t>
            </a:r>
            <a:r>
              <a:rPr lang="en-US" sz="3200" b="1" dirty="0">
                <a:latin typeface="Arial"/>
                <a:cs typeface="Times New Roman"/>
              </a:rPr>
              <a:t>ten (10) years</a:t>
            </a:r>
            <a:r>
              <a:rPr lang="en-US" sz="3200" dirty="0">
                <a:latin typeface="Arial"/>
                <a:cs typeface="Times New Roman"/>
              </a:rPr>
              <a:t> subsists.</a:t>
            </a:r>
            <a:endParaRPr lang="en-US" sz="3200" dirty="0">
              <a:latin typeface="Arial"/>
              <a:cs typeface="Arial"/>
            </a:endParaRPr>
          </a:p>
          <a:p>
            <a:pPr algn="just">
              <a:lnSpc>
                <a:spcPct val="110000"/>
              </a:lnSpc>
            </a:pPr>
            <a:r>
              <a:rPr lang="en-US" sz="3200" dirty="0">
                <a:latin typeface="Arial"/>
                <a:cs typeface="Times New Roman"/>
              </a:rPr>
              <a:t>Examination scripts can only be disposed of centrally by the Directorate of Academic Affairs. To this end, Deans of Faculty, Directors and Heads of Academic Department/Unit who intend to dispose of examination scripts which had been kept for more than ten (10) years should </a:t>
            </a:r>
            <a:r>
              <a:rPr lang="en-US" sz="3200" b="1" dirty="0">
                <a:latin typeface="Arial"/>
                <a:cs typeface="Times New Roman"/>
              </a:rPr>
              <a:t>forward same to the Director of Academic Affairs</a:t>
            </a:r>
            <a:r>
              <a:rPr lang="en-US" sz="3200" dirty="0">
                <a:latin typeface="Arial"/>
                <a:cs typeface="Times New Roman"/>
              </a:rPr>
              <a:t>.</a:t>
            </a:r>
            <a:endParaRPr lang="en-US" sz="3200" dirty="0">
              <a:latin typeface="Arial"/>
              <a:cs typeface="Arial"/>
            </a:endParaRPr>
          </a:p>
        </p:txBody>
      </p:sp>
      <p:sp>
        <p:nvSpPr>
          <p:cNvPr id="10" name="Date Placeholder 9">
            <a:extLst>
              <a:ext uri="{FF2B5EF4-FFF2-40B4-BE49-F238E27FC236}">
                <a16:creationId xmlns="" xmlns:a16="http://schemas.microsoft.com/office/drawing/2014/main" id="{DCB82115-2368-6E44-41EB-ABCC2B8FB932}"/>
              </a:ext>
            </a:extLst>
          </p:cNvPr>
          <p:cNvSpPr>
            <a:spLocks noGrp="1"/>
          </p:cNvSpPr>
          <p:nvPr>
            <p:ph type="dt" sz="half" idx="10"/>
          </p:nvPr>
        </p:nvSpPr>
        <p:spPr>
          <a:xfrm>
            <a:off x="137160" y="6453002"/>
            <a:ext cx="3494314" cy="365125"/>
          </a:xfrm>
        </p:spPr>
        <p:txBody>
          <a:bodyPr>
            <a:normAutofit/>
          </a:bodyPr>
          <a:lstStyle/>
          <a:p>
            <a:pPr>
              <a:spcAft>
                <a:spcPts val="600"/>
              </a:spcAft>
            </a:pPr>
            <a:fld id="{36EEDDE2-D916-4F9A-9650-DB1D30A8FDDC}" type="datetime1">
              <a:rPr lang="en-US" smtClean="0"/>
              <a:pPr>
                <a:spcAft>
                  <a:spcPts val="600"/>
                </a:spcAft>
              </a:pPr>
              <a:t>8/22/2023</a:t>
            </a:fld>
            <a:endParaRPr lang="en-US"/>
          </a:p>
        </p:txBody>
      </p:sp>
      <p:sp>
        <p:nvSpPr>
          <p:cNvPr id="14" name="Slide Number Placeholder 11">
            <a:extLst>
              <a:ext uri="{FF2B5EF4-FFF2-40B4-BE49-F238E27FC236}">
                <a16:creationId xmlns="" xmlns:a16="http://schemas.microsoft.com/office/drawing/2014/main" id="{8298AED6-FDA1-2358-192E-99EEAF6A8CB8}"/>
              </a:ext>
            </a:extLst>
          </p:cNvPr>
          <p:cNvSpPr>
            <a:spLocks noGrp="1"/>
          </p:cNvSpPr>
          <p:nvPr>
            <p:ph type="sldNum" sz="quarter" idx="12"/>
          </p:nvPr>
        </p:nvSpPr>
        <p:spPr>
          <a:xfrm>
            <a:off x="11632162" y="6453002"/>
            <a:ext cx="429207" cy="365125"/>
          </a:xfrm>
        </p:spPr>
        <p:txBody>
          <a:bodyPr>
            <a:normAutofit/>
          </a:bodyPr>
          <a:lstStyle/>
          <a:p>
            <a:pPr>
              <a:spcAft>
                <a:spcPts val="600"/>
              </a:spcAft>
            </a:pPr>
            <a:fld id="{6F391B04-159E-4284-919C-20BE23D169A4}" type="slidenum">
              <a:rPr lang="en-US" smtClean="0">
                <a:effectLst>
                  <a:outerShdw blurRad="38100" dist="38100" dir="2700000" algn="tl">
                    <a:srgbClr val="000000">
                      <a:alpha val="43137"/>
                    </a:srgbClr>
                  </a:outerShdw>
                </a:effectLst>
              </a:rPr>
              <a:pPr>
                <a:spcAft>
                  <a:spcPts val="600"/>
                </a:spcAft>
              </a:pPr>
              <a:t>30</a:t>
            </a:fld>
            <a:endParaRPr lang="en-US">
              <a:effectLst>
                <a:outerShdw blurRad="38100" dist="38100" dir="2700000" algn="tl">
                  <a:srgbClr val="000000">
                    <a:alpha val="43137"/>
                  </a:srgbClr>
                </a:outerShdw>
              </a:effectLst>
            </a:endParaRPr>
          </a:p>
        </p:txBody>
      </p:sp>
      <p:pic>
        <p:nvPicPr>
          <p:cNvPr id="5" name="Picture 4" descr="A logo of a university of lagos&#10;&#10;Description automatically generated">
            <a:extLst>
              <a:ext uri="{FF2B5EF4-FFF2-40B4-BE49-F238E27FC236}">
                <a16:creationId xmlns="" xmlns:a16="http://schemas.microsoft.com/office/drawing/2014/main" id="{45FDDCC2-DDFD-E093-F95F-096529B87F8F}"/>
              </a:ext>
            </a:extLst>
          </p:cNvPr>
          <p:cNvPicPr>
            <a:picLocks noChangeAspect="1"/>
          </p:cNvPicPr>
          <p:nvPr/>
        </p:nvPicPr>
        <p:blipFill>
          <a:blip r:embed="rId3" cstate="print"/>
          <a:stretch>
            <a:fillRect/>
          </a:stretch>
        </p:blipFill>
        <p:spPr>
          <a:xfrm>
            <a:off x="0" y="5080"/>
            <a:ext cx="1619250" cy="1766570"/>
          </a:xfrm>
          <a:prstGeom prst="rect">
            <a:avLst/>
          </a:prstGeom>
        </p:spPr>
      </p:pic>
    </p:spTree>
    <p:extLst>
      <p:ext uri="{BB962C8B-B14F-4D97-AF65-F5344CB8AC3E}">
        <p14:creationId xmlns="" xmlns:p14="http://schemas.microsoft.com/office/powerpoint/2010/main" val="165912108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1555138-C18C-CF42-59BE-2BCF4C751FE7}"/>
              </a:ext>
            </a:extLst>
          </p:cNvPr>
          <p:cNvSpPr>
            <a:spLocks noGrp="1"/>
          </p:cNvSpPr>
          <p:nvPr>
            <p:ph type="title"/>
          </p:nvPr>
        </p:nvSpPr>
        <p:spPr>
          <a:xfrm>
            <a:off x="2247901" y="0"/>
            <a:ext cx="8648700" cy="742950"/>
          </a:xfrm>
        </p:spPr>
        <p:txBody>
          <a:bodyPr anchor="t">
            <a:normAutofit/>
          </a:bodyPr>
          <a:lstStyle/>
          <a:p>
            <a:r>
              <a:rPr lang="en-US" sz="4000" dirty="0">
                <a:cs typeface="Times New Roman"/>
              </a:rPr>
              <a:t>INTER/ INTRA FACULTY TRANSFER</a:t>
            </a:r>
            <a:endParaRPr lang="en-US" sz="4000" dirty="0"/>
          </a:p>
          <a:p>
            <a:endParaRPr lang="en-US" dirty="0"/>
          </a:p>
        </p:txBody>
      </p:sp>
      <p:sp>
        <p:nvSpPr>
          <p:cNvPr id="3" name="Content Placeholder 2">
            <a:extLst>
              <a:ext uri="{FF2B5EF4-FFF2-40B4-BE49-F238E27FC236}">
                <a16:creationId xmlns="" xmlns:a16="http://schemas.microsoft.com/office/drawing/2014/main" id="{4E8596A9-A676-CE0B-1933-830AFAAC476D}"/>
              </a:ext>
            </a:extLst>
          </p:cNvPr>
          <p:cNvSpPr>
            <a:spLocks noGrp="1"/>
          </p:cNvSpPr>
          <p:nvPr>
            <p:ph idx="1"/>
          </p:nvPr>
        </p:nvSpPr>
        <p:spPr>
          <a:xfrm>
            <a:off x="0" y="1066800"/>
            <a:ext cx="12192000" cy="5791200"/>
          </a:xfrm>
        </p:spPr>
        <p:txBody>
          <a:bodyPr vert="horz" lIns="91440" tIns="45720" rIns="91440" bIns="45720" rtlCol="0" anchor="ctr">
            <a:noAutofit/>
          </a:bodyPr>
          <a:lstStyle/>
          <a:p>
            <a:pPr marL="0" indent="0">
              <a:buNone/>
            </a:pPr>
            <a:endParaRPr lang="en-US" sz="4000" b="1" dirty="0" smtClean="0">
              <a:latin typeface="+mj-lt"/>
              <a:cs typeface="Times New Roman"/>
            </a:endParaRPr>
          </a:p>
          <a:p>
            <a:pPr marL="0" indent="0" algn="just">
              <a:buNone/>
            </a:pPr>
            <a:r>
              <a:rPr lang="en-US" sz="4000" b="1" dirty="0" smtClean="0">
                <a:latin typeface="+mj-lt"/>
                <a:cs typeface="Times New Roman"/>
              </a:rPr>
              <a:t>Procedure</a:t>
            </a:r>
            <a:r>
              <a:rPr lang="en-US" sz="3000" dirty="0" smtClean="0">
                <a:latin typeface="Arial" pitchFamily="34" charset="0"/>
                <a:cs typeface="Arial" pitchFamily="34" charset="0"/>
              </a:rPr>
              <a:t>:</a:t>
            </a:r>
            <a:endParaRPr lang="en-US" sz="3000" dirty="0">
              <a:latin typeface="Arial" pitchFamily="34" charset="0"/>
              <a:cs typeface="Arial" pitchFamily="34" charset="0"/>
            </a:endParaRPr>
          </a:p>
          <a:p>
            <a:pPr algn="just"/>
            <a:r>
              <a:rPr lang="en-US" sz="3200" dirty="0">
                <a:latin typeface="Arial"/>
                <a:cs typeface="Times New Roman"/>
              </a:rPr>
              <a:t>Applicant must have completed year two (2) of the </a:t>
            </a:r>
            <a:r>
              <a:rPr lang="en-US" sz="3200" dirty="0" err="1">
                <a:latin typeface="Arial"/>
                <a:cs typeface="Times New Roman"/>
              </a:rPr>
              <a:t>programme</a:t>
            </a:r>
            <a:r>
              <a:rPr lang="en-US" sz="3200" dirty="0">
                <a:latin typeface="Arial"/>
                <a:cs typeface="Times New Roman"/>
              </a:rPr>
              <a:t> of admission.</a:t>
            </a:r>
            <a:endParaRPr lang="en-US" sz="3200" dirty="0">
              <a:latin typeface="Arial"/>
              <a:cs typeface="Arial"/>
            </a:endParaRPr>
          </a:p>
          <a:p>
            <a:pPr algn="just"/>
            <a:r>
              <a:rPr lang="en-US" sz="3200" dirty="0">
                <a:latin typeface="Arial"/>
                <a:cs typeface="Times New Roman"/>
              </a:rPr>
              <a:t>Applicant must have a CGPA of not less than one (1.00) at the end of 2</a:t>
            </a:r>
            <a:r>
              <a:rPr lang="en-US" sz="3200" baseline="30000" dirty="0">
                <a:latin typeface="Arial"/>
                <a:cs typeface="Times New Roman"/>
              </a:rPr>
              <a:t>nd</a:t>
            </a:r>
            <a:r>
              <a:rPr lang="en-US" sz="3200" dirty="0">
                <a:latin typeface="Arial"/>
                <a:cs typeface="Times New Roman"/>
              </a:rPr>
              <a:t> Semester, Year 2.</a:t>
            </a:r>
            <a:endParaRPr lang="en-US" sz="3200" dirty="0">
              <a:latin typeface="Arial"/>
              <a:cs typeface="Arial"/>
            </a:endParaRPr>
          </a:p>
          <a:p>
            <a:pPr algn="just"/>
            <a:r>
              <a:rPr lang="en-US" sz="3200" dirty="0">
                <a:latin typeface="Arial"/>
                <a:cs typeface="Times New Roman"/>
              </a:rPr>
              <a:t>Relevant WAEC/NECO ‘O’ level </a:t>
            </a:r>
            <a:r>
              <a:rPr lang="en-US" sz="3200" dirty="0" smtClean="0">
                <a:latin typeface="Arial"/>
                <a:cs typeface="Times New Roman"/>
              </a:rPr>
              <a:t>results are required.</a:t>
            </a:r>
            <a:r>
              <a:rPr lang="en-US" sz="3200" dirty="0">
                <a:latin typeface="Arial"/>
                <a:cs typeface="Times New Roman"/>
              </a:rPr>
              <a:t> </a:t>
            </a:r>
          </a:p>
          <a:p>
            <a:pPr algn="just"/>
            <a:r>
              <a:rPr lang="en-US" sz="3200" dirty="0">
                <a:latin typeface="Arial"/>
                <a:cs typeface="Times New Roman"/>
              </a:rPr>
              <a:t>Application Form must have been approved by HoD and Dean of current and proposed Departments and Faculties. </a:t>
            </a:r>
            <a:endParaRPr lang="en-US" sz="3200" dirty="0">
              <a:latin typeface="Arial"/>
              <a:cs typeface="Arial"/>
            </a:endParaRPr>
          </a:p>
          <a:p>
            <a:endParaRPr lang="en-US" sz="2400" dirty="0">
              <a:latin typeface="Arial"/>
              <a:cs typeface="Arial"/>
            </a:endParaRPr>
          </a:p>
        </p:txBody>
      </p:sp>
      <p:pic>
        <p:nvPicPr>
          <p:cNvPr id="5" name="Picture 4" descr="A logo of a university of lagos&#10;&#10;Description automatically generated">
            <a:extLst>
              <a:ext uri="{FF2B5EF4-FFF2-40B4-BE49-F238E27FC236}">
                <a16:creationId xmlns="" xmlns:a16="http://schemas.microsoft.com/office/drawing/2014/main" id="{E31188DF-D3A6-582D-99F0-F51F63B9CCD1}"/>
              </a:ext>
            </a:extLst>
          </p:cNvPr>
          <p:cNvPicPr>
            <a:picLocks noChangeAspect="1"/>
          </p:cNvPicPr>
          <p:nvPr/>
        </p:nvPicPr>
        <p:blipFill>
          <a:blip r:embed="rId2" cstate="print"/>
          <a:stretch>
            <a:fillRect/>
          </a:stretch>
        </p:blipFill>
        <p:spPr>
          <a:xfrm>
            <a:off x="0" y="5080"/>
            <a:ext cx="1638300" cy="1330960"/>
          </a:xfrm>
          <a:prstGeom prst="rect">
            <a:avLst/>
          </a:prstGeom>
        </p:spPr>
      </p:pic>
    </p:spTree>
    <p:extLst>
      <p:ext uri="{BB962C8B-B14F-4D97-AF65-F5344CB8AC3E}">
        <p14:creationId xmlns="" xmlns:p14="http://schemas.microsoft.com/office/powerpoint/2010/main" val="231275789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cNvSpPr>
            <a:spLocks noGrp="1"/>
          </p:cNvSpPr>
          <p:nvPr>
            <p:ph type="title"/>
          </p:nvPr>
        </p:nvSpPr>
        <p:spPr>
          <a:xfrm>
            <a:off x="1409700" y="1"/>
            <a:ext cx="10782300" cy="1028699"/>
          </a:xfrm>
        </p:spPr>
        <p:txBody>
          <a:bodyPr vert="horz" lIns="91440" tIns="45720" rIns="91440" bIns="45720" rtlCol="0" anchor="t">
            <a:normAutofit fontScale="90000"/>
          </a:bodyPr>
          <a:lstStyle/>
          <a:p>
            <a:r>
              <a:rPr lang="en-GB" sz="4400" dirty="0" smtClean="0">
                <a:cs typeface="Times New Roman"/>
              </a:rPr>
              <a:t>Transfer </a:t>
            </a:r>
            <a:r>
              <a:rPr lang="en-GB" sz="4400" dirty="0">
                <a:cs typeface="Times New Roman"/>
              </a:rPr>
              <a:t>of GST Courses (Results and Units)</a:t>
            </a:r>
            <a:endParaRPr lang="en-US" sz="4400" dirty="0"/>
          </a:p>
          <a:p>
            <a:endParaRPr lang="en-US" dirty="0"/>
          </a:p>
        </p:txBody>
      </p:sp>
      <p:sp>
        <p:nvSpPr>
          <p:cNvPr id="3" name="Content Placeholder"/>
          <p:cNvSpPr>
            <a:spLocks noGrp="1"/>
          </p:cNvSpPr>
          <p:nvPr>
            <p:ph idx="1"/>
          </p:nvPr>
        </p:nvSpPr>
        <p:spPr>
          <a:xfrm>
            <a:off x="113936" y="1143000"/>
            <a:ext cx="10382614" cy="5391150"/>
          </a:xfrm>
        </p:spPr>
        <p:txBody>
          <a:bodyPr vert="horz" lIns="91440" tIns="45720" rIns="91440" bIns="45720" rtlCol="0" anchor="t">
            <a:noAutofit/>
          </a:bodyPr>
          <a:lstStyle/>
          <a:p>
            <a:pPr algn="just">
              <a:lnSpc>
                <a:spcPct val="110000"/>
              </a:lnSpc>
            </a:pPr>
            <a:r>
              <a:rPr lang="en-GB" sz="3200" dirty="0">
                <a:latin typeface="Arial"/>
                <a:cs typeface="Times New Roman"/>
              </a:rPr>
              <a:t>Transferred and Re-assigned (Pre-Med.) students of the University do not need to re-take GST Courses already passed. The units of passed GST Courses are credited to each student.</a:t>
            </a:r>
            <a:endParaRPr lang="en-US" sz="3200" dirty="0">
              <a:latin typeface="Arial"/>
              <a:cs typeface="Arial"/>
            </a:endParaRPr>
          </a:p>
          <a:p>
            <a:pPr algn="just">
              <a:lnSpc>
                <a:spcPct val="110000"/>
              </a:lnSpc>
            </a:pPr>
            <a:r>
              <a:rPr lang="en-GB" sz="3200" dirty="0" smtClean="0">
                <a:latin typeface="Arial"/>
                <a:cs typeface="Times New Roman"/>
              </a:rPr>
              <a:t>Similarly</a:t>
            </a:r>
            <a:r>
              <a:rPr lang="en-GB" sz="3200" dirty="0">
                <a:latin typeface="Arial"/>
                <a:cs typeface="Times New Roman"/>
              </a:rPr>
              <a:t>, students offered fresh admission (Direct Entry) after completing a first degree programme in the University do not need to register for GST Courses already passed in the previous programme. However, they must fulfil the total number of units required for graduation in the new programme.</a:t>
            </a:r>
            <a:endParaRPr lang="en-US" sz="3200" dirty="0">
              <a:latin typeface="Arial"/>
              <a:cs typeface="Arial"/>
            </a:endParaRPr>
          </a:p>
          <a:p>
            <a:pPr lvl="0">
              <a:lnSpc>
                <a:spcPct val="110000"/>
              </a:lnSpc>
            </a:pPr>
            <a:endParaRPr lang="en-US" dirty="0">
              <a:latin typeface="Arial"/>
              <a:cs typeface="Arial"/>
            </a:endParaRPr>
          </a:p>
        </p:txBody>
      </p:sp>
      <p:sp>
        <p:nvSpPr>
          <p:cNvPr id="9" name="Date Placeholder 3">
            <a:extLst>
              <a:ext uri="{FF2B5EF4-FFF2-40B4-BE49-F238E27FC236}">
                <a16:creationId xmlns="" xmlns:a16="http://schemas.microsoft.com/office/drawing/2014/main" id="{D14E27A8-9F51-B159-DB58-EEA8B9E37D42}"/>
              </a:ext>
            </a:extLst>
          </p:cNvPr>
          <p:cNvSpPr>
            <a:spLocks noGrp="1"/>
          </p:cNvSpPr>
          <p:nvPr>
            <p:ph type="dt" sz="half" idx="10"/>
          </p:nvPr>
        </p:nvSpPr>
        <p:spPr>
          <a:xfrm>
            <a:off x="137160" y="6453002"/>
            <a:ext cx="3494314" cy="365125"/>
          </a:xfrm>
        </p:spPr>
        <p:txBody>
          <a:bodyPr>
            <a:normAutofit/>
          </a:bodyPr>
          <a:lstStyle/>
          <a:p>
            <a:pPr>
              <a:spcAft>
                <a:spcPts val="600"/>
              </a:spcAft>
            </a:pPr>
            <a:fld id="{519E3814-8E6D-46C8-8C68-F6524630DD61}" type="datetime1">
              <a:rPr lang="en-US"/>
              <a:pPr>
                <a:spcAft>
                  <a:spcPts val="600"/>
                </a:spcAft>
              </a:pPr>
              <a:t>8/22/2023</a:t>
            </a:fld>
            <a:endParaRPr lang="en-US"/>
          </a:p>
        </p:txBody>
      </p:sp>
      <p:pic>
        <p:nvPicPr>
          <p:cNvPr id="15" name="Picture 14" descr="Close-up of a calculator keypad">
            <a:extLst>
              <a:ext uri="{FF2B5EF4-FFF2-40B4-BE49-F238E27FC236}">
                <a16:creationId xmlns="" xmlns:a16="http://schemas.microsoft.com/office/drawing/2014/main" id="{9D53B91F-B38A-4C2A-722F-F7AEB2101AED}"/>
              </a:ext>
            </a:extLst>
          </p:cNvPr>
          <p:cNvPicPr>
            <a:picLocks noChangeAspect="1"/>
          </p:cNvPicPr>
          <p:nvPr/>
        </p:nvPicPr>
        <p:blipFill rotWithShape="1">
          <a:blip r:embed="rId2" cstate="print"/>
          <a:srcRect l="15612" r="22097" b="2"/>
          <a:stretch/>
        </p:blipFill>
        <p:spPr>
          <a:xfrm>
            <a:off x="10782300" y="1200150"/>
            <a:ext cx="1409700" cy="5181600"/>
          </a:xfrm>
          <a:prstGeom prst="rect">
            <a:avLst/>
          </a:prstGeom>
        </p:spPr>
      </p:pic>
      <p:sp>
        <p:nvSpPr>
          <p:cNvPr id="13" name="Slide Number Placeholder 5">
            <a:extLst>
              <a:ext uri="{FF2B5EF4-FFF2-40B4-BE49-F238E27FC236}">
                <a16:creationId xmlns="" xmlns:a16="http://schemas.microsoft.com/office/drawing/2014/main" id="{17833F42-8235-5903-671F-0D93283DBA55}"/>
              </a:ext>
            </a:extLst>
          </p:cNvPr>
          <p:cNvSpPr>
            <a:spLocks noGrp="1"/>
          </p:cNvSpPr>
          <p:nvPr>
            <p:ph type="sldNum" sz="quarter" idx="12"/>
          </p:nvPr>
        </p:nvSpPr>
        <p:spPr>
          <a:xfrm>
            <a:off x="11632162" y="6453002"/>
            <a:ext cx="429207" cy="365125"/>
          </a:xfrm>
        </p:spPr>
        <p:txBody>
          <a:bodyPr>
            <a:normAutofit/>
          </a:bodyPr>
          <a:lstStyle/>
          <a:p>
            <a:pPr>
              <a:spcAft>
                <a:spcPts val="600"/>
              </a:spcAft>
            </a:pPr>
            <a:fld id="{6F391B04-159E-4284-919C-20BE23D169A4}" type="slidenum">
              <a:rPr lang="en-US" smtClean="0"/>
              <a:pPr>
                <a:spcAft>
                  <a:spcPts val="600"/>
                </a:spcAft>
              </a:pPr>
              <a:t>32</a:t>
            </a:fld>
            <a:endParaRPr lang="en-US"/>
          </a:p>
        </p:txBody>
      </p:sp>
      <p:pic>
        <p:nvPicPr>
          <p:cNvPr id="5" name="Picture 4" descr="A logo of a university of lagos&#10;&#10;Description automatically generated">
            <a:extLst>
              <a:ext uri="{FF2B5EF4-FFF2-40B4-BE49-F238E27FC236}">
                <a16:creationId xmlns="" xmlns:a16="http://schemas.microsoft.com/office/drawing/2014/main" id="{A47BAB4E-A270-D843-5833-B33E9301920E}"/>
              </a:ext>
            </a:extLst>
          </p:cNvPr>
          <p:cNvPicPr>
            <a:picLocks noChangeAspect="1"/>
          </p:cNvPicPr>
          <p:nvPr/>
        </p:nvPicPr>
        <p:blipFill>
          <a:blip r:embed="rId3" cstate="print"/>
          <a:stretch>
            <a:fillRect/>
          </a:stretch>
        </p:blipFill>
        <p:spPr>
          <a:xfrm>
            <a:off x="0" y="5080"/>
            <a:ext cx="1330960" cy="1330960"/>
          </a:xfrm>
          <a:prstGeom prst="rect">
            <a:avLst/>
          </a:prstGeom>
        </p:spPr>
      </p:pic>
    </p:spTree>
    <p:extLst>
      <p:ext uri="{BB962C8B-B14F-4D97-AF65-F5344CB8AC3E}">
        <p14:creationId xmlns="" xmlns:p14="http://schemas.microsoft.com/office/powerpoint/2010/main" val="389987992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cNvSpPr>
            <a:spLocks noGrp="1"/>
          </p:cNvSpPr>
          <p:nvPr>
            <p:ph type="title"/>
          </p:nvPr>
        </p:nvSpPr>
        <p:spPr>
          <a:xfrm>
            <a:off x="1714500" y="1"/>
            <a:ext cx="6400801" cy="781049"/>
          </a:xfrm>
        </p:spPr>
        <p:txBody>
          <a:bodyPr anchor="b">
            <a:normAutofit/>
          </a:bodyPr>
          <a:lstStyle/>
          <a:p>
            <a:r>
              <a:rPr lang="en-US" sz="4000" dirty="0">
                <a:cs typeface="Times New Roman"/>
              </a:rPr>
              <a:t>CONCLUSION</a:t>
            </a:r>
            <a:endParaRPr lang="en-US" sz="4000" dirty="0"/>
          </a:p>
        </p:txBody>
      </p:sp>
      <p:pic>
        <p:nvPicPr>
          <p:cNvPr id="15" name="Picture 14" descr="White bulbs with a yellow one standing out">
            <a:extLst>
              <a:ext uri="{FF2B5EF4-FFF2-40B4-BE49-F238E27FC236}">
                <a16:creationId xmlns="" xmlns:a16="http://schemas.microsoft.com/office/drawing/2014/main" id="{9B48808F-120F-7851-4B6E-BF3DC8563DBA}"/>
              </a:ext>
            </a:extLst>
          </p:cNvPr>
          <p:cNvPicPr>
            <a:picLocks noChangeAspect="1"/>
          </p:cNvPicPr>
          <p:nvPr/>
        </p:nvPicPr>
        <p:blipFill rotWithShape="1">
          <a:blip r:embed="rId2" cstate="print"/>
          <a:srcRect l="30332" r="10421" b="-3"/>
          <a:stretch/>
        </p:blipFill>
        <p:spPr>
          <a:xfrm>
            <a:off x="1" y="1981200"/>
            <a:ext cx="1485899" cy="4381500"/>
          </a:xfrm>
          <a:prstGeom prst="rect">
            <a:avLst/>
          </a:prstGeom>
        </p:spPr>
      </p:pic>
      <p:sp>
        <p:nvSpPr>
          <p:cNvPr id="3" name="Content Placeholder"/>
          <p:cNvSpPr>
            <a:spLocks noGrp="1"/>
          </p:cNvSpPr>
          <p:nvPr>
            <p:ph idx="1"/>
          </p:nvPr>
        </p:nvSpPr>
        <p:spPr>
          <a:xfrm>
            <a:off x="1638300" y="762000"/>
            <a:ext cx="10462655" cy="5714999"/>
          </a:xfrm>
        </p:spPr>
        <p:txBody>
          <a:bodyPr vert="horz" lIns="91440" tIns="45720" rIns="91440" bIns="45720" rtlCol="0" anchor="t">
            <a:noAutofit/>
          </a:bodyPr>
          <a:lstStyle/>
          <a:p>
            <a:pPr marL="0" indent="0" algn="just">
              <a:lnSpc>
                <a:spcPct val="110000"/>
              </a:lnSpc>
              <a:buNone/>
            </a:pPr>
            <a:r>
              <a:rPr lang="en-US" sz="2700" dirty="0">
                <a:latin typeface="Arial"/>
                <a:cs typeface="Times New Roman"/>
              </a:rPr>
              <a:t>The </a:t>
            </a:r>
            <a:r>
              <a:rPr lang="en-US" sz="2700" b="1" dirty="0">
                <a:latin typeface="Arial"/>
                <a:cs typeface="Times New Roman"/>
              </a:rPr>
              <a:t>University’s Vision and Mission Statements</a:t>
            </a:r>
            <a:r>
              <a:rPr lang="en-US" sz="2700" dirty="0">
                <a:latin typeface="Arial"/>
                <a:cs typeface="Times New Roman"/>
              </a:rPr>
              <a:t> place emphasis on </a:t>
            </a:r>
            <a:r>
              <a:rPr lang="en-US" sz="2700" b="1" dirty="0">
                <a:latin typeface="Arial"/>
                <a:cs typeface="Times New Roman"/>
              </a:rPr>
              <a:t>Learning and Character.</a:t>
            </a:r>
            <a:endParaRPr lang="en-US" sz="2700" dirty="0">
              <a:latin typeface="Arial"/>
              <a:cs typeface="Arial"/>
            </a:endParaRPr>
          </a:p>
          <a:p>
            <a:pPr lvl="0" algn="just">
              <a:lnSpc>
                <a:spcPct val="110000"/>
              </a:lnSpc>
            </a:pPr>
            <a:r>
              <a:rPr lang="en-US" sz="2700" b="1" dirty="0">
                <a:latin typeface="Arial"/>
                <a:cs typeface="Arial"/>
              </a:rPr>
              <a:t>VISION:</a:t>
            </a:r>
            <a:r>
              <a:rPr lang="en-US" sz="2700" dirty="0">
                <a:latin typeface="Arial"/>
                <a:cs typeface="Arial"/>
              </a:rPr>
              <a:t> “To be a top class institution for the pursuit of excellence in knowledge, character and service to humanity”</a:t>
            </a:r>
          </a:p>
          <a:p>
            <a:pPr lvl="0" algn="just">
              <a:lnSpc>
                <a:spcPct val="110000"/>
              </a:lnSpc>
            </a:pPr>
            <a:r>
              <a:rPr lang="en-US" sz="2700" b="1" dirty="0">
                <a:latin typeface="Arial"/>
                <a:cs typeface="Arial"/>
              </a:rPr>
              <a:t>MISSION:</a:t>
            </a:r>
            <a:r>
              <a:rPr lang="en-US" sz="2700" dirty="0">
                <a:latin typeface="Arial"/>
                <a:cs typeface="Arial"/>
              </a:rPr>
              <a:t> “To provide a conducive teaching, learning, research and development environment, where staff and students will interact and compete effectively with their counterparts, both nationally and internationally in terms of intellectual competence and the zeal to add value to our </a:t>
            </a:r>
            <a:r>
              <a:rPr lang="en-US" sz="2700" dirty="0" smtClean="0">
                <a:latin typeface="Arial"/>
                <a:cs typeface="Arial"/>
              </a:rPr>
              <a:t>World</a:t>
            </a:r>
          </a:p>
          <a:p>
            <a:pPr lvl="0" algn="just">
              <a:lnSpc>
                <a:spcPct val="110000"/>
              </a:lnSpc>
              <a:buNone/>
            </a:pPr>
            <a:r>
              <a:rPr lang="en-US" sz="2700" dirty="0" smtClean="0">
                <a:latin typeface="Arial"/>
                <a:cs typeface="Arial"/>
              </a:rPr>
              <a:t>	As leaders and decision makers in the various sectors of the university, it is imperative that we make these our watch words in all our undertakings in building the nation’s human capacity.</a:t>
            </a:r>
            <a:endParaRPr lang="en-US" sz="2700" dirty="0">
              <a:latin typeface="Arial"/>
              <a:cs typeface="Arial"/>
            </a:endParaRPr>
          </a:p>
        </p:txBody>
      </p:sp>
      <p:sp>
        <p:nvSpPr>
          <p:cNvPr id="9" name="Date Placeholder 3">
            <a:extLst>
              <a:ext uri="{FF2B5EF4-FFF2-40B4-BE49-F238E27FC236}">
                <a16:creationId xmlns="" xmlns:a16="http://schemas.microsoft.com/office/drawing/2014/main" id="{DEC411B0-5C6E-E215-C56E-E8EFBD78EA4F}"/>
              </a:ext>
            </a:extLst>
          </p:cNvPr>
          <p:cNvSpPr>
            <a:spLocks noGrp="1"/>
          </p:cNvSpPr>
          <p:nvPr>
            <p:ph type="dt" sz="half" idx="10"/>
          </p:nvPr>
        </p:nvSpPr>
        <p:spPr>
          <a:xfrm>
            <a:off x="137160" y="6453002"/>
            <a:ext cx="3494314" cy="365125"/>
          </a:xfrm>
        </p:spPr>
        <p:txBody>
          <a:bodyPr>
            <a:normAutofit/>
          </a:bodyPr>
          <a:lstStyle/>
          <a:p>
            <a:pPr>
              <a:spcAft>
                <a:spcPts val="600"/>
              </a:spcAft>
            </a:pPr>
            <a:fld id="{D18AC4B9-4E2A-4FE4-946F-6EEA1F7C7535}" type="datetime1">
              <a:rPr lang="en-US">
                <a:solidFill>
                  <a:srgbClr val="FFFFFF"/>
                </a:solidFill>
              </a:rPr>
              <a:pPr>
                <a:spcAft>
                  <a:spcPts val="600"/>
                </a:spcAft>
              </a:pPr>
              <a:t>8/22/2023</a:t>
            </a:fld>
            <a:endParaRPr lang="en-US">
              <a:solidFill>
                <a:srgbClr val="FFFFFF"/>
              </a:solidFill>
            </a:endParaRPr>
          </a:p>
        </p:txBody>
      </p:sp>
      <p:sp>
        <p:nvSpPr>
          <p:cNvPr id="13" name="Slide Number Placeholder 5">
            <a:extLst>
              <a:ext uri="{FF2B5EF4-FFF2-40B4-BE49-F238E27FC236}">
                <a16:creationId xmlns="" xmlns:a16="http://schemas.microsoft.com/office/drawing/2014/main" id="{6E12565A-CC02-62BB-19FD-9F95294060AD}"/>
              </a:ext>
            </a:extLst>
          </p:cNvPr>
          <p:cNvSpPr>
            <a:spLocks noGrp="1"/>
          </p:cNvSpPr>
          <p:nvPr>
            <p:ph type="sldNum" sz="quarter" idx="12"/>
          </p:nvPr>
        </p:nvSpPr>
        <p:spPr>
          <a:xfrm>
            <a:off x="11632162" y="6453002"/>
            <a:ext cx="429207" cy="365125"/>
          </a:xfrm>
        </p:spPr>
        <p:txBody>
          <a:bodyPr>
            <a:normAutofit/>
          </a:bodyPr>
          <a:lstStyle/>
          <a:p>
            <a:pPr>
              <a:spcAft>
                <a:spcPts val="600"/>
              </a:spcAft>
            </a:pPr>
            <a:fld id="{6F391B04-159E-4284-919C-20BE23D169A4}" type="slidenum">
              <a:rPr lang="en-US" smtClean="0"/>
              <a:pPr>
                <a:spcAft>
                  <a:spcPts val="600"/>
                </a:spcAft>
              </a:pPr>
              <a:t>33</a:t>
            </a:fld>
            <a:endParaRPr lang="en-US"/>
          </a:p>
        </p:txBody>
      </p:sp>
      <p:pic>
        <p:nvPicPr>
          <p:cNvPr id="5" name="Picture 4" descr="A logo of a university of lagos&#10;&#10;Description automatically generated">
            <a:extLst>
              <a:ext uri="{FF2B5EF4-FFF2-40B4-BE49-F238E27FC236}">
                <a16:creationId xmlns="" xmlns:a16="http://schemas.microsoft.com/office/drawing/2014/main" id="{4C864568-AD73-89B6-10C1-48C033147AA5}"/>
              </a:ext>
            </a:extLst>
          </p:cNvPr>
          <p:cNvPicPr>
            <a:picLocks noChangeAspect="1"/>
          </p:cNvPicPr>
          <p:nvPr/>
        </p:nvPicPr>
        <p:blipFill>
          <a:blip r:embed="rId3" cstate="print"/>
          <a:stretch>
            <a:fillRect/>
          </a:stretch>
        </p:blipFill>
        <p:spPr>
          <a:xfrm>
            <a:off x="0" y="5080"/>
            <a:ext cx="1485900" cy="1537970"/>
          </a:xfrm>
          <a:prstGeom prst="rect">
            <a:avLst/>
          </a:prstGeom>
        </p:spPr>
      </p:pic>
    </p:spTree>
    <p:extLst>
      <p:ext uri="{BB962C8B-B14F-4D97-AF65-F5344CB8AC3E}">
        <p14:creationId xmlns="" xmlns:p14="http://schemas.microsoft.com/office/powerpoint/2010/main" val="231159149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descr="Question mark against red wall">
            <a:extLst>
              <a:ext uri="{FF2B5EF4-FFF2-40B4-BE49-F238E27FC236}">
                <a16:creationId xmlns="" xmlns:a16="http://schemas.microsoft.com/office/drawing/2014/main" id="{7E762622-0DC6-E4FF-C164-590331C4837B}"/>
              </a:ext>
            </a:extLst>
          </p:cNvPr>
          <p:cNvPicPr>
            <a:picLocks noGrp="1" noChangeAspect="1"/>
          </p:cNvPicPr>
          <p:nvPr>
            <p:ph type="pic" idx="1"/>
          </p:nvPr>
        </p:nvPicPr>
        <p:blipFill rotWithShape="1">
          <a:blip r:embed="rId2"/>
          <a:srcRect b="7025"/>
          <a:stretch/>
        </p:blipFill>
        <p:spPr>
          <a:xfrm>
            <a:off x="20" y="10"/>
            <a:ext cx="12191980" cy="6857990"/>
          </a:xfrm>
          <a:prstGeom prst="rect">
            <a:avLst/>
          </a:prstGeom>
        </p:spPr>
      </p:pic>
      <p:sp>
        <p:nvSpPr>
          <p:cNvPr id="10" name="Rectangle 9">
            <a:extLst>
              <a:ext uri="{FF2B5EF4-FFF2-40B4-BE49-F238E27FC236}">
                <a16:creationId xmlns="" xmlns:a16="http://schemas.microsoft.com/office/drawing/2014/main" id="{84D07BF5-D29E-918E-55FE-747AF2A0E23F}"/>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4366726" cy="6858001"/>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 xmlns:a16="http://schemas.microsoft.com/office/drawing/2014/main" id="{D8FB6C40-EA25-45BE-79D8-3BC0EA28AF56}"/>
              </a:ext>
            </a:extLst>
          </p:cNvPr>
          <p:cNvSpPr>
            <a:spLocks noGrp="1"/>
          </p:cNvSpPr>
          <p:nvPr>
            <p:ph type="title"/>
          </p:nvPr>
        </p:nvSpPr>
        <p:spPr>
          <a:xfrm>
            <a:off x="0" y="1981200"/>
            <a:ext cx="4171949" cy="4648200"/>
          </a:xfrm>
        </p:spPr>
        <p:txBody>
          <a:bodyPr vert="horz" lIns="91440" tIns="45720" rIns="91440" bIns="45720" rtlCol="0" anchor="t">
            <a:normAutofit/>
          </a:bodyPr>
          <a:lstStyle/>
          <a:p>
            <a:r>
              <a:rPr lang="en-US" sz="4000" dirty="0" smtClean="0"/>
              <a:t>Thank you for Listening </a:t>
            </a:r>
            <a:br>
              <a:rPr lang="en-US" sz="4000" dirty="0" smtClean="0"/>
            </a:br>
            <a:r>
              <a:rPr lang="en-US" sz="3200" dirty="0" smtClean="0"/>
              <a:t/>
            </a:r>
            <a:br>
              <a:rPr lang="en-US" sz="3200" dirty="0" smtClean="0"/>
            </a:br>
            <a:r>
              <a:rPr lang="en-US" sz="3200" dirty="0" smtClean="0"/>
              <a:t/>
            </a:r>
            <a:br>
              <a:rPr lang="en-US" sz="3200" dirty="0" smtClean="0"/>
            </a:br>
            <a:r>
              <a:rPr lang="en-US" sz="3200" dirty="0" smtClean="0"/>
              <a:t/>
            </a:r>
            <a:br>
              <a:rPr lang="en-US" sz="3200" dirty="0" smtClean="0"/>
            </a:br>
            <a:r>
              <a:rPr lang="en-US" sz="3200" dirty="0" smtClean="0"/>
              <a:t/>
            </a:r>
            <a:br>
              <a:rPr lang="en-US" sz="3200" dirty="0" smtClean="0"/>
            </a:br>
            <a:r>
              <a:rPr lang="en-US" sz="3200" dirty="0" smtClean="0"/>
              <a:t/>
            </a:r>
            <a:br>
              <a:rPr lang="en-US" sz="3200" dirty="0" smtClean="0"/>
            </a:br>
            <a:r>
              <a:rPr lang="en-US" sz="4000" dirty="0" smtClean="0"/>
              <a:t>Questions/</a:t>
            </a:r>
            <a:br>
              <a:rPr lang="en-US" sz="4000" dirty="0" smtClean="0"/>
            </a:br>
            <a:r>
              <a:rPr lang="en-US" sz="4000" dirty="0" smtClean="0"/>
              <a:t>Comments</a:t>
            </a:r>
            <a:endParaRPr lang="en-US" sz="4000" dirty="0"/>
          </a:p>
        </p:txBody>
      </p:sp>
      <p:pic>
        <p:nvPicPr>
          <p:cNvPr id="4" name="Picture 3" descr="A logo of a university of lagos&#10;&#10;Description automatically generated">
            <a:extLst>
              <a:ext uri="{FF2B5EF4-FFF2-40B4-BE49-F238E27FC236}">
                <a16:creationId xmlns="" xmlns:a16="http://schemas.microsoft.com/office/drawing/2014/main" id="{3024271B-9F7C-A54A-88A9-14E47C44E91C}"/>
              </a:ext>
            </a:extLst>
          </p:cNvPr>
          <p:cNvPicPr>
            <a:picLocks noChangeAspect="1"/>
          </p:cNvPicPr>
          <p:nvPr/>
        </p:nvPicPr>
        <p:blipFill>
          <a:blip r:embed="rId3" cstate="print"/>
          <a:stretch>
            <a:fillRect/>
          </a:stretch>
        </p:blipFill>
        <p:spPr>
          <a:xfrm>
            <a:off x="0" y="5080"/>
            <a:ext cx="1866900" cy="1690370"/>
          </a:xfrm>
          <a:prstGeom prst="rect">
            <a:avLst/>
          </a:prstGeom>
        </p:spPr>
      </p:pic>
    </p:spTree>
    <p:extLst>
      <p:ext uri="{BB962C8B-B14F-4D97-AF65-F5344CB8AC3E}">
        <p14:creationId xmlns="" xmlns:p14="http://schemas.microsoft.com/office/powerpoint/2010/main" val="42436496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cNvSpPr>
            <a:spLocks noGrp="1"/>
          </p:cNvSpPr>
          <p:nvPr>
            <p:ph type="title"/>
          </p:nvPr>
        </p:nvSpPr>
        <p:spPr>
          <a:xfrm>
            <a:off x="1" y="1538242"/>
            <a:ext cx="4152899" cy="1890758"/>
          </a:xfrm>
        </p:spPr>
        <p:txBody>
          <a:bodyPr anchor="t">
            <a:normAutofit/>
          </a:bodyPr>
          <a:lstStyle/>
          <a:p>
            <a:pPr algn="r"/>
            <a:r>
              <a:rPr lang="en-US" sz="4000" dirty="0"/>
              <a:t>Directorate of Academic Affairs</a:t>
            </a:r>
          </a:p>
        </p:txBody>
      </p:sp>
      <p:pic>
        <p:nvPicPr>
          <p:cNvPr id="4" name="Picture 3" descr="A red stamp on a paper&#10;&#10;Description automatically generated">
            <a:extLst>
              <a:ext uri="{FF2B5EF4-FFF2-40B4-BE49-F238E27FC236}">
                <a16:creationId xmlns="" xmlns:a16="http://schemas.microsoft.com/office/drawing/2014/main" id="{C79AF0C6-FCB4-E215-06A3-E162A8FF82D5}"/>
              </a:ext>
            </a:extLst>
          </p:cNvPr>
          <p:cNvPicPr>
            <a:picLocks noChangeAspect="1"/>
          </p:cNvPicPr>
          <p:nvPr/>
        </p:nvPicPr>
        <p:blipFill>
          <a:blip r:embed="rId2">
            <a:extLst>
              <a:ext uri="{837473B0-CC2E-450A-ABE3-18F120FF3D39}">
                <a1611:picAttrSrcUrl xmlns="" xmlns:a1611="http://schemas.microsoft.com/office/drawing/2016/11/main" r:id="rId3"/>
              </a:ext>
            </a:extLst>
          </a:blip>
          <a:stretch>
            <a:fillRect/>
          </a:stretch>
        </p:blipFill>
        <p:spPr>
          <a:xfrm>
            <a:off x="1" y="3658509"/>
            <a:ext cx="4610099" cy="1986702"/>
          </a:xfrm>
          <a:prstGeom prst="rect">
            <a:avLst/>
          </a:prstGeom>
        </p:spPr>
      </p:pic>
      <p:sp>
        <p:nvSpPr>
          <p:cNvPr id="3" name="Content Placeholder"/>
          <p:cNvSpPr>
            <a:spLocks noGrp="1"/>
          </p:cNvSpPr>
          <p:nvPr>
            <p:ph idx="1"/>
          </p:nvPr>
        </p:nvSpPr>
        <p:spPr>
          <a:xfrm>
            <a:off x="4572000" y="0"/>
            <a:ext cx="7483217" cy="6419850"/>
          </a:xfrm>
        </p:spPr>
        <p:txBody>
          <a:bodyPr vert="horz" lIns="91440" tIns="45720" rIns="91440" bIns="45720" rtlCol="0" anchor="t">
            <a:noAutofit/>
          </a:bodyPr>
          <a:lstStyle/>
          <a:p>
            <a:pPr lvl="0"/>
            <a:endParaRPr lang="en-US" sz="3600" dirty="0" smtClean="0">
              <a:latin typeface="Arial"/>
              <a:cs typeface="Arial"/>
            </a:endParaRPr>
          </a:p>
          <a:p>
            <a:pPr lvl="0" algn="just"/>
            <a:r>
              <a:rPr lang="en-US" sz="3600" dirty="0" smtClean="0">
                <a:latin typeface="Arial"/>
                <a:cs typeface="Arial"/>
              </a:rPr>
              <a:t>Smooth </a:t>
            </a:r>
            <a:r>
              <a:rPr lang="en-US" sz="3600" dirty="0">
                <a:latin typeface="Arial"/>
                <a:cs typeface="Arial"/>
              </a:rPr>
              <a:t>administration of students matters</a:t>
            </a:r>
          </a:p>
          <a:p>
            <a:pPr lvl="0" algn="just"/>
            <a:r>
              <a:rPr lang="en-US" sz="3600" dirty="0">
                <a:latin typeface="Arial"/>
                <a:cs typeface="Arial"/>
              </a:rPr>
              <a:t>Ensuring compliance with Senate-approved academic regulations in the University by both students and staff</a:t>
            </a:r>
          </a:p>
          <a:p>
            <a:pPr lvl="0" algn="just"/>
            <a:r>
              <a:rPr lang="en-US" sz="3600" dirty="0">
                <a:latin typeface="Arial"/>
                <a:cs typeface="Arial"/>
              </a:rPr>
              <a:t>Implementing all Senate decisions</a:t>
            </a:r>
          </a:p>
        </p:txBody>
      </p:sp>
      <p:sp>
        <p:nvSpPr>
          <p:cNvPr id="10" name="Date Placeholder 9">
            <a:extLst>
              <a:ext uri="{FF2B5EF4-FFF2-40B4-BE49-F238E27FC236}">
                <a16:creationId xmlns="" xmlns:a16="http://schemas.microsoft.com/office/drawing/2014/main" id="{DCB82115-2368-6E44-41EB-ABCC2B8FB932}"/>
              </a:ext>
            </a:extLst>
          </p:cNvPr>
          <p:cNvSpPr>
            <a:spLocks noGrp="1"/>
          </p:cNvSpPr>
          <p:nvPr>
            <p:ph type="dt" sz="half" idx="10"/>
          </p:nvPr>
        </p:nvSpPr>
        <p:spPr>
          <a:xfrm>
            <a:off x="137160" y="6453002"/>
            <a:ext cx="3494314" cy="365125"/>
          </a:xfrm>
        </p:spPr>
        <p:txBody>
          <a:bodyPr>
            <a:normAutofit/>
          </a:bodyPr>
          <a:lstStyle/>
          <a:p>
            <a:pPr>
              <a:spcAft>
                <a:spcPts val="600"/>
              </a:spcAft>
            </a:pPr>
            <a:fld id="{36EEDDE2-D916-4F9A-9650-DB1D30A8FDDC}" type="datetime1">
              <a:rPr lang="en-US" smtClean="0"/>
              <a:pPr>
                <a:spcAft>
                  <a:spcPts val="600"/>
                </a:spcAft>
              </a:pPr>
              <a:t>8/22/2023</a:t>
            </a:fld>
            <a:endParaRPr lang="en-US"/>
          </a:p>
        </p:txBody>
      </p:sp>
      <p:sp>
        <p:nvSpPr>
          <p:cNvPr id="14" name="Slide Number Placeholder 11">
            <a:extLst>
              <a:ext uri="{FF2B5EF4-FFF2-40B4-BE49-F238E27FC236}">
                <a16:creationId xmlns="" xmlns:a16="http://schemas.microsoft.com/office/drawing/2014/main" id="{8298AED6-FDA1-2358-192E-99EEAF6A8CB8}"/>
              </a:ext>
            </a:extLst>
          </p:cNvPr>
          <p:cNvSpPr>
            <a:spLocks noGrp="1"/>
          </p:cNvSpPr>
          <p:nvPr>
            <p:ph type="sldNum" sz="quarter" idx="12"/>
          </p:nvPr>
        </p:nvSpPr>
        <p:spPr>
          <a:xfrm>
            <a:off x="11632162" y="6453002"/>
            <a:ext cx="429207" cy="365125"/>
          </a:xfrm>
        </p:spPr>
        <p:txBody>
          <a:bodyPr>
            <a:normAutofit/>
          </a:bodyPr>
          <a:lstStyle/>
          <a:p>
            <a:pPr>
              <a:spcAft>
                <a:spcPts val="600"/>
              </a:spcAft>
            </a:pPr>
            <a:fld id="{6F391B04-159E-4284-919C-20BE23D169A4}" type="slidenum">
              <a:rPr lang="en-US" smtClean="0">
                <a:effectLst>
                  <a:outerShdw blurRad="38100" dist="38100" dir="2700000" algn="tl">
                    <a:srgbClr val="000000">
                      <a:alpha val="43137"/>
                    </a:srgbClr>
                  </a:outerShdw>
                </a:effectLst>
              </a:rPr>
              <a:pPr>
                <a:spcAft>
                  <a:spcPts val="600"/>
                </a:spcAft>
              </a:pPr>
              <a:t>4</a:t>
            </a:fld>
            <a:endParaRPr lang="en-US">
              <a:effectLst>
                <a:outerShdw blurRad="38100" dist="38100" dir="2700000" algn="tl">
                  <a:srgbClr val="000000">
                    <a:alpha val="43137"/>
                  </a:srgbClr>
                </a:outerShdw>
              </a:effectLst>
            </a:endParaRPr>
          </a:p>
        </p:txBody>
      </p:sp>
      <p:sp>
        <p:nvSpPr>
          <p:cNvPr id="5" name="TextBox 4">
            <a:extLst>
              <a:ext uri="{FF2B5EF4-FFF2-40B4-BE49-F238E27FC236}">
                <a16:creationId xmlns="" xmlns:a16="http://schemas.microsoft.com/office/drawing/2014/main" id="{92E3EE3A-A759-5D90-4334-AC3F105E42BE}"/>
              </a:ext>
            </a:extLst>
          </p:cNvPr>
          <p:cNvSpPr txBox="1"/>
          <p:nvPr/>
        </p:nvSpPr>
        <p:spPr>
          <a:xfrm>
            <a:off x="1778860" y="5426106"/>
            <a:ext cx="2840842" cy="200055"/>
          </a:xfrm>
          <a:prstGeom prst="rect">
            <a:avLst/>
          </a:prstGeom>
          <a:solidFill>
            <a:srgbClr val="000000"/>
          </a:solidFill>
        </p:spPr>
        <p:txBody>
          <a:bodyPr wrap="none">
            <a:spAutoFit/>
          </a:bodyPr>
          <a:lstStyle/>
          <a:p>
            <a:pPr algn="r">
              <a:spcAft>
                <a:spcPts val="600"/>
              </a:spcAft>
            </a:pPr>
            <a:r>
              <a:rPr lang="en-US" sz="700" dirty="0">
                <a:solidFill>
                  <a:srgbClr val="FFFFFF"/>
                </a:solidFill>
                <a:hlinkClick r:id="rId3">
                  <a:extLst>
                    <a:ext uri="{A12FA001-AC4F-418D-AE19-62706E023703}">
                      <ahyp:hlinkClr xmlns="" xmlns:ahyp="http://schemas.microsoft.com/office/drawing/2018/hyperlinkcolor" val="tx"/>
                    </a:ext>
                  </a:extLst>
                </a:hlinkClick>
              </a:rPr>
              <a:t>This Photo</a:t>
            </a:r>
            <a:r>
              <a:rPr lang="en-US" sz="700" dirty="0">
                <a:solidFill>
                  <a:srgbClr val="FFFFFF"/>
                </a:solidFill>
              </a:rPr>
              <a:t> by Unknown author is licensed under </a:t>
            </a:r>
            <a:r>
              <a:rPr lang="en-US" sz="700" dirty="0">
                <a:solidFill>
                  <a:srgbClr val="FFFFFF"/>
                </a:solidFill>
                <a:hlinkClick r:id="rId4">
                  <a:extLst>
                    <a:ext uri="{A12FA001-AC4F-418D-AE19-62706E023703}">
                      <ahyp:hlinkClr xmlns="" xmlns:ahyp="http://schemas.microsoft.com/office/drawing/2018/hyperlinkcolor" val="tx"/>
                    </a:ext>
                  </a:extLst>
                </a:hlinkClick>
              </a:rPr>
              <a:t>CC BY-NC-ND</a:t>
            </a:r>
            <a:r>
              <a:rPr lang="en-US" sz="700" dirty="0">
                <a:solidFill>
                  <a:srgbClr val="FFFFFF"/>
                </a:solidFill>
              </a:rPr>
              <a:t>.</a:t>
            </a:r>
          </a:p>
        </p:txBody>
      </p:sp>
      <p:pic>
        <p:nvPicPr>
          <p:cNvPr id="7" name="Picture 6" descr="A logo of a university of lagos&#10;&#10;Description automatically generated">
            <a:extLst>
              <a:ext uri="{FF2B5EF4-FFF2-40B4-BE49-F238E27FC236}">
                <a16:creationId xmlns="" xmlns:a16="http://schemas.microsoft.com/office/drawing/2014/main" id="{A04C4A66-D678-F173-9C5C-CB030A29B905}"/>
              </a:ext>
            </a:extLst>
          </p:cNvPr>
          <p:cNvPicPr>
            <a:picLocks noChangeAspect="1"/>
          </p:cNvPicPr>
          <p:nvPr/>
        </p:nvPicPr>
        <p:blipFill>
          <a:blip r:embed="rId5" cstate="print"/>
          <a:stretch>
            <a:fillRect/>
          </a:stretch>
        </p:blipFill>
        <p:spPr>
          <a:xfrm>
            <a:off x="-1" y="105722"/>
            <a:ext cx="1330960" cy="1330960"/>
          </a:xfrm>
          <a:prstGeom prst="rect">
            <a:avLst/>
          </a:prstGeom>
        </p:spPr>
      </p:pic>
    </p:spTree>
    <p:extLst>
      <p:ext uri="{BB962C8B-B14F-4D97-AF65-F5344CB8AC3E}">
        <p14:creationId xmlns="" xmlns:p14="http://schemas.microsoft.com/office/powerpoint/2010/main" val="9648880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D377F06-29BD-417C-CB61-0DC1D17B2C9D}"/>
              </a:ext>
            </a:extLst>
          </p:cNvPr>
          <p:cNvSpPr>
            <a:spLocks noGrp="1"/>
          </p:cNvSpPr>
          <p:nvPr>
            <p:ph type="title"/>
          </p:nvPr>
        </p:nvSpPr>
        <p:spPr>
          <a:xfrm>
            <a:off x="1" y="1638300"/>
            <a:ext cx="3467099" cy="1676400"/>
          </a:xfrm>
        </p:spPr>
        <p:txBody>
          <a:bodyPr anchor="ctr">
            <a:normAutofit fontScale="90000"/>
          </a:bodyPr>
          <a:lstStyle/>
          <a:p>
            <a:r>
              <a:rPr lang="en-US" sz="4400" dirty="0" smtClean="0">
                <a:ea typeface="+mj-lt"/>
                <a:cs typeface="+mj-lt"/>
              </a:rPr>
              <a:t/>
            </a:r>
            <a:br>
              <a:rPr lang="en-US" sz="4400" dirty="0" smtClean="0">
                <a:ea typeface="+mj-lt"/>
                <a:cs typeface="+mj-lt"/>
              </a:rPr>
            </a:br>
            <a:r>
              <a:rPr lang="en-US" sz="4400" dirty="0" smtClean="0">
                <a:ea typeface="+mj-lt"/>
                <a:cs typeface="+mj-lt"/>
              </a:rPr>
              <a:t>Directorate </a:t>
            </a:r>
            <a:r>
              <a:rPr lang="en-US" sz="4400" dirty="0">
                <a:ea typeface="+mj-lt"/>
                <a:cs typeface="+mj-lt"/>
              </a:rPr>
              <a:t>of Academic Affairs</a:t>
            </a:r>
            <a:endParaRPr lang="en-US" sz="4400" b="0" dirty="0">
              <a:ea typeface="+mj-lt"/>
              <a:cs typeface="+mj-lt"/>
            </a:endParaRPr>
          </a:p>
          <a:p>
            <a:endParaRPr lang="en-US" sz="2800" dirty="0"/>
          </a:p>
        </p:txBody>
      </p:sp>
      <p:graphicFrame>
        <p:nvGraphicFramePr>
          <p:cNvPr id="5" name="Content Placeholder 2">
            <a:extLst>
              <a:ext uri="{FF2B5EF4-FFF2-40B4-BE49-F238E27FC236}">
                <a16:creationId xmlns="" xmlns:a16="http://schemas.microsoft.com/office/drawing/2014/main" id="{F505F7E0-65FF-4064-B723-C40616F39A6C}"/>
              </a:ext>
            </a:extLst>
          </p:cNvPr>
          <p:cNvGraphicFramePr>
            <a:graphicFrameLocks noGrp="1"/>
          </p:cNvGraphicFramePr>
          <p:nvPr>
            <p:ph idx="1"/>
            <p:extLst>
              <p:ext uri="{D42A27DB-BD31-4B8C-83A1-F6EECF244321}">
                <p14:modId xmlns="" xmlns:p14="http://schemas.microsoft.com/office/powerpoint/2010/main" val="875192795"/>
              </p:ext>
            </p:extLst>
          </p:nvPr>
        </p:nvGraphicFramePr>
        <p:xfrm>
          <a:off x="3562350" y="0"/>
          <a:ext cx="862965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8" name="Text Placeholder 17">
            <a:extLst>
              <a:ext uri="{FF2B5EF4-FFF2-40B4-BE49-F238E27FC236}">
                <a16:creationId xmlns="" xmlns:a16="http://schemas.microsoft.com/office/drawing/2014/main" id="{5594BBD4-9CD5-C3A1-934D-2FE4DC7AEC3F}"/>
              </a:ext>
            </a:extLst>
          </p:cNvPr>
          <p:cNvSpPr>
            <a:spLocks noGrp="1"/>
          </p:cNvSpPr>
          <p:nvPr>
            <p:ph type="body" sz="half" idx="2"/>
          </p:nvPr>
        </p:nvSpPr>
        <p:spPr>
          <a:xfrm>
            <a:off x="0" y="3905250"/>
            <a:ext cx="3467100" cy="2457450"/>
          </a:xfrm>
        </p:spPr>
        <p:txBody>
          <a:bodyPr>
            <a:normAutofit/>
          </a:bodyPr>
          <a:lstStyle/>
          <a:p>
            <a:pPr algn="just"/>
            <a:r>
              <a:rPr lang="en-US" sz="4000" dirty="0">
                <a:latin typeface="Arial"/>
                <a:cs typeface="Arial"/>
              </a:rPr>
              <a:t>The Directorate is made up of:</a:t>
            </a:r>
          </a:p>
        </p:txBody>
      </p:sp>
      <p:pic>
        <p:nvPicPr>
          <p:cNvPr id="28" name="Picture 27" descr="A logo of a university of lagos&#10;&#10;Description automatically generated">
            <a:extLst>
              <a:ext uri="{FF2B5EF4-FFF2-40B4-BE49-F238E27FC236}">
                <a16:creationId xmlns="" xmlns:a16="http://schemas.microsoft.com/office/drawing/2014/main" id="{C586EE6A-AEBB-17C3-40EF-262B55C37D28}"/>
              </a:ext>
            </a:extLst>
          </p:cNvPr>
          <p:cNvPicPr>
            <a:picLocks noChangeAspect="1"/>
          </p:cNvPicPr>
          <p:nvPr/>
        </p:nvPicPr>
        <p:blipFill>
          <a:blip r:embed="rId6" cstate="print"/>
          <a:stretch>
            <a:fillRect/>
          </a:stretch>
        </p:blipFill>
        <p:spPr>
          <a:xfrm>
            <a:off x="0" y="5080"/>
            <a:ext cx="1330960" cy="1330960"/>
          </a:xfrm>
          <a:prstGeom prst="rect">
            <a:avLst/>
          </a:prstGeom>
        </p:spPr>
      </p:pic>
    </p:spTree>
    <p:extLst>
      <p:ext uri="{BB962C8B-B14F-4D97-AF65-F5344CB8AC3E}">
        <p14:creationId xmlns="" xmlns:p14="http://schemas.microsoft.com/office/powerpoint/2010/main" val="22750549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cNvSpPr>
            <a:spLocks noGrp="1"/>
          </p:cNvSpPr>
          <p:nvPr>
            <p:ph type="title"/>
          </p:nvPr>
        </p:nvSpPr>
        <p:spPr>
          <a:xfrm>
            <a:off x="2724150" y="1"/>
            <a:ext cx="8934451" cy="952499"/>
          </a:xfrm>
        </p:spPr>
        <p:txBody>
          <a:bodyPr anchor="b">
            <a:normAutofit/>
          </a:bodyPr>
          <a:lstStyle/>
          <a:p>
            <a:r>
              <a:rPr lang="en-US" sz="4000" dirty="0">
                <a:ea typeface="+mj-lt"/>
                <a:cs typeface="+mj-lt"/>
              </a:rPr>
              <a:t>Directorate of Academic Affairs</a:t>
            </a:r>
          </a:p>
        </p:txBody>
      </p:sp>
      <p:sp>
        <p:nvSpPr>
          <p:cNvPr id="3" name="Content Placeholder"/>
          <p:cNvSpPr>
            <a:spLocks noGrp="1"/>
          </p:cNvSpPr>
          <p:nvPr>
            <p:ph idx="1"/>
          </p:nvPr>
        </p:nvSpPr>
        <p:spPr>
          <a:xfrm>
            <a:off x="2457450" y="1123950"/>
            <a:ext cx="9734550" cy="5734050"/>
          </a:xfrm>
        </p:spPr>
        <p:txBody>
          <a:bodyPr vert="horz" lIns="91440" tIns="45720" rIns="91440" bIns="45720" rtlCol="0" anchor="t">
            <a:normAutofit/>
          </a:bodyPr>
          <a:lstStyle/>
          <a:p>
            <a:pPr algn="just"/>
            <a:r>
              <a:rPr lang="en-US" sz="3600" dirty="0">
                <a:latin typeface="Arial" pitchFamily="34" charset="0"/>
                <a:cs typeface="Arial" pitchFamily="34" charset="0"/>
              </a:rPr>
              <a:t>The Directorate of Academic Affairs is charged with the responsibility of ensuring:</a:t>
            </a:r>
          </a:p>
          <a:p>
            <a:pPr algn="just"/>
            <a:r>
              <a:rPr lang="en-US" sz="3600" dirty="0">
                <a:latin typeface="Arial" pitchFamily="34" charset="0"/>
                <a:cs typeface="Arial" pitchFamily="34" charset="0"/>
              </a:rPr>
              <a:t>Smooth administration of students matters.</a:t>
            </a:r>
          </a:p>
          <a:p>
            <a:pPr algn="just"/>
            <a:r>
              <a:rPr lang="en-US" sz="3600" dirty="0">
                <a:latin typeface="Arial" pitchFamily="34" charset="0"/>
                <a:cs typeface="Arial" pitchFamily="34" charset="0"/>
              </a:rPr>
              <a:t>Ensuring compliance with Senate-approved academic regulations in the University by both      students and staff.</a:t>
            </a:r>
          </a:p>
          <a:p>
            <a:pPr algn="just"/>
            <a:r>
              <a:rPr lang="en-US" sz="3600" dirty="0">
                <a:latin typeface="Arial" pitchFamily="34" charset="0"/>
                <a:cs typeface="Arial" pitchFamily="34" charset="0"/>
              </a:rPr>
              <a:t>Implementing all Senate decisions. </a:t>
            </a:r>
          </a:p>
        </p:txBody>
      </p:sp>
      <p:sp>
        <p:nvSpPr>
          <p:cNvPr id="10" name="Date Placeholder 6">
            <a:extLst>
              <a:ext uri="{FF2B5EF4-FFF2-40B4-BE49-F238E27FC236}">
                <a16:creationId xmlns="" xmlns:a16="http://schemas.microsoft.com/office/drawing/2014/main" id="{B1454B6D-1602-57A6-8D11-CB2C06E70041}"/>
              </a:ext>
            </a:extLst>
          </p:cNvPr>
          <p:cNvSpPr>
            <a:spLocks noGrp="1"/>
          </p:cNvSpPr>
          <p:nvPr>
            <p:ph type="dt" sz="half" idx="10"/>
          </p:nvPr>
        </p:nvSpPr>
        <p:spPr>
          <a:xfrm>
            <a:off x="137160" y="6453002"/>
            <a:ext cx="3494314" cy="365125"/>
          </a:xfrm>
        </p:spPr>
        <p:txBody>
          <a:bodyPr>
            <a:normAutofit/>
          </a:bodyPr>
          <a:lstStyle/>
          <a:p>
            <a:pPr>
              <a:spcAft>
                <a:spcPts val="600"/>
              </a:spcAft>
            </a:pPr>
            <a:fld id="{84DF6273-7D8C-4EFC-8D9D-F0D35E047D41}" type="datetime1">
              <a:rPr lang="en-US" smtClean="0">
                <a:effectLst>
                  <a:outerShdw blurRad="38100" dist="38100" dir="2700000" algn="tl">
                    <a:srgbClr val="000000">
                      <a:alpha val="43137"/>
                    </a:srgbClr>
                  </a:outerShdw>
                </a:effectLst>
              </a:rPr>
              <a:pPr>
                <a:spcAft>
                  <a:spcPts val="600"/>
                </a:spcAft>
              </a:pPr>
              <a:t>8/22/2023</a:t>
            </a:fld>
            <a:endParaRPr lang="en-US">
              <a:effectLst>
                <a:outerShdw blurRad="38100" dist="38100" dir="2700000" algn="tl">
                  <a:srgbClr val="000000">
                    <a:alpha val="43137"/>
                  </a:srgbClr>
                </a:outerShdw>
              </a:effectLst>
            </a:endParaRPr>
          </a:p>
        </p:txBody>
      </p:sp>
      <p:sp>
        <p:nvSpPr>
          <p:cNvPr id="14" name="Slide Number Placeholder 11">
            <a:extLst>
              <a:ext uri="{FF2B5EF4-FFF2-40B4-BE49-F238E27FC236}">
                <a16:creationId xmlns="" xmlns:a16="http://schemas.microsoft.com/office/drawing/2014/main" id="{276A1B65-944A-7AC3-62F6-6EC1C608DD12}"/>
              </a:ext>
            </a:extLst>
          </p:cNvPr>
          <p:cNvSpPr>
            <a:spLocks noGrp="1"/>
          </p:cNvSpPr>
          <p:nvPr>
            <p:ph type="sldNum" sz="quarter" idx="12"/>
          </p:nvPr>
        </p:nvSpPr>
        <p:spPr>
          <a:xfrm>
            <a:off x="11632162" y="6453002"/>
            <a:ext cx="429207" cy="365125"/>
          </a:xfrm>
        </p:spPr>
        <p:txBody>
          <a:bodyPr>
            <a:normAutofit/>
          </a:bodyPr>
          <a:lstStyle/>
          <a:p>
            <a:pPr>
              <a:spcAft>
                <a:spcPts val="600"/>
              </a:spcAft>
            </a:pPr>
            <a:fld id="{6F391B04-159E-4284-919C-20BE23D169A4}" type="slidenum">
              <a:rPr lang="en-US" smtClean="0"/>
              <a:pPr>
                <a:spcAft>
                  <a:spcPts val="600"/>
                </a:spcAft>
              </a:pPr>
              <a:t>6</a:t>
            </a:fld>
            <a:endParaRPr lang="en-US"/>
          </a:p>
        </p:txBody>
      </p:sp>
      <p:pic>
        <p:nvPicPr>
          <p:cNvPr id="9" name="Picture 8" descr="A book and pen on a table&#10;&#10;Description automatically generated">
            <a:extLst>
              <a:ext uri="{FF2B5EF4-FFF2-40B4-BE49-F238E27FC236}">
                <a16:creationId xmlns="" xmlns:a16="http://schemas.microsoft.com/office/drawing/2014/main" id="{DB16759B-D1D0-3F3F-883E-3F55381CE365}"/>
              </a:ext>
            </a:extLst>
          </p:cNvPr>
          <p:cNvPicPr>
            <a:picLocks noChangeAspect="1"/>
          </p:cNvPicPr>
          <p:nvPr/>
        </p:nvPicPr>
        <p:blipFill>
          <a:blip r:embed="rId2"/>
          <a:stretch>
            <a:fillRect/>
          </a:stretch>
        </p:blipFill>
        <p:spPr>
          <a:xfrm>
            <a:off x="1" y="1809750"/>
            <a:ext cx="2247899" cy="4533900"/>
          </a:xfrm>
          <a:prstGeom prst="rect">
            <a:avLst/>
          </a:prstGeom>
        </p:spPr>
      </p:pic>
      <p:pic>
        <p:nvPicPr>
          <p:cNvPr id="5" name="Picture 4" descr="A logo of a university of lagos&#10;&#10;Description automatically generated">
            <a:extLst>
              <a:ext uri="{FF2B5EF4-FFF2-40B4-BE49-F238E27FC236}">
                <a16:creationId xmlns="" xmlns:a16="http://schemas.microsoft.com/office/drawing/2014/main" id="{C6CE41D9-5F83-F591-FDFD-F1F9C948A11D}"/>
              </a:ext>
            </a:extLst>
          </p:cNvPr>
          <p:cNvPicPr>
            <a:picLocks noChangeAspect="1"/>
          </p:cNvPicPr>
          <p:nvPr/>
        </p:nvPicPr>
        <p:blipFill>
          <a:blip r:embed="rId3" cstate="print"/>
          <a:stretch>
            <a:fillRect/>
          </a:stretch>
        </p:blipFill>
        <p:spPr>
          <a:xfrm>
            <a:off x="0" y="5080"/>
            <a:ext cx="1524000" cy="1330960"/>
          </a:xfrm>
          <a:prstGeom prst="rect">
            <a:avLst/>
          </a:prstGeom>
        </p:spPr>
      </p:pic>
    </p:spTree>
    <p:extLst>
      <p:ext uri="{BB962C8B-B14F-4D97-AF65-F5344CB8AC3E}">
        <p14:creationId xmlns="" xmlns:p14="http://schemas.microsoft.com/office/powerpoint/2010/main" val="24057599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cNvSpPr>
            <a:spLocks noGrp="1"/>
          </p:cNvSpPr>
          <p:nvPr>
            <p:ph type="title"/>
          </p:nvPr>
        </p:nvSpPr>
        <p:spPr>
          <a:xfrm>
            <a:off x="1733550" y="1"/>
            <a:ext cx="7067550" cy="838200"/>
          </a:xfrm>
        </p:spPr>
        <p:txBody>
          <a:bodyPr anchor="b">
            <a:normAutofit/>
          </a:bodyPr>
          <a:lstStyle/>
          <a:p>
            <a:r>
              <a:rPr lang="en-US" sz="4000" dirty="0"/>
              <a:t>Policies on Studentship</a:t>
            </a:r>
          </a:p>
        </p:txBody>
      </p:sp>
      <p:sp>
        <p:nvSpPr>
          <p:cNvPr id="3" name="Content Placeholder"/>
          <p:cNvSpPr>
            <a:spLocks noGrp="1"/>
          </p:cNvSpPr>
          <p:nvPr>
            <p:ph idx="1"/>
          </p:nvPr>
        </p:nvSpPr>
        <p:spPr>
          <a:xfrm>
            <a:off x="0" y="1238250"/>
            <a:ext cx="9601200" cy="5257800"/>
          </a:xfrm>
        </p:spPr>
        <p:txBody>
          <a:bodyPr vert="horz" lIns="91440" tIns="45720" rIns="91440" bIns="45720" rtlCol="0">
            <a:normAutofit/>
          </a:bodyPr>
          <a:lstStyle/>
          <a:p>
            <a:pPr lvl="0" algn="just"/>
            <a:r>
              <a:rPr lang="en-US" sz="3600" dirty="0">
                <a:latin typeface="Arial" pitchFamily="34" charset="0"/>
                <a:cs typeface="Arial" pitchFamily="34" charset="0"/>
              </a:rPr>
              <a:t>Registration</a:t>
            </a:r>
          </a:p>
          <a:p>
            <a:pPr lvl="0" algn="just"/>
            <a:r>
              <a:rPr lang="en-US" sz="3600" dirty="0">
                <a:latin typeface="Arial" pitchFamily="34" charset="0"/>
                <a:cs typeface="Arial" pitchFamily="34" charset="0"/>
              </a:rPr>
              <a:t>Deferment, Leave of Absence and Medical/Sick Leave</a:t>
            </a:r>
          </a:p>
          <a:p>
            <a:pPr lvl="0" algn="just"/>
            <a:r>
              <a:rPr lang="en-US" sz="3600" dirty="0">
                <a:latin typeface="Arial" pitchFamily="34" charset="0"/>
                <a:cs typeface="Arial" pitchFamily="34" charset="0"/>
              </a:rPr>
              <a:t>Re-Absorption of Students after Deferment /Leave  of Absence and Withdrawal due to absence</a:t>
            </a:r>
          </a:p>
          <a:p>
            <a:pPr lvl="0" algn="just"/>
            <a:r>
              <a:rPr lang="en-US" sz="3600" dirty="0">
                <a:latin typeface="Arial" pitchFamily="34" charset="0"/>
                <a:cs typeface="Arial" pitchFamily="34" charset="0"/>
              </a:rPr>
              <a:t>Extension of Studentship</a:t>
            </a:r>
          </a:p>
        </p:txBody>
      </p:sp>
      <p:sp>
        <p:nvSpPr>
          <p:cNvPr id="10" name="Date Placeholder 6">
            <a:extLst>
              <a:ext uri="{FF2B5EF4-FFF2-40B4-BE49-F238E27FC236}">
                <a16:creationId xmlns="" xmlns:a16="http://schemas.microsoft.com/office/drawing/2014/main" id="{B1454B6D-1602-57A6-8D11-CB2C06E70041}"/>
              </a:ext>
            </a:extLst>
          </p:cNvPr>
          <p:cNvSpPr>
            <a:spLocks noGrp="1"/>
          </p:cNvSpPr>
          <p:nvPr>
            <p:ph type="dt" sz="half" idx="10"/>
          </p:nvPr>
        </p:nvSpPr>
        <p:spPr>
          <a:xfrm>
            <a:off x="137160" y="6453002"/>
            <a:ext cx="3494314" cy="365125"/>
          </a:xfrm>
        </p:spPr>
        <p:txBody>
          <a:bodyPr>
            <a:normAutofit/>
          </a:bodyPr>
          <a:lstStyle/>
          <a:p>
            <a:pPr>
              <a:spcAft>
                <a:spcPts val="600"/>
              </a:spcAft>
            </a:pPr>
            <a:fld id="{84DF6273-7D8C-4EFC-8D9D-F0D35E047D41}" type="datetime1">
              <a:rPr lang="en-US" smtClean="0">
                <a:effectLst>
                  <a:outerShdw blurRad="38100" dist="38100" dir="2700000" algn="tl">
                    <a:srgbClr val="000000">
                      <a:alpha val="43137"/>
                    </a:srgbClr>
                  </a:outerShdw>
                </a:effectLst>
              </a:rPr>
              <a:pPr>
                <a:spcAft>
                  <a:spcPts val="600"/>
                </a:spcAft>
              </a:pPr>
              <a:t>8/22/2023</a:t>
            </a:fld>
            <a:endParaRPr lang="en-US">
              <a:effectLst>
                <a:outerShdw blurRad="38100" dist="38100" dir="2700000" algn="tl">
                  <a:srgbClr val="000000">
                    <a:alpha val="43137"/>
                  </a:srgbClr>
                </a:outerShdw>
              </a:effectLst>
            </a:endParaRPr>
          </a:p>
        </p:txBody>
      </p:sp>
      <p:pic>
        <p:nvPicPr>
          <p:cNvPr id="6" name="Picture 5">
            <a:extLst>
              <a:ext uri="{FF2B5EF4-FFF2-40B4-BE49-F238E27FC236}">
                <a16:creationId xmlns="" xmlns:a16="http://schemas.microsoft.com/office/drawing/2014/main" id="{90994932-15A3-0693-0577-C62B611D779C}"/>
              </a:ext>
            </a:extLst>
          </p:cNvPr>
          <p:cNvPicPr>
            <a:picLocks noChangeAspect="1"/>
          </p:cNvPicPr>
          <p:nvPr/>
        </p:nvPicPr>
        <p:blipFill rotWithShape="1">
          <a:blip r:embed="rId2">
            <a:extLst>
              <a:ext uri="{837473B0-CC2E-450A-ABE3-18F120FF3D39}">
                <a1611:picAttrSrcUrl xmlns="" xmlns:a1611="http://schemas.microsoft.com/office/drawing/2016/11/main" r:id="rId3"/>
              </a:ext>
            </a:extLst>
          </a:blip>
          <a:srcRect l="26134" r="26134"/>
          <a:stretch/>
        </p:blipFill>
        <p:spPr>
          <a:xfrm>
            <a:off x="9734550" y="433384"/>
            <a:ext cx="2457450" cy="6019618"/>
          </a:xfrm>
          <a:prstGeom prst="rect">
            <a:avLst/>
          </a:prstGeom>
        </p:spPr>
      </p:pic>
      <p:sp>
        <p:nvSpPr>
          <p:cNvPr id="14" name="Slide Number Placeholder 11">
            <a:extLst>
              <a:ext uri="{FF2B5EF4-FFF2-40B4-BE49-F238E27FC236}">
                <a16:creationId xmlns="" xmlns:a16="http://schemas.microsoft.com/office/drawing/2014/main" id="{276A1B65-944A-7AC3-62F6-6EC1C608DD12}"/>
              </a:ext>
            </a:extLst>
          </p:cNvPr>
          <p:cNvSpPr>
            <a:spLocks noGrp="1"/>
          </p:cNvSpPr>
          <p:nvPr>
            <p:ph type="sldNum" sz="quarter" idx="12"/>
          </p:nvPr>
        </p:nvSpPr>
        <p:spPr>
          <a:xfrm>
            <a:off x="11632162" y="6453002"/>
            <a:ext cx="429207" cy="365125"/>
          </a:xfrm>
        </p:spPr>
        <p:txBody>
          <a:bodyPr>
            <a:normAutofit/>
          </a:bodyPr>
          <a:lstStyle/>
          <a:p>
            <a:pPr>
              <a:spcAft>
                <a:spcPts val="600"/>
              </a:spcAft>
            </a:pPr>
            <a:fld id="{6F391B04-159E-4284-919C-20BE23D169A4}" type="slidenum">
              <a:rPr lang="en-US" smtClean="0"/>
              <a:pPr>
                <a:spcAft>
                  <a:spcPts val="600"/>
                </a:spcAft>
              </a:pPr>
              <a:t>7</a:t>
            </a:fld>
            <a:endParaRPr lang="en-US"/>
          </a:p>
        </p:txBody>
      </p:sp>
      <p:pic>
        <p:nvPicPr>
          <p:cNvPr id="5" name="Picture 4" descr="A logo of a university of lagos&#10;&#10;Description automatically generated">
            <a:extLst>
              <a:ext uri="{FF2B5EF4-FFF2-40B4-BE49-F238E27FC236}">
                <a16:creationId xmlns="" xmlns:a16="http://schemas.microsoft.com/office/drawing/2014/main" id="{F1B5C7AB-67F0-E809-43C2-F59AC43E922F}"/>
              </a:ext>
            </a:extLst>
          </p:cNvPr>
          <p:cNvPicPr>
            <a:picLocks noChangeAspect="1"/>
          </p:cNvPicPr>
          <p:nvPr/>
        </p:nvPicPr>
        <p:blipFill>
          <a:blip r:embed="rId4" cstate="print"/>
          <a:stretch>
            <a:fillRect/>
          </a:stretch>
        </p:blipFill>
        <p:spPr>
          <a:xfrm>
            <a:off x="0" y="5080"/>
            <a:ext cx="1330960" cy="1330960"/>
          </a:xfrm>
          <a:prstGeom prst="rect">
            <a:avLst/>
          </a:prstGeom>
        </p:spPr>
      </p:pic>
    </p:spTree>
    <p:extLst>
      <p:ext uri="{BB962C8B-B14F-4D97-AF65-F5344CB8AC3E}">
        <p14:creationId xmlns="" xmlns:p14="http://schemas.microsoft.com/office/powerpoint/2010/main" val="14800886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BA4CACE-18CD-F984-4C5B-A19F61275F55}"/>
              </a:ext>
            </a:extLst>
          </p:cNvPr>
          <p:cNvSpPr>
            <a:spLocks noGrp="1"/>
          </p:cNvSpPr>
          <p:nvPr>
            <p:ph type="title"/>
          </p:nvPr>
        </p:nvSpPr>
        <p:spPr>
          <a:xfrm>
            <a:off x="4210050" y="245733"/>
            <a:ext cx="7981950" cy="897267"/>
          </a:xfrm>
        </p:spPr>
        <p:txBody>
          <a:bodyPr anchor="b">
            <a:normAutofit fontScale="90000"/>
          </a:bodyPr>
          <a:lstStyle/>
          <a:p>
            <a:r>
              <a:rPr lang="en-US" dirty="0" smtClean="0">
                <a:cs typeface="Times New Roman"/>
              </a:rPr>
              <a:t/>
            </a:r>
            <a:br>
              <a:rPr lang="en-US" dirty="0" smtClean="0">
                <a:cs typeface="Times New Roman"/>
              </a:rPr>
            </a:br>
            <a:r>
              <a:rPr lang="en-US" dirty="0" smtClean="0">
                <a:cs typeface="Times New Roman"/>
              </a:rPr>
              <a:t/>
            </a:r>
            <a:br>
              <a:rPr lang="en-US" dirty="0" smtClean="0">
                <a:cs typeface="Times New Roman"/>
              </a:rPr>
            </a:br>
            <a:r>
              <a:rPr lang="en-US" dirty="0" smtClean="0">
                <a:cs typeface="Times New Roman"/>
              </a:rPr>
              <a:t/>
            </a:r>
            <a:br>
              <a:rPr lang="en-US" dirty="0" smtClean="0">
                <a:cs typeface="Times New Roman"/>
              </a:rPr>
            </a:br>
            <a:r>
              <a:rPr lang="en-US" dirty="0" smtClean="0">
                <a:cs typeface="Times New Roman"/>
              </a:rPr>
              <a:t/>
            </a:r>
            <a:br>
              <a:rPr lang="en-US" dirty="0" smtClean="0">
                <a:cs typeface="Times New Roman"/>
              </a:rPr>
            </a:br>
            <a:r>
              <a:rPr lang="en-US" sz="4400" dirty="0" smtClean="0">
                <a:cs typeface="Times New Roman"/>
              </a:rPr>
              <a:t>Policies </a:t>
            </a:r>
            <a:r>
              <a:rPr lang="en-US" sz="4400" dirty="0">
                <a:cs typeface="Times New Roman"/>
              </a:rPr>
              <a:t>on Studentship</a:t>
            </a:r>
            <a:endParaRPr lang="en-US" sz="4400" dirty="0"/>
          </a:p>
          <a:p>
            <a:endParaRPr lang="en-US" dirty="0"/>
          </a:p>
        </p:txBody>
      </p:sp>
      <p:pic>
        <p:nvPicPr>
          <p:cNvPr id="5" name="Picture 4" descr="Light bulb on yellow background with sketched light beams and cord">
            <a:extLst>
              <a:ext uri="{FF2B5EF4-FFF2-40B4-BE49-F238E27FC236}">
                <a16:creationId xmlns="" xmlns:a16="http://schemas.microsoft.com/office/drawing/2014/main" id="{E638F648-8853-6F81-E92E-83C4FCEC6F6C}"/>
              </a:ext>
            </a:extLst>
          </p:cNvPr>
          <p:cNvPicPr>
            <a:picLocks noChangeAspect="1"/>
          </p:cNvPicPr>
          <p:nvPr/>
        </p:nvPicPr>
        <p:blipFill rotWithShape="1">
          <a:blip r:embed="rId2"/>
          <a:srcRect l="43819" r="1495" b="3"/>
          <a:stretch/>
        </p:blipFill>
        <p:spPr>
          <a:xfrm>
            <a:off x="1" y="0"/>
            <a:ext cx="3505200" cy="6857990"/>
          </a:xfrm>
          <a:prstGeom prst="rect">
            <a:avLst/>
          </a:prstGeom>
        </p:spPr>
      </p:pic>
      <p:sp>
        <p:nvSpPr>
          <p:cNvPr id="3" name="Content Placeholder 2">
            <a:extLst>
              <a:ext uri="{FF2B5EF4-FFF2-40B4-BE49-F238E27FC236}">
                <a16:creationId xmlns="" xmlns:a16="http://schemas.microsoft.com/office/drawing/2014/main" id="{0D877F0F-1E8B-3C7E-3C9A-147A5736132D}"/>
              </a:ext>
            </a:extLst>
          </p:cNvPr>
          <p:cNvSpPr>
            <a:spLocks noGrp="1"/>
          </p:cNvSpPr>
          <p:nvPr>
            <p:ph idx="1"/>
          </p:nvPr>
        </p:nvSpPr>
        <p:spPr>
          <a:xfrm>
            <a:off x="3752850" y="1085850"/>
            <a:ext cx="8439150" cy="5772149"/>
          </a:xfrm>
        </p:spPr>
        <p:txBody>
          <a:bodyPr vert="horz" lIns="91440" tIns="45720" rIns="91440" bIns="45720" rtlCol="0" anchor="t">
            <a:noAutofit/>
          </a:bodyPr>
          <a:lstStyle/>
          <a:p>
            <a:pPr marL="457200" indent="-457200"/>
            <a:r>
              <a:rPr lang="en-US" sz="3600" dirty="0">
                <a:latin typeface="Arial"/>
                <a:cs typeface="Arial"/>
              </a:rPr>
              <a:t>Withdrawal</a:t>
            </a:r>
          </a:p>
          <a:p>
            <a:pPr marL="457200" indent="-457200"/>
            <a:r>
              <a:rPr lang="en-US" sz="3600" dirty="0">
                <a:latin typeface="Arial"/>
                <a:cs typeface="Arial"/>
              </a:rPr>
              <a:t>Termination of Programme/Conditions Guiding Re-Admission into </a:t>
            </a:r>
            <a:r>
              <a:rPr lang="en-US" sz="3600" dirty="0" smtClean="0">
                <a:latin typeface="Arial"/>
                <a:cs typeface="Arial"/>
              </a:rPr>
              <a:t>undergraduate</a:t>
            </a:r>
            <a:r>
              <a:rPr lang="en-US" sz="3600" dirty="0">
                <a:latin typeface="Arial"/>
                <a:cs typeface="Arial"/>
              </a:rPr>
              <a:t> </a:t>
            </a:r>
            <a:r>
              <a:rPr lang="en-US" sz="3600" dirty="0" err="1">
                <a:latin typeface="Arial"/>
                <a:cs typeface="Arial"/>
              </a:rPr>
              <a:t>programme</a:t>
            </a:r>
            <a:endParaRPr lang="en-US" sz="3600" dirty="0">
              <a:latin typeface="Arial"/>
              <a:cs typeface="Arial"/>
            </a:endParaRPr>
          </a:p>
          <a:p>
            <a:pPr marL="457200" indent="-457200"/>
            <a:r>
              <a:rPr lang="en-US" sz="3600" dirty="0">
                <a:latin typeface="Arial"/>
                <a:cs typeface="Arial"/>
              </a:rPr>
              <a:t>Senate-Approved Penalties Academic/Social Misconduct</a:t>
            </a:r>
          </a:p>
          <a:p>
            <a:pPr marL="457200" indent="-457200"/>
            <a:r>
              <a:rPr lang="en-US" sz="3600" dirty="0">
                <a:latin typeface="Arial"/>
                <a:cs typeface="Arial"/>
              </a:rPr>
              <a:t>Suspension and Rustication</a:t>
            </a:r>
          </a:p>
          <a:p>
            <a:pPr marL="457200" indent="-457200"/>
            <a:r>
              <a:rPr lang="en-US" sz="3600" dirty="0">
                <a:latin typeface="Arial"/>
                <a:cs typeface="Arial"/>
              </a:rPr>
              <a:t>Re-Admission after Rustication</a:t>
            </a:r>
          </a:p>
          <a:p>
            <a:endParaRPr lang="en-US" dirty="0">
              <a:latin typeface="Arial"/>
              <a:cs typeface="Arial"/>
            </a:endParaRPr>
          </a:p>
        </p:txBody>
      </p:sp>
      <p:pic>
        <p:nvPicPr>
          <p:cNvPr id="6" name="Picture 5" descr="A logo of a university of lagos&#10;&#10;Description automatically generated">
            <a:extLst>
              <a:ext uri="{FF2B5EF4-FFF2-40B4-BE49-F238E27FC236}">
                <a16:creationId xmlns="" xmlns:a16="http://schemas.microsoft.com/office/drawing/2014/main" id="{B77425B7-4BCB-2EBA-CBCB-E32FE2645C0C}"/>
              </a:ext>
            </a:extLst>
          </p:cNvPr>
          <p:cNvPicPr>
            <a:picLocks noChangeAspect="1"/>
          </p:cNvPicPr>
          <p:nvPr/>
        </p:nvPicPr>
        <p:blipFill>
          <a:blip r:embed="rId3" cstate="print"/>
          <a:stretch>
            <a:fillRect/>
          </a:stretch>
        </p:blipFill>
        <p:spPr>
          <a:xfrm>
            <a:off x="0" y="5080"/>
            <a:ext cx="1330960" cy="1330960"/>
          </a:xfrm>
          <a:prstGeom prst="rect">
            <a:avLst/>
          </a:prstGeom>
        </p:spPr>
      </p:pic>
    </p:spTree>
    <p:extLst>
      <p:ext uri="{BB962C8B-B14F-4D97-AF65-F5344CB8AC3E}">
        <p14:creationId xmlns="" xmlns:p14="http://schemas.microsoft.com/office/powerpoint/2010/main" val="41183482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BA4CACE-18CD-F984-4C5B-A19F61275F55}"/>
              </a:ext>
            </a:extLst>
          </p:cNvPr>
          <p:cNvSpPr>
            <a:spLocks noGrp="1"/>
          </p:cNvSpPr>
          <p:nvPr>
            <p:ph type="title"/>
          </p:nvPr>
        </p:nvSpPr>
        <p:spPr>
          <a:xfrm>
            <a:off x="0" y="1981200"/>
            <a:ext cx="3314700" cy="3048000"/>
          </a:xfrm>
        </p:spPr>
        <p:txBody>
          <a:bodyPr anchor="ctr">
            <a:normAutofit/>
          </a:bodyPr>
          <a:lstStyle/>
          <a:p>
            <a:r>
              <a:rPr lang="en-US" sz="4000" dirty="0">
                <a:cs typeface="Times New Roman"/>
              </a:rPr>
              <a:t>Policies on Studentship</a:t>
            </a:r>
            <a:endParaRPr lang="en-US" sz="4000" dirty="0"/>
          </a:p>
          <a:p>
            <a:endParaRPr lang="en-US" sz="2800" dirty="0"/>
          </a:p>
        </p:txBody>
      </p:sp>
      <p:graphicFrame>
        <p:nvGraphicFramePr>
          <p:cNvPr id="5" name="Content Placeholder 2">
            <a:extLst>
              <a:ext uri="{FF2B5EF4-FFF2-40B4-BE49-F238E27FC236}">
                <a16:creationId xmlns="" xmlns:a16="http://schemas.microsoft.com/office/drawing/2014/main" id="{BC821FB4-2EE5-8BF7-6E55-6FF7FB6AD710}"/>
              </a:ext>
            </a:extLst>
          </p:cNvPr>
          <p:cNvGraphicFramePr>
            <a:graphicFrameLocks noGrp="1"/>
          </p:cNvGraphicFramePr>
          <p:nvPr>
            <p:ph idx="1"/>
            <p:extLst>
              <p:ext uri="{D42A27DB-BD31-4B8C-83A1-F6EECF244321}">
                <p14:modId xmlns="" xmlns:p14="http://schemas.microsoft.com/office/powerpoint/2010/main" val="2880574279"/>
              </p:ext>
            </p:extLst>
          </p:nvPr>
        </p:nvGraphicFramePr>
        <p:xfrm>
          <a:off x="3524250" y="0"/>
          <a:ext cx="8667750" cy="6629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4" name="Picture 23" descr="A logo of a university of lagos&#10;&#10;Description automatically generated">
            <a:extLst>
              <a:ext uri="{FF2B5EF4-FFF2-40B4-BE49-F238E27FC236}">
                <a16:creationId xmlns="" xmlns:a16="http://schemas.microsoft.com/office/drawing/2014/main" id="{FB0BB42B-514F-740E-2EF1-020810130B34}"/>
              </a:ext>
            </a:extLst>
          </p:cNvPr>
          <p:cNvPicPr>
            <a:picLocks noChangeAspect="1"/>
          </p:cNvPicPr>
          <p:nvPr/>
        </p:nvPicPr>
        <p:blipFill>
          <a:blip r:embed="rId6" cstate="print"/>
          <a:stretch>
            <a:fillRect/>
          </a:stretch>
        </p:blipFill>
        <p:spPr>
          <a:xfrm>
            <a:off x="0" y="5080"/>
            <a:ext cx="1466850" cy="1480820"/>
          </a:xfrm>
          <a:prstGeom prst="rect">
            <a:avLst/>
          </a:prstGeom>
        </p:spPr>
      </p:pic>
    </p:spTree>
    <p:extLst>
      <p:ext uri="{BB962C8B-B14F-4D97-AF65-F5344CB8AC3E}">
        <p14:creationId xmlns="" xmlns:p14="http://schemas.microsoft.com/office/powerpoint/2010/main" val="4251038264"/>
      </p:ext>
    </p:extLst>
  </p:cSld>
  <p:clrMapOvr>
    <a:masterClrMapping/>
  </p:clrMapOvr>
</p:sld>
</file>

<file path=ppt/theme/theme1.xml><?xml version="1.0" encoding="utf-8"?>
<a:theme xmlns:a="http://schemas.openxmlformats.org/drawingml/2006/main" name="VanillaVTI">
  <a:themeElements>
    <a:clrScheme name="AnalogousFromRegularSeedLeftStep">
      <a:dk1>
        <a:srgbClr val="000000"/>
      </a:dk1>
      <a:lt1>
        <a:srgbClr val="FFFFFF"/>
      </a:lt1>
      <a:dk2>
        <a:srgbClr val="231B31"/>
      </a:dk2>
      <a:lt2>
        <a:srgbClr val="F2F0F3"/>
      </a:lt2>
      <a:accent1>
        <a:srgbClr val="7BAD44"/>
      </a:accent1>
      <a:accent2>
        <a:srgbClr val="A0A737"/>
      </a:accent2>
      <a:accent3>
        <a:srgbClr val="C3994D"/>
      </a:accent3>
      <a:accent4>
        <a:srgbClr val="B1563B"/>
      </a:accent4>
      <a:accent5>
        <a:srgbClr val="C34D63"/>
      </a:accent5>
      <a:accent6>
        <a:srgbClr val="B13B83"/>
      </a:accent6>
      <a:hlink>
        <a:srgbClr val="864FC4"/>
      </a:hlink>
      <a:folHlink>
        <a:srgbClr val="7F7F7F"/>
      </a:folHlink>
    </a:clrScheme>
    <a:fontScheme name="Neue Haas">
      <a:majorFont>
        <a:latin typeface="Neue Haas Grotesk Text Pro"/>
        <a:ea typeface=""/>
        <a:cs typeface=""/>
      </a:majorFont>
      <a:minorFont>
        <a:latin typeface="Neue Haas Grotesk Tex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VanillaVTI" id="{54D376C6-1C9B-4C6B-8F3C-483BB307BB05}" vid="{7690D8A9-C071-45EF-BA7A-F7FA9779B11D}"/>
    </a:ext>
  </a:extLst>
</a:theme>
</file>

<file path=docProps/app.xml><?xml version="1.0" encoding="utf-8"?>
<Properties xmlns="http://schemas.openxmlformats.org/officeDocument/2006/extended-properties" xmlns:vt="http://schemas.openxmlformats.org/officeDocument/2006/docPropsVTypes">
  <TotalTime>355</TotalTime>
  <Words>1504</Words>
  <Application>Microsoft Office PowerPoint</Application>
  <PresentationFormat>Custom</PresentationFormat>
  <Paragraphs>198</Paragraphs>
  <Slides>34</Slides>
  <Notes>0</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VanillaVTI</vt:lpstr>
      <vt:lpstr>OVERVIEW OF STUDENTS ACADEMIC MATTERS IN UNIVERSITY OF LAGOS</vt:lpstr>
      <vt:lpstr> OLAKUNLE E.MAKINDE (MRS.) MNIM </vt:lpstr>
      <vt:lpstr>Learning Objectives:  At the end of the session, participants will be able to: </vt:lpstr>
      <vt:lpstr>Directorate of Academic Affairs</vt:lpstr>
      <vt:lpstr> Directorate of Academic Affairs </vt:lpstr>
      <vt:lpstr>Directorate of Academic Affairs</vt:lpstr>
      <vt:lpstr>Policies on Studentship</vt:lpstr>
      <vt:lpstr>    Policies on Studentship </vt:lpstr>
      <vt:lpstr>Policies on Studentship </vt:lpstr>
      <vt:lpstr>Registration Cont’d</vt:lpstr>
      <vt:lpstr>Registration  Cont’d</vt:lpstr>
      <vt:lpstr>Deferment, Leave of Absence and Medical/Sick Leave </vt:lpstr>
      <vt:lpstr>           Deferment, Leave of Absence and Medical/Sick Leave </vt:lpstr>
      <vt:lpstr>Procedure</vt:lpstr>
      <vt:lpstr>Medical/Sick Leave</vt:lpstr>
      <vt:lpstr>Procedure</vt:lpstr>
      <vt:lpstr>Re-Absorption of Students after Deferment/Leave of Absence and Withdrawal due to absence </vt:lpstr>
      <vt:lpstr>Procedure</vt:lpstr>
      <vt:lpstr>Extension of Studentship</vt:lpstr>
      <vt:lpstr>Procedure</vt:lpstr>
      <vt:lpstr>Withdrawal</vt:lpstr>
      <vt:lpstr>Withdrawal Cont’d</vt:lpstr>
      <vt:lpstr>Termination  of Programme &amp; Re-Admission</vt:lpstr>
      <vt:lpstr>Termination of  Programme  &amp;  Re-Admission </vt:lpstr>
      <vt:lpstr>Suspension and Rustication</vt:lpstr>
      <vt:lpstr>Procedure</vt:lpstr>
      <vt:lpstr>Policy on Change of Name</vt:lpstr>
      <vt:lpstr>Conduct of Examinations for Visually Impaired Students</vt:lpstr>
      <vt:lpstr>Conduct of Examinations for Visually Impaired Students</vt:lpstr>
      <vt:lpstr> Disposal of Old Examination Scripts </vt:lpstr>
      <vt:lpstr>INTER/ INTRA FACULTY TRANSFER </vt:lpstr>
      <vt:lpstr>Transfer of GST Courses (Results and Units) </vt:lpstr>
      <vt:lpstr>CONCLUSION</vt:lpstr>
      <vt:lpstr>Thank you for Listening       Questions/ Comments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c:creator>
  <cp:lastModifiedBy>olakunle makinde</cp:lastModifiedBy>
  <cp:revision>541</cp:revision>
  <dcterms:created xsi:type="dcterms:W3CDTF">2023-08-18T17:49:36Z</dcterms:created>
  <dcterms:modified xsi:type="dcterms:W3CDTF">2023-08-22T19:34:18Z</dcterms:modified>
</cp:coreProperties>
</file>