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sldIdLst>
    <p:sldId id="256" r:id="rId2"/>
    <p:sldId id="294" r:id="rId3"/>
    <p:sldId id="257" r:id="rId4"/>
    <p:sldId id="295" r:id="rId5"/>
    <p:sldId id="259" r:id="rId6"/>
    <p:sldId id="297"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4" r:id="rId21"/>
    <p:sldId id="275" r:id="rId22"/>
    <p:sldId id="276" r:id="rId23"/>
    <p:sldId id="277" r:id="rId24"/>
    <p:sldId id="278" r:id="rId25"/>
    <p:sldId id="279" r:id="rId26"/>
    <p:sldId id="280" r:id="rId27"/>
    <p:sldId id="281" r:id="rId28"/>
    <p:sldId id="282" r:id="rId29"/>
    <p:sldId id="283" r:id="rId30"/>
    <p:sldId id="285" r:id="rId31"/>
    <p:sldId id="284" r:id="rId32"/>
    <p:sldId id="286" r:id="rId33"/>
    <p:sldId id="287" r:id="rId34"/>
    <p:sldId id="288" r:id="rId35"/>
    <p:sldId id="289" r:id="rId36"/>
    <p:sldId id="290" r:id="rId37"/>
    <p:sldId id="291" r:id="rId38"/>
    <p:sldId id="292" r:id="rId39"/>
    <p:sldId id="293" r:id="rId40"/>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DFA65AF-E993-42EC-8120-FB8093911421}">
          <p14:sldIdLst>
            <p14:sldId id="256"/>
            <p14:sldId id="294"/>
            <p14:sldId id="257"/>
            <p14:sldId id="295"/>
            <p14:sldId id="259"/>
            <p14:sldId id="297"/>
            <p14:sldId id="260"/>
            <p14:sldId id="261"/>
            <p14:sldId id="262"/>
            <p14:sldId id="263"/>
            <p14:sldId id="264"/>
            <p14:sldId id="265"/>
            <p14:sldId id="266"/>
            <p14:sldId id="267"/>
            <p14:sldId id="268"/>
            <p14:sldId id="269"/>
            <p14:sldId id="270"/>
            <p14:sldId id="271"/>
            <p14:sldId id="272"/>
            <p14:sldId id="274"/>
            <p14:sldId id="275"/>
            <p14:sldId id="276"/>
            <p14:sldId id="277"/>
            <p14:sldId id="278"/>
            <p14:sldId id="279"/>
            <p14:sldId id="280"/>
            <p14:sldId id="281"/>
            <p14:sldId id="282"/>
            <p14:sldId id="283"/>
            <p14:sldId id="285"/>
            <p14:sldId id="284"/>
            <p14:sldId id="286"/>
            <p14:sldId id="287"/>
            <p14:sldId id="288"/>
            <p14:sldId id="289"/>
            <p14:sldId id="290"/>
            <p14:sldId id="291"/>
            <p14:sldId id="292"/>
            <p14:sldId id="293"/>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9" autoAdjust="0"/>
    <p:restoredTop sz="94660"/>
  </p:normalViewPr>
  <p:slideViewPr>
    <p:cSldViewPr>
      <p:cViewPr varScale="1">
        <p:scale>
          <a:sx n="87" d="100"/>
          <a:sy n="87" d="100"/>
        </p:scale>
        <p:origin x="-1458"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DC37B9F5-B551-421B-B741-2113639432E5}" type="datetimeFigureOut">
              <a:rPr lang="en-US" smtClean="0"/>
              <a:t>4/19/2018</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FFAB1006-B0DF-410D-A22E-EE9C0A30A966}" type="slidenum">
              <a:rPr lang="en-US" smtClean="0"/>
              <a:t>‹#›</a:t>
            </a:fld>
            <a:endParaRPr lang="en-US"/>
          </a:p>
        </p:txBody>
      </p:sp>
    </p:spTree>
    <p:extLst>
      <p:ext uri="{BB962C8B-B14F-4D97-AF65-F5344CB8AC3E}">
        <p14:creationId xmlns:p14="http://schemas.microsoft.com/office/powerpoint/2010/main" val="1234600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FFAB1006-B0DF-410D-A22E-EE9C0A30A966}" type="slidenum">
              <a:rPr lang="en-US" smtClean="0"/>
              <a:t>32</a:t>
            </a:fld>
            <a:endParaRPr lang="en-US"/>
          </a:p>
        </p:txBody>
      </p:sp>
    </p:spTree>
    <p:extLst>
      <p:ext uri="{BB962C8B-B14F-4D97-AF65-F5344CB8AC3E}">
        <p14:creationId xmlns:p14="http://schemas.microsoft.com/office/powerpoint/2010/main" val="3704544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AB1006-B0DF-410D-A22E-EE9C0A30A966}" type="slidenum">
              <a:rPr lang="en-US" smtClean="0"/>
              <a:t>33</a:t>
            </a:fld>
            <a:endParaRPr lang="en-US"/>
          </a:p>
        </p:txBody>
      </p:sp>
    </p:spTree>
    <p:extLst>
      <p:ext uri="{BB962C8B-B14F-4D97-AF65-F5344CB8AC3E}">
        <p14:creationId xmlns:p14="http://schemas.microsoft.com/office/powerpoint/2010/main" val="355621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5582640-B170-46C4-86BC-5BAA60F91CA1}" type="datetime1">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1066990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4D3581-9CCA-44FA-BB00-50798390F9FB}" type="datetime1">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4286520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892F3D-104B-45D9-9F59-B908E2A57933}" type="datetime1">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4280752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E287939-5285-46A1-9E80-ED40AA07AD16}" type="datetime1">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1649751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9637C7-9717-4BD1-8F98-9AFEBCF05BD9}" type="datetime1">
              <a:rPr lang="en-US" smtClean="0"/>
              <a:t>4/19/2018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1826453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8C5FDA-0147-429D-9C25-1FB8988B8C5A}" type="datetime1">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183794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FC4A27-581E-4392-B63E-1FB9FAC20A93}" type="datetime1">
              <a:rPr lang="en-US" smtClean="0"/>
              <a:t>4/19/2018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2369969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0EC6671-0F56-40A8-8433-EC24714610F5}" type="datetime1">
              <a:rPr lang="en-US" smtClean="0"/>
              <a:t>4/19/2018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851444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80D16E-6F1E-4F29-A81C-D0C2082BA43B}" type="datetime1">
              <a:rPr lang="en-US" smtClean="0"/>
              <a:t>4/19/2018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3539446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EBF55F-41D9-4A1B-BCA1-805D2B4AE2C1}" type="datetime1">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3308287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14C6F58-92A7-458E-9EE5-037FC3F84AD6}" type="datetime1">
              <a:rPr lang="en-US" smtClean="0"/>
              <a:t>4/19/2018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D7A8AA-1676-4FE0-8A9D-2AA5958B606C}" type="slidenum">
              <a:rPr lang="en-US" smtClean="0"/>
              <a:t>‹#›</a:t>
            </a:fld>
            <a:endParaRPr lang="en-US"/>
          </a:p>
        </p:txBody>
      </p:sp>
    </p:spTree>
    <p:extLst>
      <p:ext uri="{BB962C8B-B14F-4D97-AF65-F5344CB8AC3E}">
        <p14:creationId xmlns:p14="http://schemas.microsoft.com/office/powerpoint/2010/main" val="4060823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E9757C-4D29-4C34-97A4-467D66E4B1D6}" type="datetime1">
              <a:rPr lang="en-US" smtClean="0"/>
              <a:t>4/19/2018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D7A8AA-1676-4FE0-8A9D-2AA5958B606C}" type="slidenum">
              <a:rPr lang="en-US" smtClean="0"/>
              <a:t>‹#›</a:t>
            </a:fld>
            <a:endParaRPr lang="en-US"/>
          </a:p>
        </p:txBody>
      </p:sp>
    </p:spTree>
    <p:extLst>
      <p:ext uri="{BB962C8B-B14F-4D97-AF65-F5344CB8AC3E}">
        <p14:creationId xmlns:p14="http://schemas.microsoft.com/office/powerpoint/2010/main" val="936408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52600"/>
            <a:ext cx="7848600" cy="4572000"/>
          </a:xfrm>
        </p:spPr>
        <p:txBody>
          <a:bodyPr>
            <a:normAutofit fontScale="90000"/>
          </a:bodyPr>
          <a:lstStyle/>
          <a:p>
            <a:pPr marL="0" indent="0"/>
            <a:r>
              <a:rPr lang="en-US" sz="2800" b="1" dirty="0"/>
              <a:t>AMICABLE RESOLUTION TO THE SEEMING IMPASSE </a:t>
            </a:r>
            <a:br>
              <a:rPr lang="en-US" sz="2800" b="1" dirty="0"/>
            </a:br>
            <a:r>
              <a:rPr lang="en-US" sz="2800" b="1" i="1" dirty="0"/>
              <a:t>on the</a:t>
            </a:r>
            <a:r>
              <a:rPr lang="en-US" sz="3200" b="1" dirty="0"/>
              <a:t> </a:t>
            </a:r>
            <a:br>
              <a:rPr lang="en-US" sz="3200" b="1" dirty="0"/>
            </a:br>
            <a:r>
              <a:rPr lang="en-US" sz="2800" b="1" dirty="0"/>
              <a:t>LAGOS STATE LAND USE CHARGE (LUC), 2018.</a:t>
            </a:r>
            <a:br>
              <a:rPr lang="en-US" sz="2800" b="1" dirty="0"/>
            </a:br>
            <a:r>
              <a:rPr lang="en-US" sz="3200" b="1" i="1" dirty="0"/>
              <a:t>by</a:t>
            </a:r>
            <a:br>
              <a:rPr lang="en-US" sz="3200" b="1" i="1" dirty="0"/>
            </a:br>
            <a:r>
              <a:rPr lang="en-US" sz="3200" b="1" dirty="0"/>
              <a:t/>
            </a:r>
            <a:br>
              <a:rPr lang="en-US" sz="3200" b="1" dirty="0"/>
            </a:br>
            <a:r>
              <a:rPr lang="en-US" sz="3200" dirty="0"/>
              <a:t>G.K. </a:t>
            </a:r>
            <a:r>
              <a:rPr lang="en-US" sz="3200" dirty="0" err="1"/>
              <a:t>Babawale</a:t>
            </a:r>
            <a:r>
              <a:rPr lang="en-US" sz="3200" dirty="0"/>
              <a:t>, PhD., ANISV, ESV</a:t>
            </a:r>
            <a:br>
              <a:rPr lang="en-US" sz="3200" dirty="0"/>
            </a:br>
            <a:r>
              <a:rPr lang="en-US" sz="2000" dirty="0"/>
              <a:t>08023166473; gkbabs@yahoo.co.uk</a:t>
            </a:r>
            <a:r>
              <a:rPr lang="en-US" sz="3200" dirty="0"/>
              <a:t/>
            </a:r>
            <a:br>
              <a:rPr lang="en-US" sz="3200" dirty="0"/>
            </a:br>
            <a:r>
              <a:rPr lang="en-US" sz="3200" i="1" dirty="0"/>
              <a:t>presented at</a:t>
            </a:r>
            <a:r>
              <a:rPr lang="en-US" sz="3200" dirty="0"/>
              <a:t/>
            </a:r>
            <a:br>
              <a:rPr lang="en-US" sz="3200" dirty="0"/>
            </a:br>
            <a:r>
              <a:rPr lang="en-US" sz="2400" dirty="0"/>
              <a:t>A ROUND TABLE/EXPERT PANEL DISCUSSION</a:t>
            </a:r>
            <a:br>
              <a:rPr lang="en-US" sz="2400" dirty="0"/>
            </a:br>
            <a:r>
              <a:rPr lang="en-US" sz="2400" i="1" dirty="0"/>
              <a:t>on</a:t>
            </a:r>
            <a:r>
              <a:rPr lang="en-US" sz="3200" dirty="0"/>
              <a:t/>
            </a:r>
            <a:br>
              <a:rPr lang="en-US" sz="3200" dirty="0"/>
            </a:br>
            <a:r>
              <a:rPr lang="en-US" sz="2400" dirty="0"/>
              <a:t>PROPERTY TAX REFORM: TOWARDS SUSTAINABLE LAND USE CHARGE ADMINISTRATION IN LAGOS STATE</a:t>
            </a:r>
            <a:br>
              <a:rPr lang="en-US" sz="2400" dirty="0"/>
            </a:br>
            <a:r>
              <a:rPr lang="en-US" sz="2400" i="1" dirty="0"/>
              <a:t>organized by</a:t>
            </a:r>
            <a:r>
              <a:rPr lang="en-US" sz="2400" dirty="0"/>
              <a:t>  </a:t>
            </a:r>
            <a:br>
              <a:rPr lang="en-US" sz="2400" dirty="0"/>
            </a:br>
            <a:r>
              <a:rPr lang="en-US" sz="2400" dirty="0"/>
              <a:t>Department of Estate Management,</a:t>
            </a:r>
            <a:br>
              <a:rPr lang="en-US" sz="2400" dirty="0"/>
            </a:br>
            <a:r>
              <a:rPr lang="en-US" sz="2400" dirty="0"/>
              <a:t>Faculty of Environmental Sciences,</a:t>
            </a:r>
            <a:br>
              <a:rPr lang="en-US" sz="2400" dirty="0"/>
            </a:br>
            <a:r>
              <a:rPr lang="en-US" sz="2400" dirty="0"/>
              <a:t>University of Lagos,</a:t>
            </a:r>
            <a:br>
              <a:rPr lang="en-US" sz="2400" dirty="0"/>
            </a:br>
            <a:r>
              <a:rPr lang="en-US" sz="2400" dirty="0" err="1"/>
              <a:t>Akoka</a:t>
            </a:r>
            <a:r>
              <a:rPr lang="en-US" sz="2400" dirty="0"/>
              <a:t>, Lagos.</a:t>
            </a:r>
            <a:br>
              <a:rPr lang="en-US" sz="2400" dirty="0"/>
            </a:br>
            <a:r>
              <a:rPr lang="en-US" sz="3200" dirty="0"/>
              <a:t/>
            </a:r>
            <a:br>
              <a:rPr lang="en-US" sz="3200" dirty="0"/>
            </a:br>
            <a:endParaRPr lang="en-US" sz="3200" dirty="0"/>
          </a:p>
        </p:txBody>
      </p:sp>
    </p:spTree>
    <p:extLst>
      <p:ext uri="{BB962C8B-B14F-4D97-AF65-F5344CB8AC3E}">
        <p14:creationId xmlns:p14="http://schemas.microsoft.com/office/powerpoint/2010/main" val="3595915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LAGOS STATE LAND USE CHARGE LAW, 2018</a:t>
            </a:r>
          </a:p>
        </p:txBody>
      </p:sp>
      <p:sp>
        <p:nvSpPr>
          <p:cNvPr id="3" name="Content Placeholder 2"/>
          <p:cNvSpPr>
            <a:spLocks noGrp="1"/>
          </p:cNvSpPr>
          <p:nvPr>
            <p:ph idx="1"/>
          </p:nvPr>
        </p:nvSpPr>
        <p:spPr>
          <a:xfrm>
            <a:off x="381000" y="1295400"/>
            <a:ext cx="8458200" cy="5334000"/>
          </a:xfrm>
        </p:spPr>
        <p:txBody>
          <a:bodyPr>
            <a:normAutofit fontScale="32500" lnSpcReduction="20000"/>
          </a:bodyPr>
          <a:lstStyle/>
          <a:p>
            <a:pPr marL="0" indent="0">
              <a:buNone/>
            </a:pPr>
            <a:r>
              <a:rPr lang="en-US" sz="4300" dirty="0"/>
              <a:t>The tax or charge is calculated as follows:</a:t>
            </a:r>
          </a:p>
          <a:p>
            <a:pPr marL="0" indent="0">
              <a:buNone/>
            </a:pPr>
            <a:r>
              <a:rPr lang="en-US" sz="4300" dirty="0"/>
              <a:t>(Land Value + Building Development Value) X relief Rate X Charge Rate</a:t>
            </a:r>
          </a:p>
          <a:p>
            <a:pPr marL="0" indent="0">
              <a:buNone/>
            </a:pPr>
            <a:r>
              <a:rPr lang="en-US" sz="4300" dirty="0"/>
              <a:t>Interpreted as:</a:t>
            </a:r>
          </a:p>
          <a:p>
            <a:pPr marL="0" indent="0">
              <a:buNone/>
            </a:pPr>
            <a:r>
              <a:rPr lang="en-US" sz="4300" b="1" dirty="0"/>
              <a:t>LUC = M x [(LA x LR) + (BA x BR x DR) X RR X CR]  </a:t>
            </a:r>
            <a:endParaRPr lang="en-US" sz="4300" dirty="0"/>
          </a:p>
          <a:p>
            <a:pPr marL="0" indent="0">
              <a:buNone/>
            </a:pPr>
            <a:r>
              <a:rPr lang="en-US" sz="4300" dirty="0"/>
              <a:t>Where,</a:t>
            </a:r>
          </a:p>
          <a:p>
            <a:pPr marL="0" indent="0" algn="just">
              <a:buNone/>
            </a:pPr>
            <a:r>
              <a:rPr lang="en-US" sz="4300" b="1" dirty="0"/>
              <a:t>LUC =</a:t>
            </a:r>
            <a:r>
              <a:rPr lang="en-US" sz="4300" dirty="0"/>
              <a:t> annual amount of Land Use Charge in Naira. </a:t>
            </a:r>
          </a:p>
          <a:p>
            <a:pPr marL="0" indent="0" algn="just">
              <a:buNone/>
            </a:pPr>
            <a:r>
              <a:rPr lang="en-US" sz="4300" b="1" dirty="0"/>
              <a:t>LA =</a:t>
            </a:r>
            <a:r>
              <a:rPr lang="en-US" sz="4300" dirty="0"/>
              <a:t> the area of the land parcel in square </a:t>
            </a:r>
            <a:r>
              <a:rPr lang="en-US" sz="4300" dirty="0" err="1"/>
              <a:t>metres</a:t>
            </a:r>
            <a:r>
              <a:rPr lang="en-US" sz="4300" dirty="0"/>
              <a:t>.     </a:t>
            </a:r>
          </a:p>
          <a:p>
            <a:pPr marL="0" indent="0" algn="just">
              <a:buNone/>
            </a:pPr>
            <a:r>
              <a:rPr lang="en-US" sz="4300" b="1" dirty="0"/>
              <a:t>LR =</a:t>
            </a:r>
            <a:r>
              <a:rPr lang="en-US" sz="4300" dirty="0"/>
              <a:t> </a:t>
            </a:r>
            <a:r>
              <a:rPr lang="en-US" sz="4300" b="1" dirty="0"/>
              <a:t>the average Market Value</a:t>
            </a:r>
            <a:r>
              <a:rPr lang="en-US" sz="4300" dirty="0"/>
              <a:t> of a land parcel </a:t>
            </a:r>
            <a:r>
              <a:rPr lang="en-US" sz="4300" b="1" dirty="0"/>
              <a:t>in the neighborhood</a:t>
            </a:r>
            <a:r>
              <a:rPr lang="en-US" sz="4300" dirty="0"/>
              <a:t>, on per square </a:t>
            </a:r>
            <a:r>
              <a:rPr lang="en-US" sz="4300" dirty="0" err="1"/>
              <a:t>metre</a:t>
            </a:r>
            <a:r>
              <a:rPr lang="en-US" sz="4300" dirty="0"/>
              <a:t> basis in Naira based on the market value of the property as determined by professional </a:t>
            </a:r>
            <a:r>
              <a:rPr lang="en-US" sz="4300" dirty="0" err="1"/>
              <a:t>Valuers</a:t>
            </a:r>
            <a:r>
              <a:rPr lang="en-US" sz="4300" dirty="0"/>
              <a:t> appointed by the commissioner for that purpose.         </a:t>
            </a:r>
          </a:p>
          <a:p>
            <a:pPr marL="0" indent="0" algn="just">
              <a:buNone/>
            </a:pPr>
            <a:r>
              <a:rPr lang="en-US" sz="4300" b="1" dirty="0"/>
              <a:t>BA =</a:t>
            </a:r>
            <a:r>
              <a:rPr lang="en-US" sz="4300" dirty="0"/>
              <a:t> the total developed floor area of building on the plot of land in square </a:t>
            </a:r>
            <a:r>
              <a:rPr lang="en-US" sz="4300" dirty="0" err="1"/>
              <a:t>metres</a:t>
            </a:r>
            <a:r>
              <a:rPr lang="en-US" sz="4300" dirty="0"/>
              <a:t>, or the total floor area of apartment unit in a building where the apartment has a separate ownership title.</a:t>
            </a:r>
          </a:p>
          <a:p>
            <a:pPr marL="0" indent="0" algn="just">
              <a:buNone/>
            </a:pPr>
            <a:r>
              <a:rPr lang="en-US" sz="4300" b="1" dirty="0"/>
              <a:t>BR =</a:t>
            </a:r>
            <a:r>
              <a:rPr lang="en-US" sz="4300" dirty="0"/>
              <a:t> the </a:t>
            </a:r>
            <a:r>
              <a:rPr lang="en-US" sz="4300" b="1" dirty="0"/>
              <a:t>average construction value</a:t>
            </a:r>
            <a:r>
              <a:rPr lang="en-US" sz="4300" dirty="0"/>
              <a:t> of buildings and improvements </a:t>
            </a:r>
            <a:r>
              <a:rPr lang="en-US" sz="4300" b="1" dirty="0"/>
              <a:t>in the neighborhood</a:t>
            </a:r>
            <a:r>
              <a:rPr lang="en-US" sz="4300" dirty="0"/>
              <a:t> or a per square </a:t>
            </a:r>
            <a:r>
              <a:rPr lang="en-US" sz="4300" dirty="0" err="1"/>
              <a:t>metre</a:t>
            </a:r>
            <a:r>
              <a:rPr lang="en-US" sz="4300" dirty="0"/>
              <a:t> basis in naira based on the market value of the property as determined by professional </a:t>
            </a:r>
            <a:r>
              <a:rPr lang="en-US" sz="4300" dirty="0" err="1"/>
              <a:t>Valuers</a:t>
            </a:r>
            <a:r>
              <a:rPr lang="en-US" sz="4300" dirty="0"/>
              <a:t> appointed by the commissioner for that purpose.</a:t>
            </a:r>
          </a:p>
          <a:p>
            <a:pPr marL="0" indent="0" algn="just">
              <a:buNone/>
            </a:pPr>
            <a:r>
              <a:rPr lang="en-US" sz="4300" b="1" dirty="0"/>
              <a:t>DR =</a:t>
            </a:r>
            <a:r>
              <a:rPr lang="en-US" sz="4300" dirty="0"/>
              <a:t> the Depreciation Rate for the buildings and improvements  of the land which accounts for the building being of higher or lower value than the average buildings in the neighborhood and which also accounts for the degree of completion of construction of the building.</a:t>
            </a:r>
          </a:p>
          <a:p>
            <a:pPr marL="0" indent="0" algn="just">
              <a:buNone/>
            </a:pPr>
            <a:r>
              <a:rPr lang="en-US" sz="4300" b="1" dirty="0"/>
              <a:t>RR =</a:t>
            </a:r>
            <a:r>
              <a:rPr lang="en-US" sz="4300" dirty="0"/>
              <a:t> the rate of relief from tax (if any) applicable to the Owner Occupier in the circumstance shall be determined by the commissioner and shall be published in the State Government’s official Gazette and in one or more newspaper circulating within the state and reviewed by the Commissioner once every five years.    </a:t>
            </a:r>
          </a:p>
          <a:p>
            <a:pPr marL="0" indent="0" algn="just">
              <a:buNone/>
            </a:pPr>
            <a:r>
              <a:rPr lang="en-US" sz="4300" b="1" dirty="0"/>
              <a:t>CR =</a:t>
            </a:r>
            <a:r>
              <a:rPr lang="en-US" sz="4300" dirty="0"/>
              <a:t> the annual charge rate expressed as a percentage of the assessed Market value of   the Property and which may, at the State Governor’s discretion may vary between (a) Owner-occupied and other Property; (b) residential Property and Commercial (revenue generating) Property; (c ) Physically challenged persons; and (d) persons who have been resident at the same location for at least twelve years, minor, and retired Owner and Occupier, on the one hand, and other Owners and Occupiers on the other.  </a:t>
            </a:r>
          </a:p>
          <a:p>
            <a:pPr algn="just"/>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10</a:t>
            </a:fld>
            <a:endParaRPr lang="en-US"/>
          </a:p>
        </p:txBody>
      </p:sp>
    </p:spTree>
    <p:extLst>
      <p:ext uri="{BB962C8B-B14F-4D97-AF65-F5344CB8AC3E}">
        <p14:creationId xmlns:p14="http://schemas.microsoft.com/office/powerpoint/2010/main" val="3504344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a:t>LAND USE CHARGE ANNUAL RELIEF RATE</a:t>
            </a:r>
            <a:r>
              <a:rPr lang="en-US" dirty="0"/>
              <a:t/>
            </a:r>
            <a:br>
              <a:rPr lang="en-US" dirty="0"/>
            </a:br>
            <a:endParaRPr lang="en-US" dirty="0"/>
          </a:p>
        </p:txBody>
      </p:sp>
      <p:graphicFrame>
        <p:nvGraphicFramePr>
          <p:cNvPr id="7" name="Content Placeholder 6"/>
          <p:cNvGraphicFramePr>
            <a:graphicFrameLocks noGrp="1"/>
          </p:cNvGraphicFramePr>
          <p:nvPr>
            <p:ph idx="1"/>
          </p:nvPr>
        </p:nvGraphicFramePr>
        <p:xfrm>
          <a:off x="3136902" y="1257142"/>
          <a:ext cx="2870196" cy="5212080"/>
        </p:xfrm>
        <a:graphic>
          <a:graphicData uri="http://schemas.openxmlformats.org/drawingml/2006/table">
            <a:tbl>
              <a:tblPr firstRow="1" firstCol="1" bandRow="1">
                <a:tableStyleId>{5C22544A-7EE6-4342-B048-85BDC9FD1C3A}</a:tableStyleId>
              </a:tblPr>
              <a:tblGrid>
                <a:gridCol w="135646">
                  <a:extLst>
                    <a:ext uri="{9D8B030D-6E8A-4147-A177-3AD203B41FA5}">
                      <a16:colId xmlns:a16="http://schemas.microsoft.com/office/drawing/2014/main" xmlns="" val="20000"/>
                    </a:ext>
                  </a:extLst>
                </a:gridCol>
                <a:gridCol w="451142">
                  <a:extLst>
                    <a:ext uri="{9D8B030D-6E8A-4147-A177-3AD203B41FA5}">
                      <a16:colId xmlns:a16="http://schemas.microsoft.com/office/drawing/2014/main" xmlns="" val="20001"/>
                    </a:ext>
                  </a:extLst>
                </a:gridCol>
                <a:gridCol w="451142">
                  <a:extLst>
                    <a:ext uri="{9D8B030D-6E8A-4147-A177-3AD203B41FA5}">
                      <a16:colId xmlns:a16="http://schemas.microsoft.com/office/drawing/2014/main" xmlns="" val="20002"/>
                    </a:ext>
                  </a:extLst>
                </a:gridCol>
                <a:gridCol w="916133">
                  <a:extLst>
                    <a:ext uri="{9D8B030D-6E8A-4147-A177-3AD203B41FA5}">
                      <a16:colId xmlns:a16="http://schemas.microsoft.com/office/drawing/2014/main" xmlns="" val="20003"/>
                    </a:ext>
                  </a:extLst>
                </a:gridCol>
                <a:gridCol w="916133">
                  <a:extLst>
                    <a:ext uri="{9D8B030D-6E8A-4147-A177-3AD203B41FA5}">
                      <a16:colId xmlns:a16="http://schemas.microsoft.com/office/drawing/2014/main" xmlns="" val="20004"/>
                    </a:ext>
                  </a:extLst>
                </a:gridCol>
              </a:tblGrid>
              <a:tr h="273098">
                <a:tc>
                  <a:txBody>
                    <a:bodyPr/>
                    <a:lstStyle/>
                    <a:p>
                      <a:pPr marL="0" marR="0" algn="just">
                        <a:lnSpc>
                          <a:spcPct val="150000"/>
                        </a:lnSpc>
                        <a:spcBef>
                          <a:spcPts val="0"/>
                        </a:spcBef>
                        <a:spcAft>
                          <a:spcPts val="0"/>
                        </a:spcAft>
                      </a:pPr>
                      <a:r>
                        <a:rPr lang="en-US" sz="600" dirty="0">
                          <a:effectLst/>
                        </a:rPr>
                        <a:t>S/N</a:t>
                      </a:r>
                      <a:endParaRPr lang="en-US" sz="500" dirty="0">
                        <a:effectLst/>
                        <a:latin typeface="Calibri"/>
                        <a:ea typeface="Calibri"/>
                        <a:cs typeface="Times New Roman"/>
                      </a:endParaRPr>
                    </a:p>
                  </a:txBody>
                  <a:tcPr marL="31990" marR="31990" marT="0" marB="0"/>
                </a:tc>
                <a:tc gridSpan="2">
                  <a:txBody>
                    <a:bodyPr/>
                    <a:lstStyle/>
                    <a:p>
                      <a:pPr marL="0" marR="0" algn="just">
                        <a:lnSpc>
                          <a:spcPct val="150000"/>
                        </a:lnSpc>
                        <a:spcBef>
                          <a:spcPts val="0"/>
                        </a:spcBef>
                        <a:spcAft>
                          <a:spcPts val="0"/>
                        </a:spcAft>
                      </a:pPr>
                      <a:r>
                        <a:rPr lang="en-US" sz="600">
                          <a:effectLst/>
                        </a:rPr>
                        <a:t>ITEM</a:t>
                      </a:r>
                      <a:endParaRPr lang="en-US" sz="500">
                        <a:effectLst/>
                        <a:latin typeface="Calibri"/>
                        <a:ea typeface="Calibri"/>
                        <a:cs typeface="Times New Roman"/>
                      </a:endParaRPr>
                    </a:p>
                  </a:txBody>
                  <a:tcPr marL="31990" marR="31990" marT="0" marB="0"/>
                </a:tc>
                <a:tc hMerge="1">
                  <a:txBody>
                    <a:bodyPr/>
                    <a:lstStyle/>
                    <a:p>
                      <a:endParaRPr lang="en-US"/>
                    </a:p>
                  </a:txBody>
                  <a:tcPr/>
                </a:tc>
                <a:tc>
                  <a:txBody>
                    <a:bodyPr/>
                    <a:lstStyle/>
                    <a:p>
                      <a:pPr marL="0" marR="0" algn="just">
                        <a:lnSpc>
                          <a:spcPct val="150000"/>
                        </a:lnSpc>
                        <a:spcBef>
                          <a:spcPts val="0"/>
                        </a:spcBef>
                        <a:spcAft>
                          <a:spcPts val="0"/>
                        </a:spcAft>
                      </a:pPr>
                      <a:r>
                        <a:rPr lang="en-US" sz="600">
                          <a:effectLst/>
                        </a:rPr>
                        <a:t>ANNUAL RELIEF RATE</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REMARKS</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00"/>
                  </a:ext>
                </a:extLst>
              </a:tr>
              <a:tr h="277541">
                <a:tc>
                  <a:txBody>
                    <a:bodyPr/>
                    <a:lstStyle/>
                    <a:p>
                      <a:pPr marL="0" marR="0" algn="just">
                        <a:lnSpc>
                          <a:spcPct val="150000"/>
                        </a:lnSpc>
                        <a:spcBef>
                          <a:spcPts val="0"/>
                        </a:spcBef>
                        <a:spcAft>
                          <a:spcPts val="0"/>
                        </a:spcAft>
                      </a:pPr>
                      <a:r>
                        <a:rPr lang="en-US" sz="600">
                          <a:effectLst/>
                        </a:rPr>
                        <a:t>1</a:t>
                      </a:r>
                      <a:endParaRPr lang="en-US" sz="500">
                        <a:effectLst/>
                        <a:latin typeface="Calibri"/>
                        <a:ea typeface="Calibri"/>
                        <a:cs typeface="Times New Roman"/>
                      </a:endParaRPr>
                    </a:p>
                  </a:txBody>
                  <a:tcPr marL="31990" marR="31990" marT="0" marB="0"/>
                </a:tc>
                <a:tc gridSpan="2">
                  <a:txBody>
                    <a:bodyPr/>
                    <a:lstStyle/>
                    <a:p>
                      <a:pPr marL="0" marR="0" algn="just">
                        <a:lnSpc>
                          <a:spcPct val="150000"/>
                        </a:lnSpc>
                        <a:spcBef>
                          <a:spcPts val="0"/>
                        </a:spcBef>
                        <a:spcAft>
                          <a:spcPts val="0"/>
                        </a:spcAft>
                      </a:pPr>
                      <a:r>
                        <a:rPr lang="en-US" sz="600">
                          <a:effectLst/>
                        </a:rPr>
                        <a:t>GENERAL RELIEF </a:t>
                      </a:r>
                      <a:endParaRPr lang="en-US" sz="500">
                        <a:effectLst/>
                        <a:latin typeface="Calibri"/>
                        <a:ea typeface="Calibri"/>
                        <a:cs typeface="Times New Roman"/>
                      </a:endParaRPr>
                    </a:p>
                  </a:txBody>
                  <a:tcPr marL="31990" marR="31990" marT="0" marB="0"/>
                </a:tc>
                <a:tc hMerge="1">
                  <a:txBody>
                    <a:bodyPr/>
                    <a:lstStyle/>
                    <a:p>
                      <a:endParaRPr lang="en-US"/>
                    </a:p>
                  </a:txBody>
                  <a:tcPr/>
                </a:tc>
                <a:tc>
                  <a:txBody>
                    <a:bodyPr/>
                    <a:lstStyle/>
                    <a:p>
                      <a:pPr marL="0" marR="0" algn="just">
                        <a:lnSpc>
                          <a:spcPct val="150000"/>
                        </a:lnSpc>
                        <a:spcBef>
                          <a:spcPts val="0"/>
                        </a:spcBef>
                        <a:spcAft>
                          <a:spcPts val="0"/>
                        </a:spcAft>
                      </a:pPr>
                      <a:r>
                        <a:rPr lang="en-US" sz="600">
                          <a:effectLst/>
                        </a:rPr>
                        <a:t>40%</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Applicable to all properties liable to pay Land Use Charge</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01"/>
                  </a:ext>
                </a:extLst>
              </a:tr>
              <a:tr h="136549">
                <a:tc>
                  <a:txBody>
                    <a:bodyPr/>
                    <a:lstStyle/>
                    <a:p>
                      <a:pPr marL="0" marR="0" algn="just">
                        <a:lnSpc>
                          <a:spcPct val="150000"/>
                        </a:lnSpc>
                        <a:spcBef>
                          <a:spcPts val="0"/>
                        </a:spcBef>
                        <a:spcAft>
                          <a:spcPts val="0"/>
                        </a:spcAft>
                      </a:pPr>
                      <a:r>
                        <a:rPr lang="en-US" sz="600">
                          <a:effectLst/>
                        </a:rPr>
                        <a:t>2</a:t>
                      </a:r>
                      <a:endParaRPr lang="en-US" sz="500">
                        <a:effectLst/>
                        <a:latin typeface="Calibri"/>
                        <a:ea typeface="Calibri"/>
                        <a:cs typeface="Times New Roman"/>
                      </a:endParaRPr>
                    </a:p>
                  </a:txBody>
                  <a:tcPr marL="31990" marR="31990" marT="0" marB="0"/>
                </a:tc>
                <a:tc gridSpan="4">
                  <a:txBody>
                    <a:bodyPr/>
                    <a:lstStyle/>
                    <a:p>
                      <a:pPr marL="0" marR="0" algn="just">
                        <a:lnSpc>
                          <a:spcPct val="150000"/>
                        </a:lnSpc>
                        <a:spcBef>
                          <a:spcPts val="0"/>
                        </a:spcBef>
                        <a:spcAft>
                          <a:spcPts val="0"/>
                        </a:spcAft>
                      </a:pPr>
                      <a:r>
                        <a:rPr lang="en-US" sz="600">
                          <a:effectLst/>
                        </a:rPr>
                        <a:t>SPECIFIC RELIEFS (Applicable in Property Owners and Lease of 10 years and above).</a:t>
                      </a:r>
                      <a:endParaRPr lang="en-US" sz="500">
                        <a:effectLst/>
                        <a:latin typeface="Calibri"/>
                        <a:ea typeface="Calibri"/>
                        <a:cs typeface="Times New Roman"/>
                      </a:endParaRPr>
                    </a:p>
                  </a:txBody>
                  <a:tcPr marL="31990" marR="3199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2"/>
                  </a:ext>
                </a:extLst>
              </a:tr>
              <a:tr h="255918">
                <a:tc rowSpan="7">
                  <a:txBody>
                    <a:bodyPr/>
                    <a:lstStyle/>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endParaRPr>
                    </a:p>
                    <a:p>
                      <a:pPr marL="0" marR="0" algn="just">
                        <a:lnSpc>
                          <a:spcPct val="150000"/>
                        </a:lnSpc>
                        <a:spcBef>
                          <a:spcPts val="0"/>
                        </a:spcBef>
                        <a:spcAft>
                          <a:spcPts val="0"/>
                        </a:spcAft>
                      </a:pPr>
                      <a:r>
                        <a:rPr lang="en-US" sz="600">
                          <a:effectLst/>
                        </a:rPr>
                        <a:t> </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I</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Pensioner </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100%</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Owner Occupied – 60 years &amp; above</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03"/>
                  </a:ext>
                </a:extLst>
              </a:tr>
              <a:tr h="255918">
                <a:tc vMerge="1">
                  <a:txBody>
                    <a:bodyPr/>
                    <a:lstStyle/>
                    <a:p>
                      <a:endParaRPr lang="en-US"/>
                    </a:p>
                  </a:txBody>
                  <a:tcPr/>
                </a:tc>
                <a:tc>
                  <a:txBody>
                    <a:bodyPr/>
                    <a:lstStyle/>
                    <a:p>
                      <a:pPr marL="0" marR="0" algn="just">
                        <a:lnSpc>
                          <a:spcPct val="150000"/>
                        </a:lnSpc>
                        <a:spcBef>
                          <a:spcPts val="0"/>
                        </a:spcBef>
                        <a:spcAft>
                          <a:spcPts val="0"/>
                        </a:spcAft>
                      </a:pPr>
                      <a:r>
                        <a:rPr lang="en-US" sz="600">
                          <a:effectLst/>
                        </a:rPr>
                        <a:t>II</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Persons and disability </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10%</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Owner occupied </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04"/>
                  </a:ext>
                </a:extLst>
              </a:tr>
              <a:tr h="255918">
                <a:tc vMerge="1">
                  <a:txBody>
                    <a:bodyPr/>
                    <a:lstStyle/>
                    <a:p>
                      <a:endParaRPr lang="en-US"/>
                    </a:p>
                  </a:txBody>
                  <a:tcPr/>
                </a:tc>
                <a:tc>
                  <a:txBody>
                    <a:bodyPr/>
                    <a:lstStyle/>
                    <a:p>
                      <a:pPr marL="0" marR="0" algn="just">
                        <a:lnSpc>
                          <a:spcPct val="150000"/>
                        </a:lnSpc>
                        <a:spcBef>
                          <a:spcPts val="0"/>
                        </a:spcBef>
                        <a:spcAft>
                          <a:spcPts val="0"/>
                        </a:spcAft>
                      </a:pPr>
                      <a:r>
                        <a:rPr lang="en-US" sz="600">
                          <a:effectLst/>
                        </a:rPr>
                        <a:t>III</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Aged Persons </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10%</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Owner Occupied – 70 years &amp; above </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05"/>
                  </a:ext>
                </a:extLst>
              </a:tr>
              <a:tr h="255918">
                <a:tc vMerge="1">
                  <a:txBody>
                    <a:bodyPr/>
                    <a:lstStyle/>
                    <a:p>
                      <a:endParaRPr lang="en-US"/>
                    </a:p>
                  </a:txBody>
                  <a:tcPr/>
                </a:tc>
                <a:tc>
                  <a:txBody>
                    <a:bodyPr/>
                    <a:lstStyle/>
                    <a:p>
                      <a:pPr marL="0" marR="0" algn="just">
                        <a:lnSpc>
                          <a:spcPct val="150000"/>
                        </a:lnSpc>
                        <a:spcBef>
                          <a:spcPts val="0"/>
                        </a:spcBef>
                        <a:spcAft>
                          <a:spcPts val="0"/>
                        </a:spcAft>
                      </a:pPr>
                      <a:r>
                        <a:rPr lang="en-US" sz="600">
                          <a:effectLst/>
                        </a:rPr>
                        <a:t>IV</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Age of property </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10%</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25 years and above </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06"/>
                  </a:ext>
                </a:extLst>
              </a:tr>
              <a:tr h="383877">
                <a:tc vMerge="1">
                  <a:txBody>
                    <a:bodyPr/>
                    <a:lstStyle/>
                    <a:p>
                      <a:endParaRPr lang="en-US"/>
                    </a:p>
                  </a:txBody>
                  <a:tcPr/>
                </a:tc>
                <a:tc>
                  <a:txBody>
                    <a:bodyPr/>
                    <a:lstStyle/>
                    <a:p>
                      <a:pPr marL="0" marR="0" algn="just">
                        <a:lnSpc>
                          <a:spcPct val="150000"/>
                        </a:lnSpc>
                        <a:spcBef>
                          <a:spcPts val="0"/>
                        </a:spcBef>
                        <a:spcAft>
                          <a:spcPts val="0"/>
                        </a:spcAft>
                      </a:pPr>
                      <a:r>
                        <a:rPr lang="en-US" sz="600">
                          <a:effectLst/>
                        </a:rPr>
                        <a:t>V</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Long occupation by Owners </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5%</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dirty="0">
                          <a:effectLst/>
                        </a:rPr>
                        <a:t>12 years and above </a:t>
                      </a:r>
                      <a:endParaRPr lang="en-US" sz="500" dirty="0">
                        <a:effectLst/>
                        <a:latin typeface="Calibri"/>
                        <a:ea typeface="Calibri"/>
                        <a:cs typeface="Times New Roman"/>
                      </a:endParaRPr>
                    </a:p>
                  </a:txBody>
                  <a:tcPr marL="31990" marR="31990" marT="0" marB="0"/>
                </a:tc>
                <a:extLst>
                  <a:ext uri="{0D108BD9-81ED-4DB2-BD59-A6C34878D82A}">
                    <a16:rowId xmlns:a16="http://schemas.microsoft.com/office/drawing/2014/main" xmlns="" val="10007"/>
                  </a:ext>
                </a:extLst>
              </a:tr>
              <a:tr h="511837">
                <a:tc vMerge="1">
                  <a:txBody>
                    <a:bodyPr/>
                    <a:lstStyle/>
                    <a:p>
                      <a:endParaRPr lang="en-US"/>
                    </a:p>
                  </a:txBody>
                  <a:tcPr/>
                </a:tc>
                <a:tc>
                  <a:txBody>
                    <a:bodyPr/>
                    <a:lstStyle/>
                    <a:p>
                      <a:pPr marL="0" marR="0" algn="just">
                        <a:lnSpc>
                          <a:spcPct val="150000"/>
                        </a:lnSpc>
                        <a:spcBef>
                          <a:spcPts val="0"/>
                        </a:spcBef>
                        <a:spcAft>
                          <a:spcPts val="0"/>
                        </a:spcAft>
                      </a:pPr>
                      <a:r>
                        <a:rPr lang="en-US" sz="600">
                          <a:effectLst/>
                        </a:rPr>
                        <a:t>VI</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Federal and other State Government Properties </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20%</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None Revenue Generating </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08"/>
                  </a:ext>
                </a:extLst>
              </a:tr>
              <a:tr h="511837">
                <a:tc vMerge="1">
                  <a:txBody>
                    <a:bodyPr/>
                    <a:lstStyle/>
                    <a:p>
                      <a:endParaRPr lang="en-US"/>
                    </a:p>
                  </a:txBody>
                  <a:tcPr/>
                </a:tc>
                <a:tc>
                  <a:txBody>
                    <a:bodyPr/>
                    <a:lstStyle/>
                    <a:p>
                      <a:pPr marL="0" marR="0" algn="just">
                        <a:lnSpc>
                          <a:spcPct val="150000"/>
                        </a:lnSpc>
                        <a:spcBef>
                          <a:spcPts val="0"/>
                        </a:spcBef>
                        <a:spcAft>
                          <a:spcPts val="0"/>
                        </a:spcAft>
                      </a:pPr>
                      <a:r>
                        <a:rPr lang="en-US" sz="600">
                          <a:effectLst/>
                        </a:rPr>
                        <a:t>VII</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Partial Relief under the land use charge law </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20%</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None profit making </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09"/>
                  </a:ext>
                </a:extLst>
              </a:tr>
              <a:tr h="255918">
                <a:tc>
                  <a:txBody>
                    <a:bodyPr/>
                    <a:lstStyle/>
                    <a:p>
                      <a:pPr marL="0" marR="0" algn="just">
                        <a:lnSpc>
                          <a:spcPct val="150000"/>
                        </a:lnSpc>
                        <a:spcBef>
                          <a:spcPts val="0"/>
                        </a:spcBef>
                        <a:spcAft>
                          <a:spcPts val="0"/>
                        </a:spcAft>
                      </a:pPr>
                      <a:r>
                        <a:rPr lang="en-US" sz="600">
                          <a:effectLst/>
                        </a:rPr>
                        <a:t>2b</a:t>
                      </a:r>
                      <a:endParaRPr lang="en-US" sz="500">
                        <a:effectLst/>
                        <a:latin typeface="Calibri"/>
                        <a:ea typeface="Calibri"/>
                        <a:cs typeface="Times New Roman"/>
                      </a:endParaRPr>
                    </a:p>
                  </a:txBody>
                  <a:tcPr marL="31990" marR="31990" marT="0" marB="0"/>
                </a:tc>
                <a:tc gridSpan="4">
                  <a:txBody>
                    <a:bodyPr/>
                    <a:lstStyle/>
                    <a:p>
                      <a:pPr marL="0" marR="0" algn="just">
                        <a:lnSpc>
                          <a:spcPct val="150000"/>
                        </a:lnSpc>
                        <a:spcBef>
                          <a:spcPts val="0"/>
                        </a:spcBef>
                        <a:spcAft>
                          <a:spcPts val="0"/>
                        </a:spcAft>
                      </a:pPr>
                      <a:r>
                        <a:rPr lang="en-US" sz="600">
                          <a:effectLst/>
                        </a:rPr>
                        <a:t>The onus is on a person seeking a Specific Relief to provide relevant documents in proof</a:t>
                      </a:r>
                      <a:endParaRPr lang="en-US" sz="500">
                        <a:effectLst/>
                        <a:latin typeface="Calibri"/>
                        <a:ea typeface="Calibri"/>
                        <a:cs typeface="Times New Roman"/>
                      </a:endParaRPr>
                    </a:p>
                  </a:txBody>
                  <a:tcPr marL="31990" marR="3199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10"/>
                  </a:ext>
                </a:extLst>
              </a:tr>
              <a:tr h="255918">
                <a:tc>
                  <a:txBody>
                    <a:bodyPr/>
                    <a:lstStyle/>
                    <a:p>
                      <a:pPr marL="0" marR="0" algn="just">
                        <a:lnSpc>
                          <a:spcPct val="150000"/>
                        </a:lnSpc>
                        <a:spcBef>
                          <a:spcPts val="0"/>
                        </a:spcBef>
                        <a:spcAft>
                          <a:spcPts val="0"/>
                        </a:spcAft>
                      </a:pPr>
                      <a:r>
                        <a:rPr lang="en-US" sz="600">
                          <a:effectLst/>
                        </a:rPr>
                        <a:t>3</a:t>
                      </a:r>
                      <a:endParaRPr lang="en-US" sz="500">
                        <a:effectLst/>
                        <a:latin typeface="Calibri"/>
                        <a:ea typeface="Calibri"/>
                        <a:cs typeface="Times New Roman"/>
                      </a:endParaRPr>
                    </a:p>
                  </a:txBody>
                  <a:tcPr marL="31990" marR="31990" marT="0" marB="0"/>
                </a:tc>
                <a:tc gridSpan="2">
                  <a:txBody>
                    <a:bodyPr/>
                    <a:lstStyle/>
                    <a:p>
                      <a:pPr marL="0" marR="0" algn="just">
                        <a:lnSpc>
                          <a:spcPct val="150000"/>
                        </a:lnSpc>
                        <a:spcBef>
                          <a:spcPts val="0"/>
                        </a:spcBef>
                        <a:spcAft>
                          <a:spcPts val="0"/>
                        </a:spcAft>
                      </a:pPr>
                      <a:r>
                        <a:rPr lang="en-US" sz="600">
                          <a:effectLst/>
                        </a:rPr>
                        <a:t>Payment within 15 days of receipt of Demand Notice </a:t>
                      </a:r>
                      <a:endParaRPr lang="en-US" sz="500">
                        <a:effectLst/>
                        <a:latin typeface="Calibri"/>
                        <a:ea typeface="Calibri"/>
                        <a:cs typeface="Times New Roman"/>
                      </a:endParaRPr>
                    </a:p>
                  </a:txBody>
                  <a:tcPr marL="31990" marR="31990" marT="0" marB="0"/>
                </a:tc>
                <a:tc hMerge="1">
                  <a:txBody>
                    <a:bodyPr/>
                    <a:lstStyle/>
                    <a:p>
                      <a:endParaRPr lang="en-US"/>
                    </a:p>
                  </a:txBody>
                  <a:tcPr/>
                </a:tc>
                <a:tc>
                  <a:txBody>
                    <a:bodyPr/>
                    <a:lstStyle/>
                    <a:p>
                      <a:pPr marL="0" marR="0" algn="just">
                        <a:lnSpc>
                          <a:spcPct val="150000"/>
                        </a:lnSpc>
                        <a:spcBef>
                          <a:spcPts val="0"/>
                        </a:spcBef>
                        <a:spcAft>
                          <a:spcPts val="0"/>
                        </a:spcAft>
                      </a:pPr>
                      <a:r>
                        <a:rPr lang="en-US" sz="600">
                          <a:effectLst/>
                        </a:rPr>
                        <a:t>15%</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a:effectLst/>
                        </a:rPr>
                        <a:t>timely payment discount</a:t>
                      </a:r>
                      <a:endParaRPr lang="en-US" sz="500">
                        <a:effectLst/>
                        <a:latin typeface="Calibri"/>
                        <a:ea typeface="Calibri"/>
                        <a:cs typeface="Times New Roman"/>
                      </a:endParaRPr>
                    </a:p>
                  </a:txBody>
                  <a:tcPr marL="31990" marR="31990" marT="0" marB="0"/>
                </a:tc>
                <a:extLst>
                  <a:ext uri="{0D108BD9-81ED-4DB2-BD59-A6C34878D82A}">
                    <a16:rowId xmlns:a16="http://schemas.microsoft.com/office/drawing/2014/main" xmlns="" val="10011"/>
                  </a:ext>
                </a:extLst>
              </a:tr>
              <a:tr h="255918">
                <a:tc>
                  <a:txBody>
                    <a:bodyPr/>
                    <a:lstStyle/>
                    <a:p>
                      <a:pPr marL="0" marR="0" algn="just">
                        <a:lnSpc>
                          <a:spcPct val="150000"/>
                        </a:lnSpc>
                        <a:spcBef>
                          <a:spcPts val="0"/>
                        </a:spcBef>
                        <a:spcAft>
                          <a:spcPts val="0"/>
                        </a:spcAft>
                      </a:pPr>
                      <a:r>
                        <a:rPr lang="en-US" sz="600">
                          <a:effectLst/>
                        </a:rPr>
                        <a:t>4</a:t>
                      </a:r>
                      <a:endParaRPr lang="en-US" sz="500">
                        <a:effectLst/>
                        <a:latin typeface="Calibri"/>
                        <a:ea typeface="Calibri"/>
                        <a:cs typeface="Times New Roman"/>
                      </a:endParaRPr>
                    </a:p>
                  </a:txBody>
                  <a:tcPr marL="31990" marR="31990" marT="0" marB="0"/>
                </a:tc>
                <a:tc gridSpan="2">
                  <a:txBody>
                    <a:bodyPr/>
                    <a:lstStyle/>
                    <a:p>
                      <a:pPr marL="0" marR="0" algn="just">
                        <a:lnSpc>
                          <a:spcPct val="150000"/>
                        </a:lnSpc>
                        <a:spcBef>
                          <a:spcPts val="0"/>
                        </a:spcBef>
                        <a:spcAft>
                          <a:spcPts val="0"/>
                        </a:spcAft>
                      </a:pPr>
                      <a:r>
                        <a:rPr lang="en-US" sz="600">
                          <a:effectLst/>
                        </a:rPr>
                        <a:t>Mode of Application for relief </a:t>
                      </a:r>
                      <a:endParaRPr lang="en-US" sz="500">
                        <a:effectLst/>
                        <a:latin typeface="Calibri"/>
                        <a:ea typeface="Calibri"/>
                        <a:cs typeface="Times New Roman"/>
                      </a:endParaRPr>
                    </a:p>
                  </a:txBody>
                  <a:tcPr marL="31990" marR="31990" marT="0" marB="0"/>
                </a:tc>
                <a:tc hMerge="1">
                  <a:txBody>
                    <a:bodyPr/>
                    <a:lstStyle/>
                    <a:p>
                      <a:endParaRPr lang="en-US"/>
                    </a:p>
                  </a:txBody>
                  <a:tcPr/>
                </a:tc>
                <a:tc gridSpan="2">
                  <a:txBody>
                    <a:bodyPr/>
                    <a:lstStyle/>
                    <a:p>
                      <a:pPr marL="0" marR="0" algn="just">
                        <a:lnSpc>
                          <a:spcPct val="150000"/>
                        </a:lnSpc>
                        <a:spcBef>
                          <a:spcPts val="0"/>
                        </a:spcBef>
                        <a:spcAft>
                          <a:spcPts val="0"/>
                        </a:spcAft>
                      </a:pPr>
                      <a:r>
                        <a:rPr lang="en-US" sz="600">
                          <a:effectLst/>
                        </a:rPr>
                        <a:t>All applications for relief must be made to the Commissioner for Finance for approval supported with relevant documents.</a:t>
                      </a:r>
                      <a:endParaRPr lang="en-US" sz="500">
                        <a:effectLst/>
                        <a:latin typeface="Calibri"/>
                        <a:ea typeface="Calibri"/>
                        <a:cs typeface="Times New Roman"/>
                      </a:endParaRPr>
                    </a:p>
                  </a:txBody>
                  <a:tcPr marL="31990" marR="31990" marT="0" marB="0"/>
                </a:tc>
                <a:tc hMerge="1">
                  <a:txBody>
                    <a:bodyPr/>
                    <a:lstStyle/>
                    <a:p>
                      <a:endParaRPr lang="en-US"/>
                    </a:p>
                  </a:txBody>
                  <a:tcPr/>
                </a:tc>
                <a:extLst>
                  <a:ext uri="{0D108BD9-81ED-4DB2-BD59-A6C34878D82A}">
                    <a16:rowId xmlns:a16="http://schemas.microsoft.com/office/drawing/2014/main" xmlns="" val="10012"/>
                  </a:ext>
                </a:extLst>
              </a:tr>
              <a:tr h="639796">
                <a:tc>
                  <a:txBody>
                    <a:bodyPr/>
                    <a:lstStyle/>
                    <a:p>
                      <a:pPr marL="0" marR="0" algn="just">
                        <a:lnSpc>
                          <a:spcPct val="150000"/>
                        </a:lnSpc>
                        <a:spcBef>
                          <a:spcPts val="0"/>
                        </a:spcBef>
                        <a:spcAft>
                          <a:spcPts val="0"/>
                        </a:spcAft>
                      </a:pPr>
                      <a:r>
                        <a:rPr lang="en-US" sz="600">
                          <a:effectLst/>
                        </a:rPr>
                        <a:t>5</a:t>
                      </a:r>
                      <a:endParaRPr lang="en-US" sz="500">
                        <a:effectLst/>
                        <a:latin typeface="Calibri"/>
                        <a:ea typeface="Calibri"/>
                        <a:cs typeface="Times New Roman"/>
                      </a:endParaRPr>
                    </a:p>
                  </a:txBody>
                  <a:tcPr marL="31990" marR="31990" marT="0" marB="0"/>
                </a:tc>
                <a:tc gridSpan="2">
                  <a:txBody>
                    <a:bodyPr/>
                    <a:lstStyle/>
                    <a:p>
                      <a:pPr marL="0" marR="0" algn="just">
                        <a:lnSpc>
                          <a:spcPct val="150000"/>
                        </a:lnSpc>
                        <a:spcBef>
                          <a:spcPts val="0"/>
                        </a:spcBef>
                        <a:spcAft>
                          <a:spcPts val="0"/>
                        </a:spcAft>
                      </a:pPr>
                      <a:r>
                        <a:rPr lang="en-US" sz="600">
                          <a:effectLst/>
                        </a:rPr>
                        <a:t>Minimum Land Use Charge </a:t>
                      </a:r>
                      <a:endParaRPr lang="en-US" sz="500">
                        <a:effectLst/>
                        <a:latin typeface="Calibri"/>
                        <a:ea typeface="Calibri"/>
                        <a:cs typeface="Times New Roman"/>
                      </a:endParaRPr>
                    </a:p>
                  </a:txBody>
                  <a:tcPr marL="31990" marR="31990" marT="0" marB="0"/>
                </a:tc>
                <a:tc hMerge="1">
                  <a:txBody>
                    <a:bodyPr/>
                    <a:lstStyle/>
                    <a:p>
                      <a:endParaRPr lang="en-US"/>
                    </a:p>
                  </a:txBody>
                  <a:tcPr/>
                </a:tc>
                <a:tc>
                  <a:txBody>
                    <a:bodyPr/>
                    <a:lstStyle/>
                    <a:p>
                      <a:pPr marL="0" marR="0" algn="just">
                        <a:lnSpc>
                          <a:spcPct val="150000"/>
                        </a:lnSpc>
                        <a:spcBef>
                          <a:spcPts val="0"/>
                        </a:spcBef>
                        <a:spcAft>
                          <a:spcPts val="0"/>
                        </a:spcAft>
                      </a:pPr>
                      <a:r>
                        <a:rPr lang="en-US" sz="600" strike="dblStrike">
                          <a:effectLst/>
                        </a:rPr>
                        <a:t>N</a:t>
                      </a:r>
                      <a:r>
                        <a:rPr lang="en-US" sz="600">
                          <a:effectLst/>
                        </a:rPr>
                        <a:t>5,000.000</a:t>
                      </a:r>
                      <a:endParaRPr lang="en-US" sz="500">
                        <a:effectLst/>
                        <a:latin typeface="Calibri"/>
                        <a:ea typeface="Calibri"/>
                        <a:cs typeface="Times New Roman"/>
                      </a:endParaRPr>
                    </a:p>
                  </a:txBody>
                  <a:tcPr marL="31990" marR="31990" marT="0" marB="0"/>
                </a:tc>
                <a:tc>
                  <a:txBody>
                    <a:bodyPr/>
                    <a:lstStyle/>
                    <a:p>
                      <a:pPr marL="0" marR="0" algn="just">
                        <a:lnSpc>
                          <a:spcPct val="150000"/>
                        </a:lnSpc>
                        <a:spcBef>
                          <a:spcPts val="0"/>
                        </a:spcBef>
                        <a:spcAft>
                          <a:spcPts val="0"/>
                        </a:spcAft>
                      </a:pPr>
                      <a:r>
                        <a:rPr lang="en-US" sz="600" dirty="0">
                          <a:effectLst/>
                        </a:rPr>
                        <a:t>No Property liable to Charge shall pay a sum less than </a:t>
                      </a:r>
                      <a:r>
                        <a:rPr lang="en-US" sz="600" strike="dblStrike" dirty="0">
                          <a:effectLst/>
                        </a:rPr>
                        <a:t>N</a:t>
                      </a:r>
                      <a:r>
                        <a:rPr lang="en-US" sz="600" dirty="0">
                          <a:effectLst/>
                        </a:rPr>
                        <a:t>5,000.00 (Five Thousand Naira irrespective of any relief granted.</a:t>
                      </a:r>
                      <a:endParaRPr lang="en-US" sz="500" dirty="0">
                        <a:effectLst/>
                        <a:latin typeface="Calibri"/>
                        <a:ea typeface="Calibri"/>
                        <a:cs typeface="Times New Roman"/>
                      </a:endParaRPr>
                    </a:p>
                  </a:txBody>
                  <a:tcPr marL="31990" marR="31990" marT="0" marB="0"/>
                </a:tc>
                <a:extLst>
                  <a:ext uri="{0D108BD9-81ED-4DB2-BD59-A6C34878D82A}">
                    <a16:rowId xmlns:a16="http://schemas.microsoft.com/office/drawing/2014/main" xmlns="" val="10013"/>
                  </a:ext>
                </a:extLst>
              </a:tr>
            </a:tbl>
          </a:graphicData>
        </a:graphic>
      </p:graphicFrame>
      <p:sp>
        <p:nvSpPr>
          <p:cNvPr id="3" name="Slide Number Placeholder 2"/>
          <p:cNvSpPr>
            <a:spLocks noGrp="1"/>
          </p:cNvSpPr>
          <p:nvPr>
            <p:ph type="sldNum" sz="quarter" idx="12"/>
          </p:nvPr>
        </p:nvSpPr>
        <p:spPr/>
        <p:txBody>
          <a:bodyPr/>
          <a:lstStyle/>
          <a:p>
            <a:fld id="{2FD7A8AA-1676-4FE0-8A9D-2AA5958B606C}" type="slidenum">
              <a:rPr lang="en-US" smtClean="0"/>
              <a:t>11</a:t>
            </a:fld>
            <a:endParaRPr lang="en-US"/>
          </a:p>
        </p:txBody>
      </p:sp>
    </p:spTree>
    <p:extLst>
      <p:ext uri="{BB962C8B-B14F-4D97-AF65-F5344CB8AC3E}">
        <p14:creationId xmlns:p14="http://schemas.microsoft.com/office/powerpoint/2010/main" val="794531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53400" cy="1066800"/>
          </a:xfrm>
        </p:spPr>
        <p:txBody>
          <a:bodyPr>
            <a:normAutofit fontScale="90000"/>
          </a:bodyPr>
          <a:lstStyle/>
          <a:p>
            <a:r>
              <a:rPr lang="en-US" b="1" u="sng" dirty="0"/>
              <a:t>LAND USE CHARGE ANNUAL RATE</a:t>
            </a:r>
            <a:r>
              <a:rPr lang="en-US" dirty="0"/>
              <a:t/>
            </a:r>
            <a:br>
              <a:rPr lang="en-US" dirty="0"/>
            </a:b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79659851"/>
              </p:ext>
            </p:extLst>
          </p:nvPr>
        </p:nvGraphicFramePr>
        <p:xfrm>
          <a:off x="1630362" y="1668621"/>
          <a:ext cx="6523039" cy="4389120"/>
        </p:xfrm>
        <a:graphic>
          <a:graphicData uri="http://schemas.openxmlformats.org/drawingml/2006/table">
            <a:tbl>
              <a:tblPr firstRow="1" firstCol="1" bandRow="1">
                <a:tableStyleId>{5C22544A-7EE6-4342-B048-85BDC9FD1C3A}</a:tableStyleId>
              </a:tblPr>
              <a:tblGrid>
                <a:gridCol w="566762">
                  <a:extLst>
                    <a:ext uri="{9D8B030D-6E8A-4147-A177-3AD203B41FA5}">
                      <a16:colId xmlns:a16="http://schemas.microsoft.com/office/drawing/2014/main" xmlns="" val="20000"/>
                    </a:ext>
                  </a:extLst>
                </a:gridCol>
                <a:gridCol w="2914774">
                  <a:extLst>
                    <a:ext uri="{9D8B030D-6E8A-4147-A177-3AD203B41FA5}">
                      <a16:colId xmlns:a16="http://schemas.microsoft.com/office/drawing/2014/main" xmlns="" val="20001"/>
                    </a:ext>
                  </a:extLst>
                </a:gridCol>
                <a:gridCol w="950470">
                  <a:extLst>
                    <a:ext uri="{9D8B030D-6E8A-4147-A177-3AD203B41FA5}">
                      <a16:colId xmlns:a16="http://schemas.microsoft.com/office/drawing/2014/main" xmlns="" val="20002"/>
                    </a:ext>
                  </a:extLst>
                </a:gridCol>
                <a:gridCol w="2091033">
                  <a:extLst>
                    <a:ext uri="{9D8B030D-6E8A-4147-A177-3AD203B41FA5}">
                      <a16:colId xmlns:a16="http://schemas.microsoft.com/office/drawing/2014/main" xmlns="" val="20003"/>
                    </a:ext>
                  </a:extLst>
                </a:gridCol>
              </a:tblGrid>
              <a:tr h="262172">
                <a:tc>
                  <a:txBody>
                    <a:bodyPr/>
                    <a:lstStyle/>
                    <a:p>
                      <a:pPr marL="0" marR="0" algn="just">
                        <a:lnSpc>
                          <a:spcPct val="150000"/>
                        </a:lnSpc>
                        <a:spcBef>
                          <a:spcPts val="0"/>
                        </a:spcBef>
                        <a:spcAft>
                          <a:spcPts val="0"/>
                        </a:spcAft>
                      </a:pPr>
                      <a:r>
                        <a:rPr lang="en-US" sz="1200" dirty="0">
                          <a:effectLst/>
                        </a:rPr>
                        <a:t>A</a:t>
                      </a:r>
                      <a:endParaRPr lang="en-US" sz="1100" dirty="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dirty="0">
                          <a:effectLst/>
                        </a:rPr>
                        <a:t>Owner-Occupied Residential Property</a:t>
                      </a:r>
                      <a:endParaRPr lang="en-US" sz="1100" dirty="0">
                        <a:effectLst/>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0.076% per annum of the Assessed Property Value</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xmlns="" val="10000"/>
                  </a:ext>
                </a:extLst>
              </a:tr>
              <a:tr h="262172">
                <a:tc>
                  <a:txBody>
                    <a:bodyPr/>
                    <a:lstStyle/>
                    <a:p>
                      <a:pPr marL="0" marR="0" algn="just">
                        <a:lnSpc>
                          <a:spcPct val="150000"/>
                        </a:lnSpc>
                        <a:spcBef>
                          <a:spcPts val="0"/>
                        </a:spcBef>
                        <a:spcAft>
                          <a:spcPts val="0"/>
                        </a:spcAft>
                      </a:pPr>
                      <a:r>
                        <a:rPr lang="en-US" sz="1200">
                          <a:effectLst/>
                        </a:rPr>
                        <a:t>B</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Owner-Occupied Pensioner’s Property </a:t>
                      </a:r>
                      <a:endParaRPr lang="en-US" sz="1100">
                        <a:effectLst/>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Exempted from Land Use Charge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xmlns="" val="10001"/>
                  </a:ext>
                </a:extLst>
              </a:tr>
              <a:tr h="262172">
                <a:tc>
                  <a:txBody>
                    <a:bodyPr/>
                    <a:lstStyle/>
                    <a:p>
                      <a:pPr marL="0" marR="0" algn="just">
                        <a:lnSpc>
                          <a:spcPct val="150000"/>
                        </a:lnSpc>
                        <a:spcBef>
                          <a:spcPts val="0"/>
                        </a:spcBef>
                        <a:spcAft>
                          <a:spcPts val="0"/>
                        </a:spcAft>
                      </a:pPr>
                      <a:r>
                        <a:rPr lang="en-US" sz="1200">
                          <a:effectLst/>
                        </a:rPr>
                        <a:t>C</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Lagos State Government Properties </a:t>
                      </a:r>
                      <a:endParaRPr lang="en-US" sz="1100">
                        <a:effectLst/>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Exempted from Land Use Charge </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xmlns="" val="10002"/>
                  </a:ext>
                </a:extLst>
              </a:tr>
              <a:tr h="262172">
                <a:tc>
                  <a:txBody>
                    <a:bodyPr/>
                    <a:lstStyle/>
                    <a:p>
                      <a:pPr marL="0" marR="0" algn="just">
                        <a:lnSpc>
                          <a:spcPct val="150000"/>
                        </a:lnSpc>
                        <a:spcBef>
                          <a:spcPts val="0"/>
                        </a:spcBef>
                        <a:spcAft>
                          <a:spcPts val="0"/>
                        </a:spcAft>
                      </a:pPr>
                      <a:r>
                        <a:rPr lang="en-US" sz="1200">
                          <a:effectLst/>
                        </a:rPr>
                        <a:t>D</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Industrial Premises of Manufacturing Concerns </a:t>
                      </a:r>
                      <a:endParaRPr lang="en-US" sz="1100">
                        <a:effectLst/>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0.256% per annum of the Assessed Property Value.</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xmlns="" val="10003"/>
                  </a:ext>
                </a:extLst>
              </a:tr>
              <a:tr h="262172">
                <a:tc>
                  <a:txBody>
                    <a:bodyPr/>
                    <a:lstStyle/>
                    <a:p>
                      <a:pPr marL="0" marR="0" algn="just">
                        <a:lnSpc>
                          <a:spcPct val="150000"/>
                        </a:lnSpc>
                        <a:spcBef>
                          <a:spcPts val="0"/>
                        </a:spcBef>
                        <a:spcAft>
                          <a:spcPts val="0"/>
                        </a:spcAft>
                      </a:pPr>
                      <a:r>
                        <a:rPr lang="en-US" sz="1200">
                          <a:effectLst/>
                        </a:rPr>
                        <a:t>E</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Residential Property (Owner and 3</a:t>
                      </a:r>
                      <a:r>
                        <a:rPr lang="en-US" sz="1200" baseline="30000">
                          <a:effectLst/>
                        </a:rPr>
                        <a:t>rd</a:t>
                      </a:r>
                      <a:r>
                        <a:rPr lang="en-US" sz="1200">
                          <a:effectLst/>
                        </a:rPr>
                        <a:t> Party)</a:t>
                      </a:r>
                      <a:endParaRPr lang="en-US" sz="1100">
                        <a:effectLst/>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0.256% per annum of the Assessed Property Value.</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xmlns="" val="10004"/>
                  </a:ext>
                </a:extLst>
              </a:tr>
              <a:tr h="262172">
                <a:tc>
                  <a:txBody>
                    <a:bodyPr/>
                    <a:lstStyle/>
                    <a:p>
                      <a:pPr marL="0" marR="0" algn="just">
                        <a:lnSpc>
                          <a:spcPct val="150000"/>
                        </a:lnSpc>
                        <a:spcBef>
                          <a:spcPts val="0"/>
                        </a:spcBef>
                        <a:spcAft>
                          <a:spcPts val="0"/>
                        </a:spcAft>
                      </a:pPr>
                      <a:r>
                        <a:rPr lang="en-US" sz="1200">
                          <a:effectLst/>
                        </a:rPr>
                        <a:t>F</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Residential Property (without owner in residence </a:t>
                      </a:r>
                      <a:endParaRPr lang="en-US" sz="1100">
                        <a:effectLst/>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0.76%of the Assessed Value;</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xmlns="" val="10005"/>
                  </a:ext>
                </a:extLst>
              </a:tr>
              <a:tr h="262172">
                <a:tc>
                  <a:txBody>
                    <a:bodyPr/>
                    <a:lstStyle/>
                    <a:p>
                      <a:pPr marL="0" marR="0" algn="just">
                        <a:lnSpc>
                          <a:spcPct val="150000"/>
                        </a:lnSpc>
                        <a:spcBef>
                          <a:spcPts val="0"/>
                        </a:spcBef>
                        <a:spcAft>
                          <a:spcPts val="0"/>
                        </a:spcAft>
                      </a:pPr>
                      <a:r>
                        <a:rPr lang="en-US" sz="1200">
                          <a:effectLst/>
                        </a:rPr>
                        <a:t>G</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Commercial Property (Used by occupier for Business Purposes)</a:t>
                      </a:r>
                      <a:endParaRPr lang="en-US" sz="1100">
                        <a:effectLst/>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0.76% of the Assessed Value;</a:t>
                      </a:r>
                      <a:endParaRPr lang="en-US" sz="1100">
                        <a:effectLst/>
                        <a:latin typeface="Calibri"/>
                        <a:ea typeface="Calibri"/>
                        <a:cs typeface="Times New Roman"/>
                      </a:endParaRPr>
                    </a:p>
                  </a:txBody>
                  <a:tcPr marL="68580" marR="68580" marT="0" marB="0"/>
                </a:tc>
                <a:extLst>
                  <a:ext uri="{0D108BD9-81ED-4DB2-BD59-A6C34878D82A}">
                    <a16:rowId xmlns:a16="http://schemas.microsoft.com/office/drawing/2014/main" xmlns="" val="10006"/>
                  </a:ext>
                </a:extLst>
              </a:tr>
              <a:tr h="262172">
                <a:tc>
                  <a:txBody>
                    <a:bodyPr/>
                    <a:lstStyle/>
                    <a:p>
                      <a:pPr marL="0" marR="0" algn="just">
                        <a:lnSpc>
                          <a:spcPct val="150000"/>
                        </a:lnSpc>
                        <a:spcBef>
                          <a:spcPts val="0"/>
                        </a:spcBef>
                        <a:spcAft>
                          <a:spcPts val="0"/>
                        </a:spcAft>
                      </a:pPr>
                      <a:r>
                        <a:rPr lang="en-US" sz="1200">
                          <a:effectLst/>
                        </a:rPr>
                        <a:t>H</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a:effectLst/>
                        </a:rPr>
                        <a:t>Vacant Properties and Open empty Land </a:t>
                      </a:r>
                      <a:endParaRPr lang="en-US" sz="1100">
                        <a:effectLst/>
                        <a:latin typeface="Calibri"/>
                        <a:ea typeface="Calibri"/>
                        <a:cs typeface="Times New Roman"/>
                      </a:endParaRPr>
                    </a:p>
                  </a:txBody>
                  <a:tcPr marL="68580" marR="68580" marT="0" marB="0"/>
                </a:tc>
                <a:tc>
                  <a:txBody>
                    <a:bodyPr/>
                    <a:lstStyle/>
                    <a:p>
                      <a:pPr marL="0" marR="0" algn="ctr">
                        <a:lnSpc>
                          <a:spcPct val="150000"/>
                        </a:lnSpc>
                        <a:spcBef>
                          <a:spcPts val="0"/>
                        </a:spcBef>
                        <a:spcAft>
                          <a:spcPts val="0"/>
                        </a:spcAft>
                      </a:pPr>
                      <a:r>
                        <a:rPr lang="en-US" sz="1200">
                          <a:effectLst/>
                        </a:rPr>
                        <a:t>-</a:t>
                      </a:r>
                      <a:endParaRPr lang="en-US" sz="1100">
                        <a:effectLst/>
                        <a:latin typeface="Calibri"/>
                        <a:ea typeface="Calibri"/>
                        <a:cs typeface="Times New Roman"/>
                      </a:endParaRPr>
                    </a:p>
                  </a:txBody>
                  <a:tcPr marL="68580" marR="68580" marT="0" marB="0"/>
                </a:tc>
                <a:tc>
                  <a:txBody>
                    <a:bodyPr/>
                    <a:lstStyle/>
                    <a:p>
                      <a:pPr marL="0" marR="0" algn="just">
                        <a:lnSpc>
                          <a:spcPct val="150000"/>
                        </a:lnSpc>
                        <a:spcBef>
                          <a:spcPts val="0"/>
                        </a:spcBef>
                        <a:spcAft>
                          <a:spcPts val="0"/>
                        </a:spcAft>
                      </a:pPr>
                      <a:r>
                        <a:rPr lang="en-US" sz="1200" dirty="0">
                          <a:effectLst/>
                        </a:rPr>
                        <a:t>0.076% per annum of the Assessed Value.</a:t>
                      </a:r>
                      <a:endParaRPr lang="en-US" sz="1100" dirty="0">
                        <a:effectLst/>
                        <a:latin typeface="Calibri"/>
                        <a:ea typeface="Calibri"/>
                        <a:cs typeface="Times New Roman"/>
                      </a:endParaRPr>
                    </a:p>
                  </a:txBody>
                  <a:tcPr marL="68580" marR="68580" marT="0" marB="0"/>
                </a:tc>
                <a:extLst>
                  <a:ext uri="{0D108BD9-81ED-4DB2-BD59-A6C34878D82A}">
                    <a16:rowId xmlns:a16="http://schemas.microsoft.com/office/drawing/2014/main" xmlns="" val="10007"/>
                  </a:ext>
                </a:extLst>
              </a:tr>
            </a:tbl>
          </a:graphicData>
        </a:graphic>
      </p:graphicFrame>
      <p:sp>
        <p:nvSpPr>
          <p:cNvPr id="3" name="Slide Number Placeholder 2"/>
          <p:cNvSpPr>
            <a:spLocks noGrp="1"/>
          </p:cNvSpPr>
          <p:nvPr>
            <p:ph type="sldNum" sz="quarter" idx="12"/>
          </p:nvPr>
        </p:nvSpPr>
        <p:spPr/>
        <p:txBody>
          <a:bodyPr/>
          <a:lstStyle/>
          <a:p>
            <a:fld id="{2FD7A8AA-1676-4FE0-8A9D-2AA5958B606C}" type="slidenum">
              <a:rPr lang="en-US" smtClean="0"/>
              <a:t>12</a:t>
            </a:fld>
            <a:endParaRPr lang="en-US"/>
          </a:p>
        </p:txBody>
      </p:sp>
    </p:spTree>
    <p:extLst>
      <p:ext uri="{BB962C8B-B14F-4D97-AF65-F5344CB8AC3E}">
        <p14:creationId xmlns:p14="http://schemas.microsoft.com/office/powerpoint/2010/main" val="3931741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100" b="1" dirty="0"/>
              <a:t>THE LUC, 2018 VALUATION/ASSESSMENT PROCESS</a:t>
            </a:r>
            <a:r>
              <a:rPr lang="en-US" sz="3100" dirty="0"/>
              <a:t/>
            </a:r>
            <a:br>
              <a:rPr lang="en-US" sz="3100" dirty="0"/>
            </a:br>
            <a:endParaRPr lang="en-US" dirty="0"/>
          </a:p>
        </p:txBody>
      </p:sp>
      <p:sp>
        <p:nvSpPr>
          <p:cNvPr id="3" name="Content Placeholder 2"/>
          <p:cNvSpPr>
            <a:spLocks noGrp="1"/>
          </p:cNvSpPr>
          <p:nvPr>
            <p:ph idx="1"/>
          </p:nvPr>
        </p:nvSpPr>
        <p:spPr>
          <a:xfrm>
            <a:off x="228600" y="1219200"/>
            <a:ext cx="8458200" cy="5410200"/>
          </a:xfrm>
        </p:spPr>
        <p:txBody>
          <a:bodyPr>
            <a:normAutofit lnSpcReduction="10000"/>
          </a:bodyPr>
          <a:lstStyle/>
          <a:p>
            <a:pPr algn="just"/>
            <a:r>
              <a:rPr lang="en-US" sz="4000" dirty="0"/>
              <a:t> LUC, 2018 provides for a modified area-based mass valuation using the cost method. </a:t>
            </a:r>
          </a:p>
          <a:p>
            <a:pPr algn="just"/>
            <a:r>
              <a:rPr lang="en-US" sz="4000" dirty="0"/>
              <a:t>Due to a number of subjective inputs, the contrived statutory formula produces an undefined value (howbeit, erroneously referred in Section 10 of the law as the ‘market value of the property’). </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13</a:t>
            </a:fld>
            <a:endParaRPr lang="en-US"/>
          </a:p>
        </p:txBody>
      </p:sp>
    </p:spTree>
    <p:extLst>
      <p:ext uri="{BB962C8B-B14F-4D97-AF65-F5344CB8AC3E}">
        <p14:creationId xmlns:p14="http://schemas.microsoft.com/office/powerpoint/2010/main" val="1141995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100" b="1" dirty="0"/>
              <a:t>THE LUC, 2018 VALUATION/ASSESSMENT PROCESS</a:t>
            </a:r>
            <a:r>
              <a:rPr lang="en-US" sz="3100" dirty="0"/>
              <a:t/>
            </a:r>
            <a:br>
              <a:rPr lang="en-US" sz="3100" dirty="0"/>
            </a:br>
            <a:r>
              <a:rPr lang="en-US" sz="3100" b="1" dirty="0"/>
              <a:t>MERIT No.1</a:t>
            </a:r>
            <a:r>
              <a:rPr lang="en-US" sz="3600" dirty="0"/>
              <a:t/>
            </a:r>
            <a:br>
              <a:rPr lang="en-US" sz="3600" dirty="0"/>
            </a:br>
            <a:endParaRPr lang="en-US" dirty="0"/>
          </a:p>
        </p:txBody>
      </p:sp>
      <p:sp>
        <p:nvSpPr>
          <p:cNvPr id="3" name="Content Placeholder 2"/>
          <p:cNvSpPr>
            <a:spLocks noGrp="1"/>
          </p:cNvSpPr>
          <p:nvPr>
            <p:ph idx="1"/>
          </p:nvPr>
        </p:nvSpPr>
        <p:spPr>
          <a:xfrm>
            <a:off x="0" y="1066801"/>
            <a:ext cx="9144000" cy="5791200"/>
          </a:xfrm>
        </p:spPr>
        <p:txBody>
          <a:bodyPr>
            <a:normAutofit fontScale="92500" lnSpcReduction="10000"/>
          </a:bodyPr>
          <a:lstStyle/>
          <a:p>
            <a:pPr algn="just">
              <a:buFont typeface="Arial" charset="0"/>
              <a:buChar char="•"/>
            </a:pPr>
            <a:r>
              <a:rPr lang="en-US" dirty="0"/>
              <a:t>The choice of mass valuation over discreet valuation (property-by-property valuation) is in line with modern property tax practice.</a:t>
            </a:r>
          </a:p>
          <a:p>
            <a:pPr algn="just">
              <a:buFont typeface="Arial" charset="0"/>
              <a:buChar char="•"/>
            </a:pPr>
            <a:r>
              <a:rPr lang="en-US" dirty="0"/>
              <a:t> Unlike in the conventional valuation procedure where individual property is valued discretely; mass valuation is based on extrapolation of data collected from samples of comparable properties. </a:t>
            </a:r>
          </a:p>
          <a:p>
            <a:pPr algn="just">
              <a:buFont typeface="Arial" charset="0"/>
              <a:buChar char="•"/>
            </a:pPr>
            <a:r>
              <a:rPr lang="en-US" dirty="0"/>
              <a:t>Mass valuation approach is cheaper, simpler and administratively more convenient; reduces room for </a:t>
            </a:r>
            <a:r>
              <a:rPr lang="en-US" dirty="0" err="1"/>
              <a:t>Valuer’s</a:t>
            </a:r>
            <a:r>
              <a:rPr lang="en-US" dirty="0"/>
              <a:t> discretion; can be quite accurate, particularly when used in a very homogeneous area,  mass appraisal can greatly reduce the time required to complete a value estimate. </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14</a:t>
            </a:fld>
            <a:endParaRPr lang="en-US"/>
          </a:p>
        </p:txBody>
      </p:sp>
    </p:spTree>
    <p:extLst>
      <p:ext uri="{BB962C8B-B14F-4D97-AF65-F5344CB8AC3E}">
        <p14:creationId xmlns:p14="http://schemas.microsoft.com/office/powerpoint/2010/main" val="1946736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100" b="1" dirty="0"/>
              <a:t>THE LUC, 2018 VALUATION/ASSESSMENT PROCESS</a:t>
            </a:r>
            <a:r>
              <a:rPr lang="en-US" sz="3100" dirty="0"/>
              <a:t/>
            </a:r>
            <a:br>
              <a:rPr lang="en-US" sz="3100" dirty="0"/>
            </a:br>
            <a:r>
              <a:rPr lang="en-US" sz="3100" b="1" dirty="0"/>
              <a:t>MERIT No.2</a:t>
            </a:r>
            <a:r>
              <a:rPr lang="en-US" sz="3600" dirty="0"/>
              <a:t/>
            </a:r>
            <a:br>
              <a:rPr lang="en-US" sz="3600" dirty="0"/>
            </a:br>
            <a:endParaRPr lang="en-US" dirty="0"/>
          </a:p>
        </p:txBody>
      </p:sp>
      <p:sp>
        <p:nvSpPr>
          <p:cNvPr id="3" name="Content Placeholder 2"/>
          <p:cNvSpPr>
            <a:spLocks noGrp="1"/>
          </p:cNvSpPr>
          <p:nvPr>
            <p:ph idx="1"/>
          </p:nvPr>
        </p:nvSpPr>
        <p:spPr>
          <a:xfrm>
            <a:off x="76200" y="1066800"/>
            <a:ext cx="9067800" cy="5791200"/>
          </a:xfrm>
        </p:spPr>
        <p:txBody>
          <a:bodyPr>
            <a:normAutofit/>
          </a:bodyPr>
          <a:lstStyle/>
          <a:p>
            <a:pPr algn="just">
              <a:buFont typeface="Arial" charset="0"/>
              <a:buChar char="•"/>
            </a:pPr>
            <a:r>
              <a:rPr lang="en-US" dirty="0"/>
              <a:t>The choice of area-based assessment over value-based assessment is also a welcome reform measure in </a:t>
            </a:r>
            <a:r>
              <a:rPr lang="en-US" dirty="0" smtClean="0"/>
              <a:t>the sense that area – based assessment approach is:.</a:t>
            </a:r>
            <a:endParaRPr lang="en-US" dirty="0"/>
          </a:p>
          <a:p>
            <a:pPr lvl="1" algn="just">
              <a:buFont typeface="Wingdings" pitchFamily="2" charset="2"/>
              <a:buChar char="ü"/>
            </a:pPr>
            <a:r>
              <a:rPr lang="en-US" dirty="0" smtClean="0"/>
              <a:t>cheap </a:t>
            </a:r>
            <a:r>
              <a:rPr lang="en-US" dirty="0"/>
              <a:t>and simple to introduce and manage; </a:t>
            </a:r>
          </a:p>
          <a:p>
            <a:pPr lvl="1" algn="just">
              <a:buFont typeface="Wingdings" pitchFamily="2" charset="2"/>
              <a:buChar char="ü"/>
            </a:pPr>
            <a:r>
              <a:rPr lang="en-US" dirty="0"/>
              <a:t>attracts little discontentment;</a:t>
            </a:r>
          </a:p>
          <a:p>
            <a:pPr lvl="1" algn="just">
              <a:buFont typeface="Wingdings" pitchFamily="2" charset="2"/>
              <a:buChar char="ü"/>
            </a:pPr>
            <a:r>
              <a:rPr lang="en-US" dirty="0"/>
              <a:t>eliminates the need for costly collection and analysis of market data; </a:t>
            </a:r>
          </a:p>
          <a:p>
            <a:pPr lvl="1" algn="just">
              <a:buFont typeface="Wingdings" pitchFamily="2" charset="2"/>
              <a:buChar char="ü"/>
            </a:pPr>
            <a:r>
              <a:rPr lang="en-US" dirty="0"/>
              <a:t>has the ability to operate effectively in the absence of an active, healthy and competitive property market as is the case in many developing countries including Nigeria.</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15</a:t>
            </a:fld>
            <a:endParaRPr lang="en-US"/>
          </a:p>
        </p:txBody>
      </p:sp>
    </p:spTree>
    <p:extLst>
      <p:ext uri="{BB962C8B-B14F-4D97-AF65-F5344CB8AC3E}">
        <p14:creationId xmlns:p14="http://schemas.microsoft.com/office/powerpoint/2010/main" val="824464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100" b="1" dirty="0"/>
              <a:t>THE LUC, 2018 VALUATION/ASSESSMENT PROCESS</a:t>
            </a:r>
            <a:r>
              <a:rPr lang="en-US" sz="3100" dirty="0"/>
              <a:t/>
            </a:r>
            <a:br>
              <a:rPr lang="en-US" sz="3100" dirty="0"/>
            </a:br>
            <a:r>
              <a:rPr lang="en-US" sz="3100" b="1" dirty="0"/>
              <a:t>DEMERIT No.1</a:t>
            </a:r>
            <a:r>
              <a:rPr lang="en-US" sz="3100" dirty="0"/>
              <a:t/>
            </a:r>
            <a:br>
              <a:rPr lang="en-US" sz="3100" dirty="0"/>
            </a:br>
            <a:endParaRPr lang="en-US" dirty="0"/>
          </a:p>
        </p:txBody>
      </p:sp>
      <p:sp>
        <p:nvSpPr>
          <p:cNvPr id="3" name="Content Placeholder 2"/>
          <p:cNvSpPr>
            <a:spLocks noGrp="1"/>
          </p:cNvSpPr>
          <p:nvPr>
            <p:ph idx="1"/>
          </p:nvPr>
        </p:nvSpPr>
        <p:spPr/>
        <p:txBody>
          <a:bodyPr>
            <a:normAutofit fontScale="92500" lnSpcReduction="20000"/>
          </a:bodyPr>
          <a:lstStyle/>
          <a:p>
            <a:pPr algn="just">
              <a:buFont typeface="Arial" charset="0"/>
              <a:buChar char="•"/>
            </a:pPr>
            <a:r>
              <a:rPr lang="en-US" sz="4000" dirty="0"/>
              <a:t>The merits of the strict area-based technique have been grossly compromised and tainted by the so many arbitrary and baseless modifications introduced into the contrived formula leaving it without form or standard.</a:t>
            </a:r>
          </a:p>
          <a:p>
            <a:pPr algn="just">
              <a:buFont typeface="Arial" charset="0"/>
              <a:buChar char="•"/>
            </a:pPr>
            <a:r>
              <a:rPr lang="en-US" sz="4000" dirty="0"/>
              <a:t>The consequence is irrational, spurious and inconsistent assessment.</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16</a:t>
            </a:fld>
            <a:endParaRPr lang="en-US"/>
          </a:p>
        </p:txBody>
      </p:sp>
    </p:spTree>
    <p:extLst>
      <p:ext uri="{BB962C8B-B14F-4D97-AF65-F5344CB8AC3E}">
        <p14:creationId xmlns:p14="http://schemas.microsoft.com/office/powerpoint/2010/main" val="3608687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100" b="1" dirty="0"/>
              <a:t>THE LUC, 2018 VALUATION/ASSESSMENT PROCESS</a:t>
            </a:r>
            <a:r>
              <a:rPr lang="en-US" sz="3100" dirty="0"/>
              <a:t/>
            </a:r>
            <a:br>
              <a:rPr lang="en-US" sz="3100" dirty="0"/>
            </a:br>
            <a:r>
              <a:rPr lang="en-US" sz="3100" dirty="0"/>
              <a:t>  </a:t>
            </a:r>
            <a:r>
              <a:rPr lang="en-US" sz="3100" b="1" dirty="0"/>
              <a:t>DEMERIT No.2</a:t>
            </a:r>
            <a:r>
              <a:rPr lang="en-US" sz="4000" dirty="0"/>
              <a:t/>
            </a:r>
            <a:br>
              <a:rPr lang="en-US" sz="4000" dirty="0"/>
            </a:br>
            <a:endParaRPr lang="en-US" dirty="0"/>
          </a:p>
        </p:txBody>
      </p:sp>
      <p:sp>
        <p:nvSpPr>
          <p:cNvPr id="3" name="Content Placeholder 2"/>
          <p:cNvSpPr>
            <a:spLocks noGrp="1"/>
          </p:cNvSpPr>
          <p:nvPr>
            <p:ph idx="1"/>
          </p:nvPr>
        </p:nvSpPr>
        <p:spPr>
          <a:xfrm>
            <a:off x="0" y="990600"/>
            <a:ext cx="8686800" cy="5638800"/>
          </a:xfrm>
        </p:spPr>
        <p:txBody>
          <a:bodyPr>
            <a:normAutofit lnSpcReduction="10000"/>
          </a:bodyPr>
          <a:lstStyle/>
          <a:p>
            <a:pPr algn="just"/>
            <a:r>
              <a:rPr lang="en-US" dirty="0"/>
              <a:t>The choice of ‘capital value’ assessment over the rental value assessment; </a:t>
            </a:r>
          </a:p>
          <a:p>
            <a:pPr algn="just"/>
            <a:r>
              <a:rPr lang="en-US" dirty="0"/>
              <a:t>This is a actually the crux of the controversies that greeted and continue to trail the Land Use charge 2018 and similarly its immediate predecessor, the Land Use Charge 2001.</a:t>
            </a:r>
          </a:p>
          <a:p>
            <a:pPr algn="just"/>
            <a:r>
              <a:rPr lang="en-US" dirty="0"/>
              <a:t>It is commonly believed in several quarters that if this singular controversy is appropriately addressed and redressed, all other misgivings about the constitutionality or fairness will fade into thin air.</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17</a:t>
            </a:fld>
            <a:endParaRPr lang="en-US"/>
          </a:p>
        </p:txBody>
      </p:sp>
    </p:spTree>
    <p:extLst>
      <p:ext uri="{BB962C8B-B14F-4D97-AF65-F5344CB8AC3E}">
        <p14:creationId xmlns:p14="http://schemas.microsoft.com/office/powerpoint/2010/main" val="213867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CAPITAL OR RENTAL VALUE?</a:t>
            </a:r>
            <a:endParaRPr lang="en-US" dirty="0"/>
          </a:p>
        </p:txBody>
      </p:sp>
      <p:sp>
        <p:nvSpPr>
          <p:cNvPr id="3" name="Content Placeholder 2"/>
          <p:cNvSpPr>
            <a:spLocks noGrp="1"/>
          </p:cNvSpPr>
          <p:nvPr>
            <p:ph idx="1"/>
          </p:nvPr>
        </p:nvSpPr>
        <p:spPr>
          <a:xfrm>
            <a:off x="381000" y="1066800"/>
            <a:ext cx="8458200" cy="5364163"/>
          </a:xfrm>
        </p:spPr>
        <p:txBody>
          <a:bodyPr>
            <a:normAutofit fontScale="62500" lnSpcReduction="20000"/>
          </a:bodyPr>
          <a:lstStyle/>
          <a:p>
            <a:pPr lvl="0"/>
            <a:endParaRPr lang="en-US" dirty="0"/>
          </a:p>
          <a:p>
            <a:pPr algn="just"/>
            <a:r>
              <a:rPr lang="en-US" sz="3400" dirty="0"/>
              <a:t>The choice between rental or capital value assessments vary from country to country and has largely been dictated by historic precedence, administrative feasibility and, in particular; the type, quantity and quality of available transaction data. </a:t>
            </a:r>
          </a:p>
          <a:p>
            <a:pPr algn="just"/>
            <a:r>
              <a:rPr lang="en-US" sz="3400" dirty="0"/>
              <a:t>In theory, there ought to be no difference whether the capital or the rental value is used. For instance, where a property is put to its highest and best use and is expected to continue to do so, rental value will bear a predictable relationship to capital value because the discounted stream of net rental payment will be approximately equal to market value. </a:t>
            </a:r>
          </a:p>
          <a:p>
            <a:pPr algn="just"/>
            <a:r>
              <a:rPr lang="en-US" sz="3400" dirty="0"/>
              <a:t>However, this relationship does not always hold for two main reasons, among others. First, gross rents are often used rather than the economically relevant “net” rents which has a built-in  allowance for maintenance expenditures, insurance costs, and other expenses. Second, most countries tend to assess rental value on the basis of current use instead of the highest and best use. </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18</a:t>
            </a:fld>
            <a:endParaRPr lang="en-US"/>
          </a:p>
        </p:txBody>
      </p:sp>
    </p:spTree>
    <p:extLst>
      <p:ext uri="{BB962C8B-B14F-4D97-AF65-F5344CB8AC3E}">
        <p14:creationId xmlns:p14="http://schemas.microsoft.com/office/powerpoint/2010/main" val="3072553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100" b="1" dirty="0"/>
              <a:t>CAPITAL OR RENTAL VALUE – THE DECIDING FACTORS?</a:t>
            </a:r>
            <a:r>
              <a:rPr lang="en-US" sz="3600" dirty="0"/>
              <a:t/>
            </a:r>
            <a:br>
              <a:rPr lang="en-US" sz="3600" dirty="0"/>
            </a:b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pPr algn="just"/>
            <a:r>
              <a:rPr lang="en-US" sz="3100" dirty="0"/>
              <a:t>Whatever may </a:t>
            </a:r>
            <a:r>
              <a:rPr lang="en-US" sz="3100" dirty="0" smtClean="0"/>
              <a:t>be the difference in </a:t>
            </a:r>
            <a:r>
              <a:rPr lang="en-US" sz="3100" dirty="0"/>
              <a:t>economic consequences between using rental </a:t>
            </a:r>
            <a:r>
              <a:rPr lang="en-US" sz="3100" dirty="0" smtClean="0"/>
              <a:t>or </a:t>
            </a:r>
            <a:r>
              <a:rPr lang="en-US" sz="3100" dirty="0"/>
              <a:t>capital value basis, </a:t>
            </a:r>
            <a:r>
              <a:rPr lang="en-US" sz="3100" b="1" dirty="0"/>
              <a:t>what is essential that the valuation/assessment process or methodology:</a:t>
            </a:r>
          </a:p>
          <a:p>
            <a:pPr lvl="1" algn="just">
              <a:buFont typeface="Wingdings" pitchFamily="2" charset="2"/>
              <a:buChar char="ü"/>
            </a:pPr>
            <a:r>
              <a:rPr lang="en-US" sz="3100" dirty="0"/>
              <a:t>must be objective and transparent, thereby eliminating or at least minimizing rooms for dispute, manipulation or collusion; </a:t>
            </a:r>
          </a:p>
          <a:p>
            <a:pPr lvl="1" algn="just">
              <a:buFont typeface="Wingdings" pitchFamily="2" charset="2"/>
              <a:buChar char="ü"/>
            </a:pPr>
            <a:r>
              <a:rPr lang="en-US" sz="3100" dirty="0"/>
              <a:t>must be appropriate to local skills and the market information that is readily available in the tax jurisdiction. </a:t>
            </a:r>
          </a:p>
          <a:p>
            <a:pPr lvl="1" algn="just">
              <a:buFont typeface="Wingdings" pitchFamily="2" charset="2"/>
              <a:buChar char="ü"/>
            </a:pPr>
            <a:r>
              <a:rPr lang="en-US" sz="3100" dirty="0"/>
              <a:t>must enjoy political credibility and administrative feasibility. </a:t>
            </a:r>
          </a:p>
          <a:p>
            <a:pPr lvl="1" algn="just">
              <a:buFont typeface="Wingdings" pitchFamily="2" charset="2"/>
              <a:buChar char="ü"/>
            </a:pPr>
            <a:r>
              <a:rPr lang="en-US" sz="3100" dirty="0"/>
              <a:t>must be generally acceptable taxpayers together with its underlying basis.</a:t>
            </a:r>
          </a:p>
          <a:p>
            <a:pPr lvl="1" algn="just">
              <a:buFont typeface="Wingdings" pitchFamily="2" charset="2"/>
              <a:buChar char="ü"/>
            </a:pPr>
            <a:r>
              <a:rPr lang="en-US" sz="3100" dirty="0"/>
              <a:t>Will only succeed if it incorporates pragmatic tax administration procedure and a friendly tax administration environment.</a:t>
            </a:r>
          </a:p>
          <a:p>
            <a:pPr marL="0" indent="0">
              <a:buNone/>
            </a:pPr>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19</a:t>
            </a:fld>
            <a:endParaRPr lang="en-US"/>
          </a:p>
        </p:txBody>
      </p:sp>
    </p:spTree>
    <p:extLst>
      <p:ext uri="{BB962C8B-B14F-4D97-AF65-F5344CB8AC3E}">
        <p14:creationId xmlns:p14="http://schemas.microsoft.com/office/powerpoint/2010/main" val="2607304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 QUOTABLE QUOTE</a:t>
            </a:r>
            <a:endParaRPr lang="en-US" dirty="0"/>
          </a:p>
        </p:txBody>
      </p:sp>
      <p:sp>
        <p:nvSpPr>
          <p:cNvPr id="3" name="Content Placeholder 2"/>
          <p:cNvSpPr>
            <a:spLocks noGrp="1"/>
          </p:cNvSpPr>
          <p:nvPr>
            <p:ph idx="1"/>
          </p:nvPr>
        </p:nvSpPr>
        <p:spPr>
          <a:xfrm>
            <a:off x="0" y="1219200"/>
            <a:ext cx="9144000" cy="5410200"/>
          </a:xfrm>
        </p:spPr>
        <p:txBody>
          <a:bodyPr>
            <a:normAutofit/>
          </a:bodyPr>
          <a:lstStyle/>
          <a:p>
            <a:pPr lvl="0"/>
            <a:endParaRPr lang="en-US" dirty="0"/>
          </a:p>
          <a:p>
            <a:pPr marL="0" indent="0" algn="just">
              <a:buNone/>
            </a:pPr>
            <a:r>
              <a:rPr lang="en-GB" sz="2400" b="1" i="1" dirty="0"/>
              <a:t>“The best approach to reforming tax in a developing country – indeed in any country – is one that takes into account </a:t>
            </a:r>
            <a:r>
              <a:rPr lang="en-GB" sz="2400" b="1" i="1" u="sng" dirty="0"/>
              <a:t>taxation theory</a:t>
            </a:r>
            <a:r>
              <a:rPr lang="en-GB" sz="2400" b="1" i="1" dirty="0"/>
              <a:t>, </a:t>
            </a:r>
            <a:r>
              <a:rPr lang="en-GB" sz="2400" b="1" i="1" u="sng" dirty="0"/>
              <a:t>empirical evidence</a:t>
            </a:r>
            <a:r>
              <a:rPr lang="en-GB" sz="2400" b="1" i="1" dirty="0"/>
              <a:t>, political and administrative </a:t>
            </a:r>
            <a:r>
              <a:rPr lang="en-GB" sz="2400" b="1" i="1" u="sng" dirty="0"/>
              <a:t>realities</a:t>
            </a:r>
            <a:r>
              <a:rPr lang="en-GB" sz="2400" b="1" i="1" dirty="0"/>
              <a:t> and blends them with a good dose of </a:t>
            </a:r>
            <a:r>
              <a:rPr lang="en-GB" sz="2400" b="1" i="1" u="sng" dirty="0"/>
              <a:t>local knowledge</a:t>
            </a:r>
            <a:r>
              <a:rPr lang="en-GB" sz="2400" b="1" i="1" dirty="0"/>
              <a:t> and a sound appraisal of the current macroeconomic and international situation to produce a </a:t>
            </a:r>
            <a:r>
              <a:rPr lang="en-GB" sz="2400" b="1" i="1" u="sng" dirty="0"/>
              <a:t>feasible</a:t>
            </a:r>
            <a:r>
              <a:rPr lang="en-GB" sz="2400" b="1" i="1" dirty="0"/>
              <a:t> set of proposals sufficiently </a:t>
            </a:r>
            <a:r>
              <a:rPr lang="en-GB" sz="2400" b="1" i="1" u="sng" dirty="0"/>
              <a:t>attractive</a:t>
            </a:r>
            <a:r>
              <a:rPr lang="en-GB" sz="2400" b="1" i="1" dirty="0"/>
              <a:t> to be implemented and sufficiently robust to withstand changing times, within reason, and still produce beneficial results.”</a:t>
            </a:r>
            <a:r>
              <a:rPr lang="en-GB" b="1" i="1" dirty="0"/>
              <a:t> </a:t>
            </a:r>
            <a:r>
              <a:rPr lang="en-GB" sz="2000" dirty="0"/>
              <a:t>Bird &amp; </a:t>
            </a:r>
            <a:r>
              <a:rPr lang="en-GB" sz="2000" dirty="0" err="1"/>
              <a:t>Oldman</a:t>
            </a:r>
            <a:r>
              <a:rPr lang="en-GB" sz="2000" dirty="0"/>
              <a:t> (1990).</a:t>
            </a:r>
            <a:endParaRPr lang="en-US" sz="2000" dirty="0"/>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a:t>
            </a:fld>
            <a:endParaRPr lang="en-US"/>
          </a:p>
        </p:txBody>
      </p:sp>
    </p:spTree>
    <p:extLst>
      <p:ext uri="{BB962C8B-B14F-4D97-AF65-F5344CB8AC3E}">
        <p14:creationId xmlns:p14="http://schemas.microsoft.com/office/powerpoint/2010/main" val="409798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600" b="1" dirty="0"/>
              <a:t>FOR LAGOS STATE; RENTAL VALUE IS THE MORE APPROPRIATE BASIS!</a:t>
            </a:r>
            <a:r>
              <a:rPr lang="en-US" sz="3600" dirty="0"/>
              <a:t/>
            </a:r>
            <a:br>
              <a:rPr lang="en-US" sz="3600" dirty="0"/>
            </a:br>
            <a:endParaRPr lang="en-US" dirty="0"/>
          </a:p>
        </p:txBody>
      </p:sp>
      <p:sp>
        <p:nvSpPr>
          <p:cNvPr id="3" name="Content Placeholder 2"/>
          <p:cNvSpPr>
            <a:spLocks noGrp="1"/>
          </p:cNvSpPr>
          <p:nvPr>
            <p:ph idx="1"/>
          </p:nvPr>
        </p:nvSpPr>
        <p:spPr>
          <a:xfrm>
            <a:off x="228600" y="1295400"/>
            <a:ext cx="8382000" cy="5364163"/>
          </a:xfrm>
        </p:spPr>
        <p:txBody>
          <a:bodyPr>
            <a:normAutofit/>
          </a:bodyPr>
          <a:lstStyle/>
          <a:p>
            <a:pPr algn="just"/>
            <a:r>
              <a:rPr lang="en-US" sz="4000" dirty="0"/>
              <a:t>For Lagos State, the rental value option should  be preferred above the capital value and indeed the area based/ cost/ statutory formula basis prescribed by the law for the following cogent reasons:</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20</a:t>
            </a:fld>
            <a:endParaRPr lang="en-US"/>
          </a:p>
        </p:txBody>
      </p:sp>
    </p:spTree>
    <p:extLst>
      <p:ext uri="{BB962C8B-B14F-4D97-AF65-F5344CB8AC3E}">
        <p14:creationId xmlns:p14="http://schemas.microsoft.com/office/powerpoint/2010/main" val="23054364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WHY THE RENTAL VALUE BASIS IS SUPERIOR (No.1)</a:t>
            </a:r>
          </a:p>
        </p:txBody>
      </p:sp>
      <p:sp>
        <p:nvSpPr>
          <p:cNvPr id="3" name="Content Placeholder 2"/>
          <p:cNvSpPr>
            <a:spLocks noGrp="1"/>
          </p:cNvSpPr>
          <p:nvPr>
            <p:ph idx="1"/>
          </p:nvPr>
        </p:nvSpPr>
        <p:spPr>
          <a:xfrm>
            <a:off x="228600" y="1066800"/>
            <a:ext cx="8458200" cy="5638800"/>
          </a:xfrm>
        </p:spPr>
        <p:txBody>
          <a:bodyPr>
            <a:normAutofit fontScale="77500" lnSpcReduction="20000"/>
          </a:bodyPr>
          <a:lstStyle/>
          <a:p>
            <a:pPr lvl="0" algn="just">
              <a:buFont typeface="Arial" charset="0"/>
              <a:buChar char="•"/>
            </a:pPr>
            <a:r>
              <a:rPr lang="en-US" dirty="0"/>
              <a:t>Property tax is a tax levied against the deemed value or against the income arising from property, rather than against an individual or a legal entity. </a:t>
            </a:r>
          </a:p>
          <a:p>
            <a:pPr lvl="0" algn="just">
              <a:buFont typeface="Arial" charset="0"/>
              <a:buChar char="•"/>
            </a:pPr>
            <a:r>
              <a:rPr lang="en-US" dirty="0"/>
              <a:t>Since property tax is an annual charge then the tax ought to be paid from income flow rather than wealth (a stock); it is therefore more appropriate to tax the net rental value obtainable than the capital value;</a:t>
            </a:r>
          </a:p>
          <a:p>
            <a:pPr lvl="0" algn="just">
              <a:buFont typeface="Arial" charset="0"/>
              <a:buChar char="•"/>
            </a:pPr>
            <a:r>
              <a:rPr lang="en-US" dirty="0"/>
              <a:t>It is a universal principle that tax burden should be distributed amongst all tax payers de jure and de facto, according to payers’ abilities to pay rather than “highest and best use” of the property. </a:t>
            </a:r>
          </a:p>
          <a:p>
            <a:pPr lvl="0" algn="just">
              <a:buFont typeface="Arial" charset="0"/>
              <a:buChar char="•"/>
            </a:pPr>
            <a:r>
              <a:rPr lang="en-US" dirty="0"/>
              <a:t>Modern property tax is considered ad valorem (Latin word for “according to value”) tax. An </a:t>
            </a:r>
            <a:r>
              <a:rPr lang="en-US" i="1" dirty="0"/>
              <a:t>ad valorem </a:t>
            </a:r>
            <a:r>
              <a:rPr lang="en-US" dirty="0"/>
              <a:t>tax is a tax levied in proportion to the value of the property being taxed. A uniform relationship between property value and property taxes can be maintained only if current market value is the basis of assessments.</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21</a:t>
            </a:fld>
            <a:endParaRPr lang="en-US"/>
          </a:p>
        </p:txBody>
      </p:sp>
    </p:spTree>
    <p:extLst>
      <p:ext uri="{BB962C8B-B14F-4D97-AF65-F5344CB8AC3E}">
        <p14:creationId xmlns:p14="http://schemas.microsoft.com/office/powerpoint/2010/main" val="1401535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WHY THE RENTAL VALUE BASIS IS SUPERIOR (No.2)</a:t>
            </a:r>
          </a:p>
        </p:txBody>
      </p:sp>
      <p:sp>
        <p:nvSpPr>
          <p:cNvPr id="3" name="Content Placeholder 2"/>
          <p:cNvSpPr>
            <a:spLocks noGrp="1"/>
          </p:cNvSpPr>
          <p:nvPr>
            <p:ph idx="1"/>
          </p:nvPr>
        </p:nvSpPr>
        <p:spPr>
          <a:xfrm>
            <a:off x="228600" y="1066800"/>
            <a:ext cx="8610600" cy="5791200"/>
          </a:xfrm>
        </p:spPr>
        <p:txBody>
          <a:bodyPr>
            <a:normAutofit fontScale="77500" lnSpcReduction="20000"/>
          </a:bodyPr>
          <a:lstStyle/>
          <a:p>
            <a:pPr lvl="0" algn="just">
              <a:buFont typeface="Arial" charset="0"/>
              <a:buChar char="•"/>
            </a:pPr>
            <a:r>
              <a:rPr lang="en-US" dirty="0"/>
              <a:t>All over Lagos State, the market for annual rent (rather than sale value) is relatively active, and indeed active enough to provide adequate evidences required for an </a:t>
            </a:r>
            <a:r>
              <a:rPr lang="en-US" i="1" dirty="0"/>
              <a:t>ad valorem </a:t>
            </a:r>
            <a:r>
              <a:rPr lang="en-US" dirty="0"/>
              <a:t>tax, at minimum cost. The annual rent passing on different classes of property (particularly residential property which represents the bulk of property stock) for most parts of the state is a common knowledge or can easily be imputed by over 400 firms of Estate Surveyors and </a:t>
            </a:r>
            <a:r>
              <a:rPr lang="en-US" dirty="0" err="1"/>
              <a:t>Valuers</a:t>
            </a:r>
            <a:r>
              <a:rPr lang="en-US" dirty="0"/>
              <a:t> dotted across the length and breadth of the state; whereas the capital value market is thin and opaque.</a:t>
            </a:r>
          </a:p>
          <a:p>
            <a:pPr lvl="0" algn="just">
              <a:buFont typeface="Arial" charset="0"/>
              <a:buChar char="•"/>
            </a:pPr>
            <a:r>
              <a:rPr lang="en-US" dirty="0"/>
              <a:t> The calculation of ‘capital value’ using the contrived formula introduces a number of subjective and contentious variables/parameters into the assessment model; making it highly artificial and highly manipulative; thereby throwing up ultimate assessments that are spurious, inconsistent, and therefore controversial. The value produced by the formula remains undefined; and has no foundation or meaning both in theory or practice. It therefore remains logically indefensible!</a:t>
            </a:r>
          </a:p>
          <a:p>
            <a:pPr lvl="0"/>
            <a:endParaRPr lang="en-US" dirty="0"/>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22</a:t>
            </a:fld>
            <a:endParaRPr lang="en-US"/>
          </a:p>
        </p:txBody>
      </p:sp>
    </p:spTree>
    <p:extLst>
      <p:ext uri="{BB962C8B-B14F-4D97-AF65-F5344CB8AC3E}">
        <p14:creationId xmlns:p14="http://schemas.microsoft.com/office/powerpoint/2010/main" val="608113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WHY THE RENTAL VALUE BASIS IS SUPERIOR (No.3)</a:t>
            </a:r>
          </a:p>
        </p:txBody>
      </p:sp>
      <p:sp>
        <p:nvSpPr>
          <p:cNvPr id="3" name="Content Placeholder 2"/>
          <p:cNvSpPr>
            <a:spLocks noGrp="1"/>
          </p:cNvSpPr>
          <p:nvPr>
            <p:ph idx="1"/>
          </p:nvPr>
        </p:nvSpPr>
        <p:spPr/>
        <p:txBody>
          <a:bodyPr>
            <a:normAutofit fontScale="70000" lnSpcReduction="20000"/>
          </a:bodyPr>
          <a:lstStyle/>
          <a:p>
            <a:pPr lvl="0" algn="just">
              <a:buFont typeface="Arial" charset="0"/>
              <a:buChar char="•"/>
            </a:pPr>
            <a:r>
              <a:rPr lang="en-US" dirty="0"/>
              <a:t>The application of rental value provides a more direct and incontrovertible relationship between the tax and ‘ability to pay’, while eliminating the need for arbitrary deductions, depreciation allowances and ratios which render the assessment process under the new law highly artificial and subjective and thereby making it susceptible to human errors and deliberate manipulations.</a:t>
            </a:r>
          </a:p>
          <a:p>
            <a:pPr lvl="0" algn="just">
              <a:buFont typeface="Arial" charset="0"/>
              <a:buChar char="•"/>
            </a:pPr>
            <a:r>
              <a:rPr lang="en-US" dirty="0"/>
              <a:t>An average tax payer can easily and readily relate with a property tax assessed in proportion to the annual rent accruing from the taxed property than the capital value or any other value definition. The taxing authority ought also to be able to relate better with the annual rental value which makes it easier for the authority to appreciate when the assessment is getting beyond a reasonable proportion of the annual earning capacity of the taxed property.</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23</a:t>
            </a:fld>
            <a:endParaRPr lang="en-US"/>
          </a:p>
        </p:txBody>
      </p:sp>
    </p:spTree>
    <p:extLst>
      <p:ext uri="{BB962C8B-B14F-4D97-AF65-F5344CB8AC3E}">
        <p14:creationId xmlns:p14="http://schemas.microsoft.com/office/powerpoint/2010/main" val="4277207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WHY THE RENTAL VALUE BASIS IS SUPERIOR (No.4)</a:t>
            </a:r>
          </a:p>
        </p:txBody>
      </p:sp>
      <p:sp>
        <p:nvSpPr>
          <p:cNvPr id="3" name="Content Placeholder 2"/>
          <p:cNvSpPr>
            <a:spLocks noGrp="1"/>
          </p:cNvSpPr>
          <p:nvPr>
            <p:ph idx="1"/>
          </p:nvPr>
        </p:nvSpPr>
        <p:spPr/>
        <p:txBody>
          <a:bodyPr>
            <a:normAutofit fontScale="77500" lnSpcReduction="20000"/>
          </a:bodyPr>
          <a:lstStyle/>
          <a:p>
            <a:pPr lvl="0" algn="just">
              <a:buFont typeface="Arial" charset="0"/>
              <a:buChar char="•"/>
            </a:pPr>
            <a:r>
              <a:rPr lang="en-US" dirty="0"/>
              <a:t>Assessment on the basis of annual rent involves virtually no ‘valuation’ thereby eliminating all controversies surrounding the choice of valuation method, rate of depreciation, and other arbitrary deductions or allowances. All that is required is an average annual rent passing on each category of </a:t>
            </a:r>
            <a:r>
              <a:rPr lang="en-US" dirty="0" err="1"/>
              <a:t>rateable</a:t>
            </a:r>
            <a:r>
              <a:rPr lang="en-US" dirty="0"/>
              <a:t> properties in each neighborhood thereby minimizing cost.</a:t>
            </a:r>
          </a:p>
          <a:p>
            <a:pPr lvl="0" algn="just">
              <a:buFont typeface="Arial" charset="0"/>
              <a:buChar char="•"/>
            </a:pPr>
            <a:r>
              <a:rPr lang="en-US" dirty="0"/>
              <a:t>Rates assessment via capital value overlooks the fact that annual return on property is one of the lowest in the investment markets ranging from as low as 4.5% for prime residential properties to 8% for purpose-built industrial properties. It is actually its growth potentials that makes property to be preferred above some alternative investments. </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24</a:t>
            </a:fld>
            <a:endParaRPr lang="en-US"/>
          </a:p>
        </p:txBody>
      </p:sp>
    </p:spTree>
    <p:extLst>
      <p:ext uri="{BB962C8B-B14F-4D97-AF65-F5344CB8AC3E}">
        <p14:creationId xmlns:p14="http://schemas.microsoft.com/office/powerpoint/2010/main" val="3352322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WHY THE RENTAL VALUE BASIS IS SUPERIOR (No.5)</a:t>
            </a:r>
          </a:p>
        </p:txBody>
      </p:sp>
      <p:sp>
        <p:nvSpPr>
          <p:cNvPr id="3" name="Content Placeholder 2"/>
          <p:cNvSpPr>
            <a:spLocks noGrp="1"/>
          </p:cNvSpPr>
          <p:nvPr>
            <p:ph idx="1"/>
          </p:nvPr>
        </p:nvSpPr>
        <p:spPr/>
        <p:txBody>
          <a:bodyPr>
            <a:normAutofit fontScale="85000" lnSpcReduction="20000"/>
          </a:bodyPr>
          <a:lstStyle/>
          <a:p>
            <a:pPr lvl="0" algn="just">
              <a:buFont typeface="Arial" charset="0"/>
              <a:buChar char="•"/>
            </a:pPr>
            <a:r>
              <a:rPr lang="en-US" dirty="0"/>
              <a:t>The Rental Value assessment glaringly satisfies each of the various canons of taxation i.e. equity (or fairness), certainty, productivity, flexibility, diversity, </a:t>
            </a:r>
            <a:r>
              <a:rPr lang="en-US" dirty="0" smtClean="0"/>
              <a:t>repetition, </a:t>
            </a:r>
            <a:r>
              <a:rPr lang="en-US" dirty="0"/>
              <a:t>economy and simplicity far more than the Capital Value assessment and particularly the Area-based cum Statutory Formula as provided by LUA 2018</a:t>
            </a:r>
          </a:p>
          <a:p>
            <a:pPr lvl="0" algn="just">
              <a:buFont typeface="Arial" charset="0"/>
              <a:buChar char="•"/>
            </a:pPr>
            <a:r>
              <a:rPr lang="en-US" dirty="0"/>
              <a:t>Ability to pay depends on the value of the property. However, the assessment arrived at using the contrived formula produces neither the rental nor capital value. It in fact has no value definition. It therefore lacks consistency and rationality, and therefore </a:t>
            </a:r>
            <a:r>
              <a:rPr lang="en-US" dirty="0" smtClean="0"/>
              <a:t>inequitable in content and application; hence the loud public outcry against it.</a:t>
            </a:r>
            <a:endParaRPr lang="en-US" dirty="0"/>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25</a:t>
            </a:fld>
            <a:endParaRPr lang="en-US"/>
          </a:p>
        </p:txBody>
      </p:sp>
    </p:spTree>
    <p:extLst>
      <p:ext uri="{BB962C8B-B14F-4D97-AF65-F5344CB8AC3E}">
        <p14:creationId xmlns:p14="http://schemas.microsoft.com/office/powerpoint/2010/main" val="13521313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WHY THE RENTAL VALUE BASIS IS SUPERIOR (No.6)</a:t>
            </a:r>
          </a:p>
        </p:txBody>
      </p:sp>
      <p:sp>
        <p:nvSpPr>
          <p:cNvPr id="3" name="Content Placeholder 2"/>
          <p:cNvSpPr>
            <a:spLocks noGrp="1"/>
          </p:cNvSpPr>
          <p:nvPr>
            <p:ph idx="1"/>
          </p:nvPr>
        </p:nvSpPr>
        <p:spPr/>
        <p:txBody>
          <a:bodyPr>
            <a:normAutofit/>
          </a:bodyPr>
          <a:lstStyle/>
          <a:p>
            <a:pPr lvl="0" algn="just">
              <a:buFont typeface="Arial" charset="0"/>
              <a:buChar char="•"/>
            </a:pPr>
            <a:r>
              <a:rPr lang="en-US" sz="3600" dirty="0"/>
              <a:t>On the whole, the annual rent basis improves: </a:t>
            </a:r>
          </a:p>
          <a:p>
            <a:pPr lvl="1" algn="just">
              <a:buFont typeface="Wingdings" pitchFamily="2" charset="2"/>
              <a:buChar char="ü"/>
            </a:pPr>
            <a:r>
              <a:rPr lang="en-US" sz="3200" dirty="0" smtClean="0"/>
              <a:t>The transparency </a:t>
            </a:r>
            <a:r>
              <a:rPr lang="en-US" sz="3200" dirty="0"/>
              <a:t>and simplicity of the tax </a:t>
            </a:r>
            <a:r>
              <a:rPr lang="en-US" sz="3200" dirty="0" smtClean="0"/>
              <a:t>system;</a:t>
            </a:r>
            <a:endParaRPr lang="en-US" sz="3200" dirty="0"/>
          </a:p>
          <a:p>
            <a:pPr lvl="1" algn="just">
              <a:buFont typeface="Wingdings" pitchFamily="2" charset="2"/>
              <a:buChar char="ü"/>
            </a:pPr>
            <a:r>
              <a:rPr lang="en-US" sz="3200" dirty="0" smtClean="0"/>
              <a:t>It is </a:t>
            </a:r>
            <a:r>
              <a:rPr lang="en-US" sz="3200" dirty="0"/>
              <a:t>highly cost-effective, and </a:t>
            </a:r>
          </a:p>
          <a:p>
            <a:pPr lvl="1" algn="just">
              <a:buFont typeface="Wingdings" pitchFamily="2" charset="2"/>
              <a:buChar char="ü"/>
            </a:pPr>
            <a:r>
              <a:rPr lang="en-US" sz="3200" dirty="0" smtClean="0"/>
              <a:t>Equally offers high </a:t>
            </a:r>
            <a:r>
              <a:rPr lang="en-US" sz="3200" dirty="0"/>
              <a:t>potential for compliance and revenue yields buoyancy,</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26</a:t>
            </a:fld>
            <a:endParaRPr lang="en-US"/>
          </a:p>
        </p:txBody>
      </p:sp>
    </p:spTree>
    <p:extLst>
      <p:ext uri="{BB962C8B-B14F-4D97-AF65-F5344CB8AC3E}">
        <p14:creationId xmlns:p14="http://schemas.microsoft.com/office/powerpoint/2010/main" val="15516789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HOW THE RENTAL VALUE WORKS?</a:t>
            </a:r>
            <a:endParaRPr lang="en-US" sz="3600" dirty="0"/>
          </a:p>
        </p:txBody>
      </p:sp>
      <p:sp>
        <p:nvSpPr>
          <p:cNvPr id="3" name="Content Placeholder 2"/>
          <p:cNvSpPr>
            <a:spLocks noGrp="1"/>
          </p:cNvSpPr>
          <p:nvPr>
            <p:ph idx="1"/>
          </p:nvPr>
        </p:nvSpPr>
        <p:spPr>
          <a:xfrm>
            <a:off x="0" y="1066800"/>
            <a:ext cx="9144000" cy="6049963"/>
          </a:xfrm>
        </p:spPr>
        <p:txBody>
          <a:bodyPr>
            <a:normAutofit fontScale="92500" lnSpcReduction="20000"/>
          </a:bodyPr>
          <a:lstStyle/>
          <a:p>
            <a:pPr algn="just">
              <a:buFont typeface="Arial" charset="0"/>
              <a:buChar char="•"/>
            </a:pPr>
            <a:r>
              <a:rPr lang="en-US" sz="2800" dirty="0"/>
              <a:t>The rental assessment method can be gross annual value or net annual value, usually the former. </a:t>
            </a:r>
          </a:p>
          <a:p>
            <a:pPr algn="just">
              <a:buFont typeface="Arial" charset="0"/>
              <a:buChar char="•"/>
            </a:pPr>
            <a:r>
              <a:rPr lang="en-US" sz="2800" dirty="0"/>
              <a:t>When the gross annual value is calculated, allowances are made for necessary outgoings to arrive at the net value as the </a:t>
            </a:r>
            <a:r>
              <a:rPr lang="en-US" sz="2800" dirty="0" err="1"/>
              <a:t>rateable</a:t>
            </a:r>
            <a:r>
              <a:rPr lang="en-US" sz="2800" dirty="0"/>
              <a:t> value. </a:t>
            </a:r>
          </a:p>
          <a:p>
            <a:pPr algn="just">
              <a:buFont typeface="Arial" charset="0"/>
              <a:buChar char="•"/>
            </a:pPr>
            <a:r>
              <a:rPr lang="en-US" sz="2800" dirty="0"/>
              <a:t>The enabling statute may provide specific lump sum or a percentage allowance for outgoings (landlord’s cost of repairs and insurance and other expenses, if any, necessary to keep the hereditament in a state to continue to earn its annual income) as statutory deductions. For example, a uniform 20% may be allowed across board making 80% of the annual rent receivable the </a:t>
            </a:r>
            <a:r>
              <a:rPr lang="en-US" sz="2800" dirty="0" err="1"/>
              <a:t>rateable</a:t>
            </a:r>
            <a:r>
              <a:rPr lang="en-US" sz="2800" dirty="0"/>
              <a:t> value. </a:t>
            </a:r>
          </a:p>
          <a:p>
            <a:pPr algn="just">
              <a:buFont typeface="Arial" charset="0"/>
              <a:buChar char="•"/>
            </a:pPr>
            <a:r>
              <a:rPr lang="en-US" sz="2800" dirty="0"/>
              <a:t>To the Net Annual Value (NAV) or </a:t>
            </a:r>
            <a:r>
              <a:rPr lang="en-US" sz="2800" dirty="0" err="1"/>
              <a:t>rateable</a:t>
            </a:r>
            <a:r>
              <a:rPr lang="en-US" sz="2800" dirty="0"/>
              <a:t> value figure is then applied the rate </a:t>
            </a:r>
            <a:r>
              <a:rPr lang="en-US" sz="2800" dirty="0" err="1"/>
              <a:t>nairage</a:t>
            </a:r>
            <a:r>
              <a:rPr lang="en-US" sz="2800" dirty="0"/>
              <a:t> (that may vary between categories of properties) as determined by taxing authority to arrive at the rate payable.</a:t>
            </a:r>
          </a:p>
          <a:p>
            <a:pPr algn="just">
              <a:buFont typeface="Arial" charset="0"/>
              <a:buChar char="•"/>
            </a:pPr>
            <a:r>
              <a:rPr lang="en-US" sz="2800" dirty="0"/>
              <a:t>It is simple, logical, pragmatic, objective, and straight forward!</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27</a:t>
            </a:fld>
            <a:endParaRPr lang="en-US"/>
          </a:p>
        </p:txBody>
      </p:sp>
    </p:spTree>
    <p:extLst>
      <p:ext uri="{BB962C8B-B14F-4D97-AF65-F5344CB8AC3E}">
        <p14:creationId xmlns:p14="http://schemas.microsoft.com/office/powerpoint/2010/main" val="39643977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ILLUSTRATION 1</a:t>
            </a:r>
            <a:endParaRPr lang="en-US" dirty="0"/>
          </a:p>
        </p:txBody>
      </p:sp>
      <p:sp>
        <p:nvSpPr>
          <p:cNvPr id="3" name="Content Placeholder 2"/>
          <p:cNvSpPr>
            <a:spLocks noGrp="1"/>
          </p:cNvSpPr>
          <p:nvPr>
            <p:ph idx="1"/>
          </p:nvPr>
        </p:nvSpPr>
        <p:spPr/>
        <p:txBody>
          <a:bodyPr>
            <a:normAutofit fontScale="85000" lnSpcReduction="10000"/>
          </a:bodyPr>
          <a:lstStyle/>
          <a:p>
            <a:pPr marL="0" lvl="0" indent="0">
              <a:buNone/>
            </a:pPr>
            <a:r>
              <a:rPr lang="en-US" dirty="0"/>
              <a:t>A 4-bed room wing of duplex in </a:t>
            </a:r>
            <a:r>
              <a:rPr lang="en-US" dirty="0" err="1"/>
              <a:t>Gbagada</a:t>
            </a:r>
            <a:r>
              <a:rPr lang="en-US" dirty="0"/>
              <a:t> which currently let for N2,500,000 will be assessed as follows:</a:t>
            </a:r>
          </a:p>
          <a:p>
            <a:pPr marL="0" indent="0">
              <a:buNone/>
            </a:pPr>
            <a:r>
              <a:rPr lang="en-US" dirty="0"/>
              <a:t>Annual rent                                                          N2,500,000                                                              </a:t>
            </a:r>
          </a:p>
          <a:p>
            <a:pPr marL="0" indent="0">
              <a:buNone/>
            </a:pPr>
            <a:r>
              <a:rPr lang="en-US" u="sng" dirty="0"/>
              <a:t>Less</a:t>
            </a:r>
            <a:r>
              <a:rPr lang="en-US" dirty="0"/>
              <a:t> allowance for landlord’s outgoings @ 20%</a:t>
            </a:r>
            <a:r>
              <a:rPr lang="en-US" u="sng" dirty="0"/>
              <a:t>  500,000</a:t>
            </a:r>
            <a:r>
              <a:rPr lang="en-US" dirty="0"/>
              <a:t>                     </a:t>
            </a:r>
            <a:r>
              <a:rPr lang="en-US" u="sng" dirty="0"/>
              <a:t>    </a:t>
            </a:r>
            <a:endParaRPr lang="en-US" dirty="0"/>
          </a:p>
          <a:p>
            <a:pPr marL="0" indent="0">
              <a:buNone/>
            </a:pPr>
            <a:r>
              <a:rPr lang="en-GB" dirty="0"/>
              <a:t>		         Net Annual Value (NAV)       2,000,000                       </a:t>
            </a:r>
            <a:endParaRPr lang="en-US" dirty="0"/>
          </a:p>
          <a:p>
            <a:pPr marL="0" indent="0">
              <a:buNone/>
            </a:pPr>
            <a:r>
              <a:rPr lang="en-GB" dirty="0"/>
              <a:t>Applicable rate @ 5%    				</a:t>
            </a:r>
            <a:r>
              <a:rPr lang="en-GB" u="sng" dirty="0"/>
              <a:t>x 0.05</a:t>
            </a:r>
            <a:endParaRPr lang="en-US" dirty="0"/>
          </a:p>
          <a:p>
            <a:pPr marL="0" indent="0">
              <a:buNone/>
            </a:pPr>
            <a:r>
              <a:rPr lang="en-GB" dirty="0"/>
              <a:t>Therefore, rate payable				</a:t>
            </a:r>
            <a:r>
              <a:rPr lang="en-GB" u="sng" dirty="0"/>
              <a:t>N</a:t>
            </a:r>
            <a:r>
              <a:rPr lang="en-GB" b="1" u="sng" dirty="0"/>
              <a:t>100,000</a:t>
            </a:r>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28</a:t>
            </a:fld>
            <a:endParaRPr lang="en-US"/>
          </a:p>
        </p:txBody>
      </p:sp>
    </p:spTree>
    <p:extLst>
      <p:ext uri="{BB962C8B-B14F-4D97-AF65-F5344CB8AC3E}">
        <p14:creationId xmlns:p14="http://schemas.microsoft.com/office/powerpoint/2010/main" val="36297368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ILLUSTRATION 2</a:t>
            </a:r>
            <a:endParaRPr lang="en-US" dirty="0"/>
          </a:p>
        </p:txBody>
      </p:sp>
      <p:sp>
        <p:nvSpPr>
          <p:cNvPr id="3" name="Content Placeholder 2"/>
          <p:cNvSpPr>
            <a:spLocks noGrp="1"/>
          </p:cNvSpPr>
          <p:nvPr>
            <p:ph idx="1"/>
          </p:nvPr>
        </p:nvSpPr>
        <p:spPr>
          <a:xfrm>
            <a:off x="304800" y="1219201"/>
            <a:ext cx="8305800" cy="5638800"/>
          </a:xfrm>
        </p:spPr>
        <p:txBody>
          <a:bodyPr>
            <a:normAutofit/>
          </a:bodyPr>
          <a:lstStyle/>
          <a:p>
            <a:pPr marL="0" indent="0" hangingPunct="0">
              <a:buNone/>
            </a:pPr>
            <a:r>
              <a:rPr lang="en-US" sz="2400" dirty="0"/>
              <a:t>A block of 8 Nos. 3-bedroom flats in </a:t>
            </a:r>
            <a:r>
              <a:rPr lang="en-US" sz="2400" dirty="0" err="1"/>
              <a:t>Ikoyi</a:t>
            </a:r>
            <a:r>
              <a:rPr lang="en-US" sz="2400" dirty="0"/>
              <a:t> which currently let for N5,000,000 per flat i.e. a total of N40 million for the whole block will be assessed as follows:</a:t>
            </a:r>
          </a:p>
          <a:p>
            <a:pPr marL="0" indent="0" hangingPunct="0">
              <a:buNone/>
            </a:pPr>
            <a:r>
              <a:rPr lang="en-US" sz="2400" dirty="0"/>
              <a:t>Annual rent  				                       N40,000,000</a:t>
            </a:r>
          </a:p>
          <a:p>
            <a:pPr marL="0" indent="0" hangingPunct="0">
              <a:buNone/>
            </a:pPr>
            <a:r>
              <a:rPr lang="en-US" sz="2400" u="sng" dirty="0"/>
              <a:t>Less</a:t>
            </a:r>
            <a:r>
              <a:rPr lang="en-US" sz="2400" dirty="0"/>
              <a:t> allowance for landlord’s outgoings @ 20%       </a:t>
            </a:r>
            <a:r>
              <a:rPr lang="en-US" sz="2400" u="sng" dirty="0"/>
              <a:t>    8,000,000</a:t>
            </a:r>
            <a:r>
              <a:rPr lang="en-US" sz="2400" dirty="0"/>
              <a:t>  </a:t>
            </a:r>
          </a:p>
          <a:p>
            <a:pPr marL="0" indent="0">
              <a:buNone/>
            </a:pPr>
            <a:r>
              <a:rPr lang="en-GB" sz="2800" dirty="0"/>
              <a:t>	          </a:t>
            </a:r>
            <a:r>
              <a:rPr lang="en-GB" sz="2400" dirty="0"/>
              <a:t>Net Annual Value (NAV)		32,000,000                           </a:t>
            </a:r>
            <a:endParaRPr lang="en-US" sz="2400" dirty="0"/>
          </a:p>
          <a:p>
            <a:pPr marL="0" indent="0">
              <a:buNone/>
            </a:pPr>
            <a:r>
              <a:rPr lang="en-GB" sz="2400" dirty="0"/>
              <a:t>Applicable rate @ 5% 	                                                   </a:t>
            </a:r>
            <a:r>
              <a:rPr lang="en-GB" sz="2400" u="sng" dirty="0"/>
              <a:t>           X0.05</a:t>
            </a:r>
            <a:endParaRPr lang="en-GB" sz="2400" dirty="0"/>
          </a:p>
          <a:p>
            <a:pPr marL="0" indent="0">
              <a:buNone/>
            </a:pPr>
            <a:r>
              <a:rPr lang="en-GB" sz="2400" dirty="0"/>
              <a:t>Therefore, rate payable				</a:t>
            </a:r>
            <a:r>
              <a:rPr lang="en-GB" sz="2400" b="1" u="sng" dirty="0"/>
              <a:t> N1,600,000</a:t>
            </a:r>
            <a:endParaRPr lang="en-US" sz="2400" dirty="0"/>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29</a:t>
            </a:fld>
            <a:endParaRPr lang="en-US"/>
          </a:p>
        </p:txBody>
      </p:sp>
    </p:spTree>
    <p:extLst>
      <p:ext uri="{BB962C8B-B14F-4D97-AF65-F5344CB8AC3E}">
        <p14:creationId xmlns:p14="http://schemas.microsoft.com/office/powerpoint/2010/main" val="4272175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2800" b="1" dirty="0"/>
              <a:t>NATURE AND CAUSES OF CONTENTION ON PROPERTY TAX</a:t>
            </a:r>
            <a:r>
              <a:rPr lang="en-US" sz="2800" dirty="0"/>
              <a:t/>
            </a:r>
            <a:br>
              <a:rPr lang="en-US" sz="2800" dirty="0"/>
            </a:br>
            <a:endParaRPr lang="en-US" sz="2800" dirty="0"/>
          </a:p>
        </p:txBody>
      </p:sp>
      <p:sp>
        <p:nvSpPr>
          <p:cNvPr id="3" name="Content Placeholder 2"/>
          <p:cNvSpPr>
            <a:spLocks noGrp="1"/>
          </p:cNvSpPr>
          <p:nvPr>
            <p:ph idx="1"/>
          </p:nvPr>
        </p:nvSpPr>
        <p:spPr>
          <a:xfrm>
            <a:off x="457200" y="1600200"/>
            <a:ext cx="8305800" cy="5257800"/>
          </a:xfrm>
        </p:spPr>
        <p:txBody>
          <a:bodyPr>
            <a:normAutofit fontScale="92500" lnSpcReduction="10000"/>
          </a:bodyPr>
          <a:lstStyle/>
          <a:p>
            <a:pPr algn="just">
              <a:buFont typeface="Arial" charset="0"/>
              <a:buChar char="•"/>
            </a:pPr>
            <a:r>
              <a:rPr lang="en-US" sz="3000" dirty="0"/>
              <a:t>The administration of property tax has remained a subject of recurrent debate amongst policy makers, scholars, public officials, real estate </a:t>
            </a:r>
            <a:r>
              <a:rPr lang="en-US" sz="3000" dirty="0" err="1"/>
              <a:t>Valuers</a:t>
            </a:r>
            <a:r>
              <a:rPr lang="en-US" sz="3000" dirty="0"/>
              <a:t>, as well as property owners in several countries for decades. </a:t>
            </a:r>
          </a:p>
          <a:p>
            <a:pPr algn="just">
              <a:buFont typeface="Arial" charset="0"/>
              <a:buChar char="•"/>
            </a:pPr>
            <a:r>
              <a:rPr lang="en-US" sz="3000" dirty="0"/>
              <a:t>The often contentious debate </a:t>
            </a:r>
            <a:r>
              <a:rPr lang="en-US" sz="3000" dirty="0" err="1"/>
              <a:t>centres</a:t>
            </a:r>
            <a:r>
              <a:rPr lang="en-US" sz="3000" dirty="0"/>
              <a:t> on issues such as tax base, tax incidence, efficiency, equity or fairness, among others. </a:t>
            </a:r>
          </a:p>
          <a:p>
            <a:pPr algn="just">
              <a:buFont typeface="Arial" charset="0"/>
              <a:buChar char="•"/>
            </a:pPr>
            <a:r>
              <a:rPr lang="en-US" sz="3000" dirty="0"/>
              <a:t>The qualities that mark out property tax as a good tax in principle – ease of collection, difficulty of avoidance, accountability, and transparency - are often compromised by controversial policy and mal-administration, particularly the latter.</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a:t>
            </a:fld>
            <a:endParaRPr lang="en-US"/>
          </a:p>
        </p:txBody>
      </p:sp>
    </p:spTree>
    <p:extLst>
      <p:ext uri="{BB962C8B-B14F-4D97-AF65-F5344CB8AC3E}">
        <p14:creationId xmlns:p14="http://schemas.microsoft.com/office/powerpoint/2010/main" val="23762703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APPROPRIATE RATE?</a:t>
            </a:r>
          </a:p>
        </p:txBody>
      </p:sp>
      <p:sp>
        <p:nvSpPr>
          <p:cNvPr id="3" name="Content Placeholder 2"/>
          <p:cNvSpPr>
            <a:spLocks noGrp="1"/>
          </p:cNvSpPr>
          <p:nvPr>
            <p:ph idx="1"/>
          </p:nvPr>
        </p:nvSpPr>
        <p:spPr/>
        <p:txBody>
          <a:bodyPr/>
          <a:lstStyle/>
          <a:p>
            <a:pPr marL="0" indent="0">
              <a:buNone/>
            </a:pPr>
            <a:r>
              <a:rPr lang="en-US" dirty="0"/>
              <a:t>Rates ranging from 3.5% to 5% of NAV would be ideal and should generally be acceptable. Taxpayers should be willing to pay this range as tax given that a high proportion of property values are created by government’s expenditure on infrastructure and services.</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30</a:t>
            </a:fld>
            <a:endParaRPr lang="en-US"/>
          </a:p>
        </p:txBody>
      </p:sp>
    </p:spTree>
    <p:extLst>
      <p:ext uri="{BB962C8B-B14F-4D97-AF65-F5344CB8AC3E}">
        <p14:creationId xmlns:p14="http://schemas.microsoft.com/office/powerpoint/2010/main" val="1619352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FOR SPECIALIZED PROPERTIES?</a:t>
            </a:r>
            <a:endParaRPr lang="en-US" sz="3600" dirty="0"/>
          </a:p>
        </p:txBody>
      </p:sp>
      <p:sp>
        <p:nvSpPr>
          <p:cNvPr id="3" name="Content Placeholder 2"/>
          <p:cNvSpPr>
            <a:spLocks noGrp="1"/>
          </p:cNvSpPr>
          <p:nvPr>
            <p:ph idx="1"/>
          </p:nvPr>
        </p:nvSpPr>
        <p:spPr>
          <a:xfrm>
            <a:off x="304800" y="1066800"/>
            <a:ext cx="8839200" cy="5791200"/>
          </a:xfrm>
        </p:spPr>
        <p:txBody>
          <a:bodyPr>
            <a:normAutofit fontScale="92500" lnSpcReduction="20000"/>
          </a:bodyPr>
          <a:lstStyle/>
          <a:p>
            <a:pPr lvl="0" hangingPunct="0"/>
            <a:endParaRPr lang="en-US" dirty="0"/>
          </a:p>
          <a:p>
            <a:pPr algn="just" hangingPunct="0">
              <a:buFont typeface="Arial" charset="0"/>
              <a:buChar char="•"/>
            </a:pPr>
            <a:r>
              <a:rPr lang="en-US" dirty="0"/>
              <a:t>For highly specialized properties that are rarely traded in the market for lease or sale, a strict area-based (no artificial formula) can be adopted. </a:t>
            </a:r>
          </a:p>
          <a:p>
            <a:pPr algn="just" hangingPunct="0">
              <a:buFont typeface="Arial" charset="0"/>
              <a:buChar char="•"/>
            </a:pPr>
            <a:r>
              <a:rPr lang="en-US" dirty="0"/>
              <a:t>Under a strict area-based assessment system, a charge is levied per square meter of the land area or per square meter of building area, or some combination of the two. </a:t>
            </a:r>
          </a:p>
          <a:p>
            <a:pPr algn="just" hangingPunct="0">
              <a:buFont typeface="Arial" charset="0"/>
              <a:buChar char="•"/>
            </a:pPr>
            <a:r>
              <a:rPr lang="en-US" dirty="0"/>
              <a:t>Assessment therefore results in a tax liability that is directly related to the size of the land and building. </a:t>
            </a:r>
          </a:p>
          <a:p>
            <a:pPr algn="just" hangingPunct="0">
              <a:buFont typeface="Arial" charset="0"/>
              <a:buChar char="•"/>
            </a:pPr>
            <a:r>
              <a:rPr lang="en-US" dirty="0"/>
              <a:t>The assessment rate may be the same for land and building, or it may be different; a lower unit value per square meter might be applied to buildings to encourage development, for instance.</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31</a:t>
            </a:fld>
            <a:endParaRPr lang="en-US"/>
          </a:p>
        </p:txBody>
      </p:sp>
    </p:spTree>
    <p:extLst>
      <p:ext uri="{BB962C8B-B14F-4D97-AF65-F5344CB8AC3E}">
        <p14:creationId xmlns:p14="http://schemas.microsoft.com/office/powerpoint/2010/main" val="3938951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ILLUSTRATION 3 (a)</a:t>
            </a:r>
            <a:endParaRPr lang="en-US" dirty="0"/>
          </a:p>
        </p:txBody>
      </p:sp>
      <p:sp>
        <p:nvSpPr>
          <p:cNvPr id="3" name="Content Placeholder 2"/>
          <p:cNvSpPr>
            <a:spLocks noGrp="1"/>
          </p:cNvSpPr>
          <p:nvPr>
            <p:ph idx="1"/>
          </p:nvPr>
        </p:nvSpPr>
        <p:spPr>
          <a:xfrm>
            <a:off x="304800" y="1143000"/>
            <a:ext cx="8839200" cy="5715000"/>
          </a:xfrm>
        </p:spPr>
        <p:txBody>
          <a:bodyPr>
            <a:normAutofit fontScale="85000" lnSpcReduction="10000"/>
          </a:bodyPr>
          <a:lstStyle/>
          <a:p>
            <a:pPr lvl="0" hangingPunct="0"/>
            <a:endParaRPr lang="en-US" dirty="0"/>
          </a:p>
          <a:p>
            <a:pPr marL="0" lvl="0" indent="0" hangingPunct="0">
              <a:buNone/>
            </a:pPr>
            <a:r>
              <a:rPr lang="en-US" dirty="0"/>
              <a:t>A eatery built on a land area of 1000 square </a:t>
            </a:r>
            <a:r>
              <a:rPr lang="en-US" dirty="0" err="1"/>
              <a:t>metres</a:t>
            </a:r>
            <a:r>
              <a:rPr lang="en-US" dirty="0"/>
              <a:t> and providing a gross floor area of 250 square </a:t>
            </a:r>
            <a:r>
              <a:rPr lang="en-US" dirty="0" err="1"/>
              <a:t>metres</a:t>
            </a:r>
            <a:r>
              <a:rPr lang="en-US" dirty="0"/>
              <a:t> may be assessed as follows (assuming assessment rate for this category is 0.5% for land and 0.25% for improvement)</a:t>
            </a:r>
          </a:p>
          <a:p>
            <a:pPr marL="0" indent="0">
              <a:buNone/>
            </a:pPr>
            <a:r>
              <a:rPr lang="en-US" dirty="0"/>
              <a:t>Land area: 1000 m</a:t>
            </a:r>
            <a:r>
              <a:rPr lang="en-US" baseline="30000" dirty="0"/>
              <a:t>2 </a:t>
            </a:r>
            <a:r>
              <a:rPr lang="en-US" dirty="0"/>
              <a:t> @  N20,000                           N20,000,000</a:t>
            </a:r>
          </a:p>
          <a:p>
            <a:pPr marL="0" indent="0">
              <a:buNone/>
            </a:pPr>
            <a:r>
              <a:rPr lang="en-US" dirty="0"/>
              <a:t>Building area: 250 m</a:t>
            </a:r>
            <a:r>
              <a:rPr lang="en-US" baseline="30000" dirty="0"/>
              <a:t>2 </a:t>
            </a:r>
            <a:r>
              <a:rPr lang="en-US" dirty="0"/>
              <a:t> @ N120,000 	              N30,000,000</a:t>
            </a:r>
          </a:p>
          <a:p>
            <a:pPr marL="0" indent="0">
              <a:buNone/>
            </a:pPr>
            <a:r>
              <a:rPr lang="en-US" dirty="0"/>
              <a:t>                 </a:t>
            </a:r>
            <a:r>
              <a:rPr lang="en-US" b="1" dirty="0"/>
              <a:t>Rate payable calculations:</a:t>
            </a:r>
            <a:endParaRPr lang="en-US" dirty="0"/>
          </a:p>
          <a:p>
            <a:pPr marL="0" indent="0">
              <a:buNone/>
            </a:pPr>
            <a:r>
              <a:rPr lang="en-US" dirty="0"/>
              <a:t>    Land: N20,000,000 @ 0.5%			       N100,000</a:t>
            </a:r>
          </a:p>
          <a:p>
            <a:pPr marL="0" indent="0">
              <a:buNone/>
            </a:pPr>
            <a:r>
              <a:rPr lang="en-US" dirty="0"/>
              <a:t>    Improvement: N30,000,000 @ 0.25%	                   </a:t>
            </a:r>
            <a:r>
              <a:rPr lang="en-US" u="sng" dirty="0"/>
              <a:t>    75,000</a:t>
            </a:r>
            <a:endParaRPr lang="en-US" dirty="0"/>
          </a:p>
          <a:p>
            <a:pPr marL="0" indent="0">
              <a:buNone/>
            </a:pPr>
            <a:r>
              <a:rPr lang="en-US" dirty="0"/>
              <a:t>    Total property tax payable 	     </a:t>
            </a:r>
            <a:r>
              <a:rPr lang="en-GB" dirty="0"/>
              <a:t>                       </a:t>
            </a:r>
            <a:r>
              <a:rPr lang="en-GB" b="1" u="sng" dirty="0"/>
              <a:t>N 175,000</a:t>
            </a:r>
            <a:endParaRPr lang="en-US" dirty="0"/>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32</a:t>
            </a:fld>
            <a:endParaRPr lang="en-US"/>
          </a:p>
        </p:txBody>
      </p:sp>
    </p:spTree>
    <p:extLst>
      <p:ext uri="{BB962C8B-B14F-4D97-AF65-F5344CB8AC3E}">
        <p14:creationId xmlns:p14="http://schemas.microsoft.com/office/powerpoint/2010/main" val="2709734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ILLUSTRATION 3 (b)</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GB" b="1" dirty="0"/>
              <a:t>Alternatively, </a:t>
            </a:r>
            <a:endParaRPr lang="en-US" dirty="0"/>
          </a:p>
          <a:p>
            <a:pPr marL="0" indent="0">
              <a:buNone/>
            </a:pPr>
            <a:r>
              <a:rPr lang="en-GB" b="1" dirty="0"/>
              <a:t>We can de-capitalize to obtain the gross rental value:</a:t>
            </a:r>
            <a:endParaRPr lang="en-US" dirty="0"/>
          </a:p>
          <a:p>
            <a:pPr marL="0" indent="0">
              <a:buNone/>
            </a:pPr>
            <a:r>
              <a:rPr lang="en-GB" dirty="0"/>
              <a:t>Capital value of the property	(land &amp; improvement) 	N50,000,000</a:t>
            </a:r>
            <a:endParaRPr lang="en-US" dirty="0"/>
          </a:p>
          <a:p>
            <a:pPr marL="0" indent="0">
              <a:buNone/>
            </a:pPr>
            <a:r>
              <a:rPr lang="en-GB" dirty="0"/>
              <a:t>Average yield on Eateries say, 7%                                                   </a:t>
            </a:r>
            <a:r>
              <a:rPr lang="en-GB" u="sng" dirty="0"/>
              <a:t>0.07 </a:t>
            </a:r>
            <a:endParaRPr lang="en-US" dirty="0"/>
          </a:p>
          <a:p>
            <a:pPr marL="0" indent="0">
              <a:buNone/>
            </a:pPr>
            <a:r>
              <a:rPr lang="en-GB" b="1" dirty="0"/>
              <a:t>				</a:t>
            </a:r>
            <a:r>
              <a:rPr lang="en-GB" dirty="0"/>
              <a:t>Net</a:t>
            </a:r>
            <a:r>
              <a:rPr lang="en-GB" b="1" dirty="0"/>
              <a:t> r</a:t>
            </a:r>
            <a:r>
              <a:rPr lang="en-GB" dirty="0"/>
              <a:t>ent</a:t>
            </a:r>
            <a:r>
              <a:rPr lang="en-GB" b="1" dirty="0"/>
              <a:t>		    3, 500, 000</a:t>
            </a:r>
            <a:endParaRPr lang="en-US" dirty="0"/>
          </a:p>
          <a:p>
            <a:pPr marL="0" indent="0">
              <a:buNone/>
            </a:pPr>
            <a:r>
              <a:rPr lang="en-GB" dirty="0"/>
              <a:t>Applicable rate @ 5%    					   </a:t>
            </a:r>
            <a:r>
              <a:rPr lang="en-GB" u="sng" dirty="0"/>
              <a:t>   x 0.05</a:t>
            </a:r>
            <a:endParaRPr lang="en-US" dirty="0"/>
          </a:p>
          <a:p>
            <a:pPr marL="0" indent="0">
              <a:buNone/>
            </a:pPr>
            <a:r>
              <a:rPr lang="en-GB" dirty="0"/>
              <a:t>Therefore, rate payable					</a:t>
            </a:r>
            <a:r>
              <a:rPr lang="en-GB" u="sng" dirty="0"/>
              <a:t>N</a:t>
            </a:r>
            <a:r>
              <a:rPr lang="en-GB" b="1" u="sng" dirty="0"/>
              <a:t>175,000</a:t>
            </a:r>
          </a:p>
          <a:p>
            <a:pPr marL="0" indent="0">
              <a:buNone/>
            </a:pPr>
            <a:r>
              <a:rPr lang="en-GB" dirty="0"/>
              <a:t>                                                                                                   </a:t>
            </a:r>
            <a:endParaRPr lang="en-GB" b="1" u="sng" dirty="0"/>
          </a:p>
          <a:p>
            <a:pPr marL="0" indent="0">
              <a:buNone/>
            </a:pPr>
            <a:r>
              <a:rPr lang="en-GB" b="1" dirty="0"/>
              <a:t>* Yield for eatery is 7%</a:t>
            </a:r>
            <a:endParaRPr lang="en-US" dirty="0"/>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33</a:t>
            </a:fld>
            <a:endParaRPr lang="en-US"/>
          </a:p>
        </p:txBody>
      </p:sp>
    </p:spTree>
    <p:extLst>
      <p:ext uri="{BB962C8B-B14F-4D97-AF65-F5344CB8AC3E}">
        <p14:creationId xmlns:p14="http://schemas.microsoft.com/office/powerpoint/2010/main" val="37713986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u="sng" dirty="0"/>
              <a:t>ILLUSTRATION 4 (a)</a:t>
            </a:r>
            <a:endParaRPr lang="en-US" sz="3600" dirty="0"/>
          </a:p>
        </p:txBody>
      </p:sp>
      <p:sp>
        <p:nvSpPr>
          <p:cNvPr id="4" name="Content Placeholder 3"/>
          <p:cNvSpPr>
            <a:spLocks noGrp="1"/>
          </p:cNvSpPr>
          <p:nvPr>
            <p:ph idx="1"/>
          </p:nvPr>
        </p:nvSpPr>
        <p:spPr/>
        <p:txBody>
          <a:bodyPr>
            <a:noAutofit/>
          </a:bodyPr>
          <a:lstStyle/>
          <a:p>
            <a:pPr marL="0" lvl="0" indent="0" hangingPunct="0">
              <a:buNone/>
            </a:pPr>
            <a:r>
              <a:rPr lang="en-US" sz="1400" dirty="0"/>
              <a:t>The industrial premises of </a:t>
            </a:r>
            <a:r>
              <a:rPr lang="en-US" sz="1400" dirty="0" err="1"/>
              <a:t>Alberny</a:t>
            </a:r>
            <a:r>
              <a:rPr lang="en-US" sz="1400" dirty="0"/>
              <a:t> Nig. Ltd., a manufacturer of a brand of Instant Noodles, covers a total area of approximately 10,000 m</a:t>
            </a:r>
            <a:r>
              <a:rPr lang="en-US" sz="1400" baseline="30000" dirty="0"/>
              <a:t>2</a:t>
            </a:r>
            <a:r>
              <a:rPr lang="en-US" sz="1400" dirty="0"/>
              <a:t>. Out of this, the main factory premises occupies 1,500 m</a:t>
            </a:r>
            <a:r>
              <a:rPr lang="en-US" sz="1400" baseline="30000" dirty="0"/>
              <a:t>2</a:t>
            </a:r>
            <a:r>
              <a:rPr lang="en-US" sz="1400" dirty="0"/>
              <a:t>, the 2 Nos. office blocks on single floor occupies gross area of 380 m</a:t>
            </a:r>
            <a:r>
              <a:rPr lang="en-US" sz="1400" baseline="30000" dirty="0"/>
              <a:t>2</a:t>
            </a:r>
            <a:r>
              <a:rPr lang="en-US" sz="1400" dirty="0"/>
              <a:t>  and 450 m</a:t>
            </a:r>
            <a:r>
              <a:rPr lang="en-US" sz="1400" baseline="30000" dirty="0"/>
              <a:t>2</a:t>
            </a:r>
            <a:r>
              <a:rPr lang="en-US" sz="1400" dirty="0"/>
              <a:t>,respectively; the staff canteen occupies a gross floor area of 110 m</a:t>
            </a:r>
            <a:r>
              <a:rPr lang="en-US" sz="1400" baseline="30000" dirty="0"/>
              <a:t>2; </a:t>
            </a:r>
            <a:r>
              <a:rPr lang="en-US" sz="1400" dirty="0"/>
              <a:t>while the Security/Gate hose/Store covers 48 m</a:t>
            </a:r>
            <a:r>
              <a:rPr lang="en-US" sz="1400" baseline="30000" dirty="0"/>
              <a:t>2</a:t>
            </a:r>
            <a:r>
              <a:rPr lang="en-US" sz="1400" dirty="0"/>
              <a:t>. Construction rates are as follows: N180,000/ m</a:t>
            </a:r>
            <a:r>
              <a:rPr lang="en-US" sz="1400" baseline="30000" dirty="0"/>
              <a:t>2</a:t>
            </a:r>
            <a:r>
              <a:rPr lang="en-US" sz="1400" dirty="0"/>
              <a:t> for the factory; N150,000/ m</a:t>
            </a:r>
            <a:r>
              <a:rPr lang="en-US" sz="1400" baseline="30000" dirty="0"/>
              <a:t>2</a:t>
            </a:r>
            <a:r>
              <a:rPr lang="en-US" sz="1400" dirty="0"/>
              <a:t> for the offices; N75,000/ m</a:t>
            </a:r>
            <a:r>
              <a:rPr lang="en-US" sz="1400" baseline="30000" dirty="0"/>
              <a:t>2</a:t>
            </a:r>
            <a:r>
              <a:rPr lang="en-US" sz="1400" dirty="0"/>
              <a:t> for the canteen; and N60,000/ m</a:t>
            </a:r>
            <a:r>
              <a:rPr lang="en-US" sz="1400" baseline="30000" dirty="0"/>
              <a:t>2</a:t>
            </a:r>
            <a:r>
              <a:rPr lang="en-US" sz="1400" dirty="0"/>
              <a:t> for the gatehouse/store. Again, assessment rate for this category of property is 0.5% for land and 0.25% for building.</a:t>
            </a:r>
          </a:p>
          <a:p>
            <a:pPr marL="0" lvl="0" indent="0" hangingPunct="0">
              <a:buNone/>
            </a:pPr>
            <a:r>
              <a:rPr lang="en-US" sz="1400" dirty="0"/>
              <a:t>A - </a:t>
            </a:r>
            <a:r>
              <a:rPr lang="en-US" sz="1400" u="sng" dirty="0"/>
              <a:t>Land </a:t>
            </a:r>
            <a:endParaRPr lang="en-US" sz="1400" dirty="0"/>
          </a:p>
          <a:p>
            <a:pPr marL="0" lvl="0" indent="0" hangingPunct="0">
              <a:buNone/>
            </a:pPr>
            <a:r>
              <a:rPr lang="en-US" sz="1400" dirty="0"/>
              <a:t>Total land area: 10,000 m</a:t>
            </a:r>
            <a:r>
              <a:rPr lang="en-US" sz="1400" baseline="30000" dirty="0"/>
              <a:t>2</a:t>
            </a:r>
            <a:r>
              <a:rPr lang="en-US" sz="1400" dirty="0"/>
              <a:t> @ N25,000      	                                            250,000,000</a:t>
            </a:r>
          </a:p>
          <a:p>
            <a:pPr marL="0" indent="0">
              <a:buNone/>
            </a:pPr>
            <a:r>
              <a:rPr lang="en-US" sz="1400" baseline="30000" dirty="0"/>
              <a:t> </a:t>
            </a:r>
            <a:r>
              <a:rPr lang="en-US" sz="1400" dirty="0"/>
              <a:t>    B - </a:t>
            </a:r>
            <a:r>
              <a:rPr lang="en-US" sz="1400" u="sng" dirty="0"/>
              <a:t>Improvements </a:t>
            </a:r>
            <a:endParaRPr lang="en-US" sz="1400" dirty="0"/>
          </a:p>
          <a:p>
            <a:pPr marL="0" indent="0">
              <a:buNone/>
            </a:pPr>
            <a:r>
              <a:rPr lang="en-US" sz="1400" dirty="0"/>
              <a:t>Main Factory: 1,500 m</a:t>
            </a:r>
            <a:r>
              <a:rPr lang="en-US" sz="1400" baseline="30000" dirty="0"/>
              <a:t>2</a:t>
            </a:r>
            <a:r>
              <a:rPr lang="en-US" sz="1400" dirty="0"/>
              <a:t> @ N150,000 			                     225,000,000</a:t>
            </a:r>
          </a:p>
          <a:p>
            <a:pPr marL="0" indent="0">
              <a:buNone/>
            </a:pPr>
            <a:r>
              <a:rPr lang="en-US" sz="1400" dirty="0"/>
              <a:t>Office blocks: 450 m</a:t>
            </a:r>
            <a:r>
              <a:rPr lang="en-US" sz="1400" baseline="30000" dirty="0"/>
              <a:t>2</a:t>
            </a:r>
            <a:r>
              <a:rPr lang="en-US" sz="1400" dirty="0"/>
              <a:t> + 380 m</a:t>
            </a:r>
            <a:r>
              <a:rPr lang="en-US" sz="1400" baseline="30000" dirty="0"/>
              <a:t>2</a:t>
            </a:r>
            <a:r>
              <a:rPr lang="en-US" sz="1400" dirty="0"/>
              <a:t> = 830 m</a:t>
            </a:r>
            <a:r>
              <a:rPr lang="en-US" sz="1400" baseline="30000" dirty="0"/>
              <a:t>2 </a:t>
            </a:r>
            <a:r>
              <a:rPr lang="en-US" sz="1400" dirty="0"/>
              <a:t>@ N150,000                                        124,500,000</a:t>
            </a:r>
          </a:p>
          <a:p>
            <a:pPr marL="0" indent="0">
              <a:buNone/>
            </a:pPr>
            <a:r>
              <a:rPr lang="en-US" sz="1400" dirty="0"/>
              <a:t>Canteen: 110 m</a:t>
            </a:r>
            <a:r>
              <a:rPr lang="en-US" sz="1400" baseline="30000" dirty="0"/>
              <a:t>2</a:t>
            </a:r>
            <a:r>
              <a:rPr lang="en-US" sz="1400" dirty="0"/>
              <a:t> @ N75,000			                           8,250,000</a:t>
            </a:r>
          </a:p>
          <a:p>
            <a:pPr marL="0" indent="0">
              <a:buNone/>
            </a:pPr>
            <a:r>
              <a:rPr lang="en-US" sz="1400" dirty="0"/>
              <a:t>Security/Gate house/Store: 48 m</a:t>
            </a:r>
            <a:r>
              <a:rPr lang="en-US" sz="1400" baseline="30000" dirty="0"/>
              <a:t>2</a:t>
            </a:r>
            <a:r>
              <a:rPr lang="en-US" sz="1400" dirty="0"/>
              <a:t> @ N60,000	                                                  </a:t>
            </a:r>
            <a:r>
              <a:rPr lang="en-US" sz="1400" u="sng" dirty="0"/>
              <a:t>2,880,000</a:t>
            </a:r>
            <a:r>
              <a:rPr lang="en-US" sz="1400" dirty="0"/>
              <a:t>                  </a:t>
            </a:r>
          </a:p>
          <a:p>
            <a:pPr marL="0" indent="0">
              <a:buNone/>
            </a:pPr>
            <a:r>
              <a:rPr lang="en-US" sz="1400" dirty="0"/>
              <a:t>Total for improvement			                                           N360,630,000 </a:t>
            </a:r>
          </a:p>
          <a:p>
            <a:pPr marL="0" indent="0">
              <a:buNone/>
            </a:pPr>
            <a:r>
              <a:rPr lang="en-US" sz="1400" b="1" dirty="0"/>
              <a:t>Rate payable calculations:</a:t>
            </a:r>
            <a:endParaRPr lang="en-US" sz="1400" dirty="0"/>
          </a:p>
          <a:p>
            <a:pPr marL="0" indent="0">
              <a:buNone/>
            </a:pPr>
            <a:r>
              <a:rPr lang="en-US" sz="1400" dirty="0"/>
              <a:t>Land: N250,000,000 @ 0.5%                          		                          N1,250,000 </a:t>
            </a:r>
          </a:p>
          <a:p>
            <a:pPr marL="0" indent="0">
              <a:buNone/>
            </a:pPr>
            <a:r>
              <a:rPr lang="en-US" sz="1400" dirty="0"/>
              <a:t>Improvement: N360,630,000 @ 0.25%	                                                  </a:t>
            </a:r>
            <a:r>
              <a:rPr lang="en-US" sz="1400" u="sng" dirty="0"/>
              <a:t>N901,575</a:t>
            </a:r>
            <a:endParaRPr lang="en-US" sz="1400" dirty="0"/>
          </a:p>
          <a:p>
            <a:pPr marL="0" indent="0">
              <a:buNone/>
            </a:pPr>
            <a:r>
              <a:rPr lang="en-US" sz="1400" dirty="0"/>
              <a:t>Total property tax payable                                                                                              </a:t>
            </a:r>
            <a:r>
              <a:rPr lang="en-US" sz="1400" b="1" u="sng" dirty="0"/>
              <a:t>N2,151,575</a:t>
            </a:r>
            <a:endParaRPr lang="en-US" sz="1400" dirty="0"/>
          </a:p>
          <a:p>
            <a:endParaRPr lang="en-US" sz="1600" dirty="0"/>
          </a:p>
        </p:txBody>
      </p:sp>
      <p:sp>
        <p:nvSpPr>
          <p:cNvPr id="3" name="Slide Number Placeholder 2"/>
          <p:cNvSpPr>
            <a:spLocks noGrp="1"/>
          </p:cNvSpPr>
          <p:nvPr>
            <p:ph type="sldNum" sz="quarter" idx="12"/>
          </p:nvPr>
        </p:nvSpPr>
        <p:spPr/>
        <p:txBody>
          <a:bodyPr/>
          <a:lstStyle/>
          <a:p>
            <a:fld id="{2FD7A8AA-1676-4FE0-8A9D-2AA5958B606C}" type="slidenum">
              <a:rPr lang="en-US" smtClean="0"/>
              <a:t>34</a:t>
            </a:fld>
            <a:endParaRPr lang="en-US"/>
          </a:p>
        </p:txBody>
      </p:sp>
    </p:spTree>
    <p:extLst>
      <p:ext uri="{BB962C8B-B14F-4D97-AF65-F5344CB8AC3E}">
        <p14:creationId xmlns:p14="http://schemas.microsoft.com/office/powerpoint/2010/main" val="546915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400"/>
            <a:ext cx="8229600" cy="1143000"/>
          </a:xfrm>
        </p:spPr>
        <p:txBody>
          <a:bodyPr/>
          <a:lstStyle/>
          <a:p>
            <a:r>
              <a:rPr lang="en-GB" b="1" u="sng" dirty="0"/>
              <a:t>ILLUSTRATION 4 (b)</a:t>
            </a:r>
            <a:endParaRPr lang="en-US" dirty="0"/>
          </a:p>
        </p:txBody>
      </p:sp>
      <p:sp>
        <p:nvSpPr>
          <p:cNvPr id="3" name="Content Placeholder 2"/>
          <p:cNvSpPr>
            <a:spLocks noGrp="1"/>
          </p:cNvSpPr>
          <p:nvPr>
            <p:ph idx="1"/>
          </p:nvPr>
        </p:nvSpPr>
        <p:spPr>
          <a:xfrm>
            <a:off x="70338" y="762000"/>
            <a:ext cx="9073662" cy="6096000"/>
          </a:xfrm>
        </p:spPr>
        <p:txBody>
          <a:bodyPr>
            <a:noAutofit/>
          </a:bodyPr>
          <a:lstStyle/>
          <a:p>
            <a:pPr marL="0" indent="0">
              <a:buNone/>
            </a:pPr>
            <a:endParaRPr lang="en-US" sz="2200" b="1" dirty="0"/>
          </a:p>
          <a:p>
            <a:pPr marL="0" indent="0">
              <a:buNone/>
            </a:pPr>
            <a:endParaRPr lang="en-US" sz="2200" b="1" dirty="0"/>
          </a:p>
          <a:p>
            <a:pPr marL="0" indent="0">
              <a:buNone/>
            </a:pPr>
            <a:r>
              <a:rPr lang="en-US" sz="2200" b="1" dirty="0"/>
              <a:t>Alternatively,</a:t>
            </a:r>
            <a:endParaRPr lang="en-US" sz="2200" dirty="0"/>
          </a:p>
          <a:p>
            <a:pPr marL="0" indent="0">
              <a:buNone/>
            </a:pPr>
            <a:r>
              <a:rPr lang="en-GB" sz="2200" b="1" dirty="0"/>
              <a:t>We can de-capitalize to obtain the gross rental value:</a:t>
            </a:r>
            <a:endParaRPr lang="en-US" sz="2200" dirty="0"/>
          </a:p>
          <a:p>
            <a:pPr marL="0" indent="0">
              <a:buNone/>
            </a:pPr>
            <a:r>
              <a:rPr lang="en-GB" sz="2000" dirty="0"/>
              <a:t>Capital value of the property (land &amp; improvement)	          N610,630,000</a:t>
            </a:r>
            <a:endParaRPr lang="en-US" sz="2000" dirty="0"/>
          </a:p>
          <a:p>
            <a:pPr marL="0" indent="0">
              <a:buNone/>
            </a:pPr>
            <a:r>
              <a:rPr lang="en-GB" sz="2000" dirty="0"/>
              <a:t>Average yield for factory say, 8.5%                                                                </a:t>
            </a:r>
            <a:r>
              <a:rPr lang="en-GB" sz="2000" u="sng" dirty="0"/>
              <a:t> 0.085</a:t>
            </a:r>
            <a:endParaRPr lang="en-US" sz="2000" dirty="0"/>
          </a:p>
          <a:p>
            <a:pPr marL="0" indent="0">
              <a:buNone/>
            </a:pPr>
            <a:r>
              <a:rPr lang="en-US" sz="2000" b="1" dirty="0"/>
              <a:t>                                            Net Income  (NAV)                                       </a:t>
            </a:r>
            <a:r>
              <a:rPr lang="en-GB" sz="2000" b="1" dirty="0"/>
              <a:t>351 903, 550</a:t>
            </a:r>
            <a:endParaRPr lang="en-US" sz="2000" dirty="0"/>
          </a:p>
          <a:p>
            <a:pPr marL="0" indent="0">
              <a:buNone/>
            </a:pPr>
            <a:r>
              <a:rPr lang="en-GB" sz="2000" dirty="0"/>
              <a:t>Applicable rate @ 5%    					                     </a:t>
            </a:r>
            <a:r>
              <a:rPr lang="en-GB" sz="2000" u="sng" dirty="0"/>
              <a:t>   x 0.05</a:t>
            </a:r>
            <a:endParaRPr lang="en-US" sz="2000" dirty="0"/>
          </a:p>
          <a:p>
            <a:pPr marL="0" indent="0">
              <a:buNone/>
            </a:pPr>
            <a:r>
              <a:rPr lang="en-GB" sz="2000" dirty="0"/>
              <a:t>Therefore, rate payable	                              		                 N2,595,177</a:t>
            </a:r>
            <a:r>
              <a:rPr lang="en-GB" sz="2000" b="1" dirty="0"/>
              <a:t>                                                                                                            							       </a:t>
            </a:r>
            <a:r>
              <a:rPr lang="en-GB" sz="2000" b="1" u="sng" dirty="0"/>
              <a:t>Say, N2,595, 000</a:t>
            </a:r>
            <a:endParaRPr lang="en-US" sz="2000" dirty="0"/>
          </a:p>
        </p:txBody>
      </p:sp>
      <p:sp>
        <p:nvSpPr>
          <p:cNvPr id="4" name="Slide Number Placeholder 3"/>
          <p:cNvSpPr>
            <a:spLocks noGrp="1"/>
          </p:cNvSpPr>
          <p:nvPr>
            <p:ph type="sldNum" sz="quarter" idx="12"/>
          </p:nvPr>
        </p:nvSpPr>
        <p:spPr/>
        <p:txBody>
          <a:bodyPr/>
          <a:lstStyle/>
          <a:p>
            <a:fld id="{2FD7A8AA-1676-4FE0-8A9D-2AA5958B606C}" type="slidenum">
              <a:rPr lang="en-US" smtClean="0"/>
              <a:t>35</a:t>
            </a:fld>
            <a:endParaRPr lang="en-US"/>
          </a:p>
        </p:txBody>
      </p:sp>
    </p:spTree>
    <p:extLst>
      <p:ext uri="{BB962C8B-B14F-4D97-AF65-F5344CB8AC3E}">
        <p14:creationId xmlns:p14="http://schemas.microsoft.com/office/powerpoint/2010/main" val="25444816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THE DIFFERENCE IS CLEAR!</a:t>
            </a:r>
            <a:endParaRPr lang="en-US" dirty="0"/>
          </a:p>
        </p:txBody>
      </p:sp>
      <p:sp>
        <p:nvSpPr>
          <p:cNvPr id="3" name="Content Placeholder 2"/>
          <p:cNvSpPr>
            <a:spLocks noGrp="1"/>
          </p:cNvSpPr>
          <p:nvPr>
            <p:ph idx="1"/>
          </p:nvPr>
        </p:nvSpPr>
        <p:spPr>
          <a:xfrm>
            <a:off x="304800" y="1066800"/>
            <a:ext cx="8839200" cy="5562600"/>
          </a:xfrm>
        </p:spPr>
        <p:txBody>
          <a:bodyPr>
            <a:normAutofit/>
          </a:bodyPr>
          <a:lstStyle/>
          <a:p>
            <a:pPr marL="0" indent="0" hangingPunct="0">
              <a:buNone/>
            </a:pPr>
            <a:r>
              <a:rPr lang="en-GB" dirty="0"/>
              <a:t>The annual rental value assessment process and the ultimate assessment is no doubt more transparent, simple, logical, objective, rational, consistent, and cost-effective – the universal hallmarks of effective, efficient and sustainable property tax system</a:t>
            </a:r>
            <a:r>
              <a:rPr lang="en-US" dirty="0"/>
              <a:t>. </a:t>
            </a:r>
          </a:p>
          <a:p>
            <a:pPr marL="0" indent="0" hangingPunct="0">
              <a:buNone/>
            </a:pPr>
            <a:r>
              <a:rPr lang="en-US" dirty="0"/>
              <a:t>It eliminates the arbitrariness associated with the assessment formula prescribed by the law under review such as the allowance for accrued depreciation, general and specific reliefs, and the annual charge rates.  </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36</a:t>
            </a:fld>
            <a:endParaRPr lang="en-US"/>
          </a:p>
        </p:txBody>
      </p:sp>
    </p:spTree>
    <p:extLst>
      <p:ext uri="{BB962C8B-B14F-4D97-AF65-F5344CB8AC3E}">
        <p14:creationId xmlns:p14="http://schemas.microsoft.com/office/powerpoint/2010/main" val="13853915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a:t>CONCLUSIONS</a:t>
            </a:r>
            <a:endParaRPr lang="en-US" dirty="0"/>
          </a:p>
        </p:txBody>
      </p:sp>
      <p:sp>
        <p:nvSpPr>
          <p:cNvPr id="3" name="Content Placeholder 2"/>
          <p:cNvSpPr>
            <a:spLocks noGrp="1"/>
          </p:cNvSpPr>
          <p:nvPr>
            <p:ph idx="1"/>
          </p:nvPr>
        </p:nvSpPr>
        <p:spPr>
          <a:xfrm>
            <a:off x="228600" y="1143000"/>
            <a:ext cx="8915400" cy="5715000"/>
          </a:xfrm>
        </p:spPr>
        <p:txBody>
          <a:bodyPr>
            <a:normAutofit fontScale="92500" lnSpcReduction="20000"/>
          </a:bodyPr>
          <a:lstStyle/>
          <a:p>
            <a:pPr algn="just" hangingPunct="0"/>
            <a:r>
              <a:rPr lang="en-US" dirty="0"/>
              <a:t>Given effective coverage, efficient collection strategies, and a minimum revenue leakage, the rate payable, as assessed for typical examples considered above is certainly adequate and should be sufficient as an annual charge for a mega city that is in dire need of active private sector participation in housing and other type of property development to meet her alarming and ever-increasing gap between supply and demand. </a:t>
            </a:r>
          </a:p>
          <a:p>
            <a:pPr algn="just" hangingPunct="0"/>
            <a:r>
              <a:rPr lang="en-GB" dirty="0"/>
              <a:t>A simple computer programme (even on a handset!) will deliver values and assessment for all categories of properties at minimum expenditure of time, finance and human resources making the system extremely simple, predictable and cost effective.</a:t>
            </a:r>
            <a:endParaRPr lang="en-US" dirty="0"/>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37</a:t>
            </a:fld>
            <a:endParaRPr lang="en-US"/>
          </a:p>
        </p:txBody>
      </p:sp>
    </p:spTree>
    <p:extLst>
      <p:ext uri="{BB962C8B-B14F-4D97-AF65-F5344CB8AC3E}">
        <p14:creationId xmlns:p14="http://schemas.microsoft.com/office/powerpoint/2010/main" val="14874450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p:txBody>
          <a:bodyPr>
            <a:normAutofit fontScale="70000" lnSpcReduction="20000"/>
          </a:bodyPr>
          <a:lstStyle/>
          <a:p>
            <a:pPr algn="just"/>
            <a:r>
              <a:rPr lang="en-US" dirty="0"/>
              <a:t> </a:t>
            </a:r>
            <a:r>
              <a:rPr lang="en-US" sz="3400" dirty="0"/>
              <a:t>The LUC, 2018 valuation/assessment process, through a modified area-based mass valuation using the cost method complicates the tax system making it difficult both to understand and administer; it renders it a subject of conflicting interpretation and thereby opening the tax system to manipulation and abuse. It opens the door to endless disputes; makes collection cost excessively high; encourages tax delinquencies: and </a:t>
            </a:r>
            <a:r>
              <a:rPr lang="en-US" sz="3400" dirty="0" smtClean="0"/>
              <a:t>breeds </a:t>
            </a:r>
            <a:r>
              <a:rPr lang="en-US" sz="3400" dirty="0"/>
              <a:t>corruption. All these have grave consequences on compliance and revenue yields.</a:t>
            </a:r>
          </a:p>
          <a:p>
            <a:pPr algn="just"/>
            <a:r>
              <a:rPr lang="en-US" sz="3400" dirty="0"/>
              <a:t>As demonstrated, the rental value is generally considered more appropriate, pragmatic, objective, transparent, logical, equitable, cost-effective with higher potential for compliance and therefore revenue yield buoyancy.</a:t>
            </a:r>
          </a:p>
          <a:p>
            <a:pPr algn="just"/>
            <a:r>
              <a:rPr lang="en-US" sz="3400" dirty="0"/>
              <a:t>It is highly recommended for Lagos State.</a:t>
            </a:r>
          </a:p>
          <a:p>
            <a:pPr marL="0" indent="0" algn="just">
              <a:buNone/>
            </a:pPr>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38</a:t>
            </a:fld>
            <a:endParaRPr lang="en-US"/>
          </a:p>
        </p:txBody>
      </p:sp>
    </p:spTree>
    <p:extLst>
      <p:ext uri="{BB962C8B-B14F-4D97-AF65-F5344CB8AC3E}">
        <p14:creationId xmlns:p14="http://schemas.microsoft.com/office/powerpoint/2010/main" val="3476941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endParaRPr lang="en-GB" b="1" dirty="0"/>
          </a:p>
          <a:p>
            <a:pPr lvl="0"/>
            <a:endParaRPr lang="en-GB" b="1" dirty="0"/>
          </a:p>
          <a:p>
            <a:pPr marL="0" lvl="0" indent="0">
              <a:buNone/>
            </a:pPr>
            <a:r>
              <a:rPr lang="en-GB" b="1" dirty="0"/>
              <a:t>THANK YOU </a:t>
            </a:r>
            <a:r>
              <a:rPr lang="en-GB" b="1"/>
              <a:t>FOR THE </a:t>
            </a:r>
            <a:r>
              <a:rPr lang="en-GB" b="1" dirty="0"/>
              <a:t>AUDIENCE!</a:t>
            </a:r>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39</a:t>
            </a:fld>
            <a:endParaRPr lang="en-US"/>
          </a:p>
        </p:txBody>
      </p:sp>
    </p:spTree>
    <p:extLst>
      <p:ext uri="{BB962C8B-B14F-4D97-AF65-F5344CB8AC3E}">
        <p14:creationId xmlns:p14="http://schemas.microsoft.com/office/powerpoint/2010/main" val="547319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Fig1: MAJOR STEPS IN THE ADMINISTRATION OF THE PROPERTY TAX</a:t>
            </a:r>
          </a:p>
        </p:txBody>
      </p:sp>
      <p:sp>
        <p:nvSpPr>
          <p:cNvPr id="3" name="Content Placeholder 2"/>
          <p:cNvSpPr>
            <a:spLocks noGrp="1"/>
          </p:cNvSpPr>
          <p:nvPr>
            <p:ph idx="1"/>
          </p:nvPr>
        </p:nvSpPr>
        <p:spPr>
          <a:xfrm>
            <a:off x="457200" y="1905000"/>
            <a:ext cx="8229600" cy="4221163"/>
          </a:xfrm>
        </p:spPr>
        <p:txBody>
          <a:bodyPr>
            <a:normAutofit fontScale="85000" lnSpcReduction="10000"/>
          </a:bodyPr>
          <a:lstStyle/>
          <a:p>
            <a:pPr lvl="8"/>
            <a:endParaRPr lang="en-US" dirty="0"/>
          </a:p>
          <a:p>
            <a:pPr lvl="8"/>
            <a:r>
              <a:rPr lang="en-US" dirty="0"/>
              <a:t>Capturing all taxable properties </a:t>
            </a:r>
          </a:p>
          <a:p>
            <a:pPr marL="3657600" lvl="8" indent="0">
              <a:buNone/>
            </a:pPr>
            <a:endParaRPr lang="en-US" dirty="0"/>
          </a:p>
          <a:p>
            <a:pPr marL="3657600" lvl="8" indent="0">
              <a:buNone/>
            </a:pPr>
            <a:endParaRPr lang="en-US" dirty="0"/>
          </a:p>
          <a:p>
            <a:pPr marL="3657600" lvl="8" indent="0">
              <a:buNone/>
            </a:pPr>
            <a:endParaRPr lang="en-US" sz="1400" dirty="0"/>
          </a:p>
          <a:p>
            <a:pPr lvl="8"/>
            <a:r>
              <a:rPr lang="en-US" dirty="0"/>
              <a:t>Equitable distribution of tax burden</a:t>
            </a:r>
          </a:p>
          <a:p>
            <a:pPr marL="3657600" lvl="8" indent="0">
              <a:buNone/>
            </a:pPr>
            <a:endParaRPr lang="en-US" dirty="0"/>
          </a:p>
          <a:p>
            <a:pPr marL="3657600" lvl="8" indent="0">
              <a:buNone/>
            </a:pPr>
            <a:endParaRPr lang="en-US" dirty="0"/>
          </a:p>
          <a:p>
            <a:pPr marL="3657600" lvl="8" indent="0">
              <a:buNone/>
            </a:pPr>
            <a:endParaRPr lang="en-US" dirty="0"/>
          </a:p>
          <a:p>
            <a:pPr lvl="8"/>
            <a:r>
              <a:rPr lang="en-US" dirty="0"/>
              <a:t>Informing tax payer of liability</a:t>
            </a:r>
          </a:p>
          <a:p>
            <a:pPr marL="3657600" lvl="8" indent="0">
              <a:buNone/>
            </a:pPr>
            <a:endParaRPr lang="en-US" dirty="0"/>
          </a:p>
          <a:p>
            <a:pPr marL="3657600" lvl="8" indent="0">
              <a:buNone/>
            </a:pPr>
            <a:endParaRPr lang="en-US" dirty="0"/>
          </a:p>
          <a:p>
            <a:pPr marL="3657600" lvl="8" indent="0">
              <a:buNone/>
            </a:pPr>
            <a:endParaRPr lang="en-US" dirty="0"/>
          </a:p>
          <a:p>
            <a:pPr lvl="8"/>
            <a:r>
              <a:rPr lang="en-US" dirty="0"/>
              <a:t>Collection of all tax due and remitting same to appropriate quarters  </a:t>
            </a:r>
          </a:p>
        </p:txBody>
      </p:sp>
      <p:sp>
        <p:nvSpPr>
          <p:cNvPr id="8" name="Rectangle 7"/>
          <p:cNvSpPr/>
          <p:nvPr/>
        </p:nvSpPr>
        <p:spPr>
          <a:xfrm>
            <a:off x="895350" y="3124200"/>
            <a:ext cx="2305049" cy="7143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Valuation/Assessment</a:t>
            </a:r>
          </a:p>
        </p:txBody>
      </p:sp>
      <p:sp>
        <p:nvSpPr>
          <p:cNvPr id="9" name="Rectangle 8"/>
          <p:cNvSpPr/>
          <p:nvPr/>
        </p:nvSpPr>
        <p:spPr>
          <a:xfrm>
            <a:off x="895350" y="4267200"/>
            <a:ext cx="2305049"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Billing </a:t>
            </a:r>
          </a:p>
        </p:txBody>
      </p:sp>
      <p:sp>
        <p:nvSpPr>
          <p:cNvPr id="10" name="Rectangle 9"/>
          <p:cNvSpPr/>
          <p:nvPr/>
        </p:nvSpPr>
        <p:spPr>
          <a:xfrm>
            <a:off x="895350" y="5334000"/>
            <a:ext cx="2305049"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Collection </a:t>
            </a:r>
          </a:p>
        </p:txBody>
      </p:sp>
      <p:sp>
        <p:nvSpPr>
          <p:cNvPr id="13" name="Rectangle 12"/>
          <p:cNvSpPr/>
          <p:nvPr/>
        </p:nvSpPr>
        <p:spPr>
          <a:xfrm>
            <a:off x="895350" y="2057400"/>
            <a:ext cx="2305049" cy="638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Discovery </a:t>
            </a:r>
          </a:p>
        </p:txBody>
      </p:sp>
      <p:cxnSp>
        <p:nvCxnSpPr>
          <p:cNvPr id="15" name="Straight Arrow Connector 14"/>
          <p:cNvCxnSpPr>
            <a:stCxn id="13" idx="2"/>
            <a:endCxn id="8" idx="0"/>
          </p:cNvCxnSpPr>
          <p:nvPr/>
        </p:nvCxnSpPr>
        <p:spPr>
          <a:xfrm>
            <a:off x="2047875" y="2695575"/>
            <a:ext cx="0"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038350" y="3838575"/>
            <a:ext cx="0"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028825" y="4905375"/>
            <a:ext cx="0"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2FD7A8AA-1676-4FE0-8A9D-2AA5958B606C}" type="slidenum">
              <a:rPr lang="en-US" smtClean="0"/>
              <a:t>4</a:t>
            </a:fld>
            <a:endParaRPr lang="en-US"/>
          </a:p>
        </p:txBody>
      </p:sp>
      <p:cxnSp>
        <p:nvCxnSpPr>
          <p:cNvPr id="6" name="Straight Arrow Connector 5"/>
          <p:cNvCxnSpPr>
            <a:stCxn id="13" idx="3"/>
          </p:cNvCxnSpPr>
          <p:nvPr/>
        </p:nvCxnSpPr>
        <p:spPr>
          <a:xfrm flipV="1">
            <a:off x="3200399" y="2376487"/>
            <a:ext cx="914401" cy="1"/>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flipV="1">
            <a:off x="3200399" y="3456260"/>
            <a:ext cx="914401" cy="1"/>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flipV="1">
            <a:off x="3200399" y="4536033"/>
            <a:ext cx="914401" cy="1"/>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flipV="1">
            <a:off x="3200399" y="5615806"/>
            <a:ext cx="914401" cy="1"/>
          </a:xfrm>
          <a:prstGeom prst="straightConnector1">
            <a:avLst/>
          </a:prstGeom>
          <a:ln w="38100">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23385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WHY REFORM MUST NOT BE SELECTIVE BUT BE HOLISTIC.</a:t>
            </a:r>
          </a:p>
        </p:txBody>
      </p:sp>
      <p:sp>
        <p:nvSpPr>
          <p:cNvPr id="3" name="Content Placeholder 2"/>
          <p:cNvSpPr>
            <a:spLocks noGrp="1"/>
          </p:cNvSpPr>
          <p:nvPr>
            <p:ph idx="1"/>
          </p:nvPr>
        </p:nvSpPr>
        <p:spPr>
          <a:xfrm>
            <a:off x="0" y="1295400"/>
            <a:ext cx="9144000" cy="5562600"/>
          </a:xfrm>
        </p:spPr>
        <p:txBody>
          <a:bodyPr>
            <a:normAutofit fontScale="92500" lnSpcReduction="10000"/>
          </a:bodyPr>
          <a:lstStyle/>
          <a:p>
            <a:r>
              <a:rPr lang="en-US" dirty="0"/>
              <a:t>Tax Revenue =	Tax Base *CR*VR*TR*GR</a:t>
            </a:r>
          </a:p>
          <a:p>
            <a:pPr algn="just">
              <a:buFont typeface="Arial" charset="0"/>
              <a:buChar char="•"/>
            </a:pPr>
            <a:r>
              <a:rPr lang="en-US" dirty="0"/>
              <a:t>The amount of tax revenue raised ultimately depends upon the cumulative performance of all the four steps.</a:t>
            </a:r>
          </a:p>
          <a:p>
            <a:pPr lvl="1" algn="just">
              <a:buFont typeface="Wingdings" pitchFamily="2" charset="2"/>
              <a:buChar char="ü"/>
            </a:pPr>
            <a:r>
              <a:rPr lang="en-US" dirty="0"/>
              <a:t>the proportion of taxable properties discovered or captured; </a:t>
            </a:r>
          </a:p>
          <a:p>
            <a:pPr lvl="1" algn="just">
              <a:buFont typeface="Wingdings" pitchFamily="2" charset="2"/>
              <a:buChar char="ü"/>
            </a:pPr>
            <a:r>
              <a:rPr lang="en-US" dirty="0"/>
              <a:t>the accuracy and fairness of </a:t>
            </a:r>
            <a:r>
              <a:rPr lang="en-US" dirty="0" smtClean="0"/>
              <a:t>valuation of </a:t>
            </a:r>
            <a:r>
              <a:rPr lang="en-US" dirty="0"/>
              <a:t>those properties; </a:t>
            </a:r>
          </a:p>
          <a:p>
            <a:pPr lvl="1" algn="just">
              <a:buFont typeface="Wingdings" pitchFamily="2" charset="2"/>
              <a:buChar char="ü"/>
            </a:pPr>
            <a:r>
              <a:rPr lang="en-US" dirty="0"/>
              <a:t>the proportion of the bills effectively delivered; and </a:t>
            </a:r>
          </a:p>
          <a:p>
            <a:pPr lvl="1" algn="just">
              <a:buFont typeface="Wingdings" pitchFamily="2" charset="2"/>
              <a:buChar char="ü"/>
            </a:pPr>
            <a:r>
              <a:rPr lang="en-US" dirty="0"/>
              <a:t>the proportion of those bills that are paid. </a:t>
            </a:r>
          </a:p>
          <a:p>
            <a:pPr algn="just">
              <a:buFont typeface="Arial" charset="0"/>
              <a:buChar char="•"/>
            </a:pPr>
            <a:r>
              <a:rPr lang="en-US" dirty="0"/>
              <a:t>Failure of any of these major steps can counteract successes at others. </a:t>
            </a:r>
          </a:p>
          <a:p>
            <a:pPr algn="just">
              <a:buFont typeface="Arial" charset="0"/>
              <a:buChar char="•"/>
            </a:pPr>
            <a:r>
              <a:rPr lang="en-US" dirty="0"/>
              <a:t>The scope of intervention for any reform that will improve revenue yields must therefore be all-encompassing or holistic.</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5</a:t>
            </a:fld>
            <a:endParaRPr lang="en-US"/>
          </a:p>
        </p:txBody>
      </p:sp>
    </p:spTree>
    <p:extLst>
      <p:ext uri="{BB962C8B-B14F-4D97-AF65-F5344CB8AC3E}">
        <p14:creationId xmlns:p14="http://schemas.microsoft.com/office/powerpoint/2010/main" val="3182104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CANONS OF TAXATION</a:t>
            </a:r>
            <a:endParaRPr lang="en-US" dirty="0"/>
          </a:p>
        </p:txBody>
      </p:sp>
      <p:sp>
        <p:nvSpPr>
          <p:cNvPr id="3" name="Content Placeholder 2"/>
          <p:cNvSpPr>
            <a:spLocks noGrp="1"/>
          </p:cNvSpPr>
          <p:nvPr>
            <p:ph idx="1"/>
          </p:nvPr>
        </p:nvSpPr>
        <p:spPr>
          <a:xfrm>
            <a:off x="0" y="1143000"/>
            <a:ext cx="8686800" cy="5715000"/>
          </a:xfrm>
        </p:spPr>
        <p:txBody>
          <a:bodyPr>
            <a:normAutofit fontScale="92500" lnSpcReduction="10000"/>
          </a:bodyPr>
          <a:lstStyle/>
          <a:p>
            <a:pPr algn="just">
              <a:buFont typeface="Arial" charset="0"/>
              <a:buChar char="•"/>
            </a:pPr>
            <a:r>
              <a:rPr lang="en-US" dirty="0"/>
              <a:t>Since many people view taxation as a necessary evil, economists over time, beginning with Adam Smith (1776), have laid down certain principles (cannon of taxation) aimed at minimizing the pains to tax payers and thereby encourage compliance, minimize cost and improve revenue yields. </a:t>
            </a:r>
          </a:p>
          <a:p>
            <a:pPr algn="just">
              <a:buFont typeface="Arial" charset="0"/>
              <a:buChar char="•"/>
            </a:pPr>
            <a:r>
              <a:rPr lang="en-US" dirty="0"/>
              <a:t>They are: equity or fairness, certainty, convenience, economy, productivity, elasticity or flexibility, and diversity; </a:t>
            </a:r>
          </a:p>
          <a:p>
            <a:pPr algn="just">
              <a:buFont typeface="Arial" charset="0"/>
              <a:buChar char="•"/>
            </a:pPr>
            <a:r>
              <a:rPr lang="en-US" dirty="0"/>
              <a:t>These principles remain the diagnostic criteria  for judging property tax system; they remain the universal hallmark of sustainable and effective property tax system, anywhere till date. </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6</a:t>
            </a:fld>
            <a:endParaRPr lang="en-US"/>
          </a:p>
        </p:txBody>
      </p:sp>
    </p:spTree>
    <p:extLst>
      <p:ext uri="{BB962C8B-B14F-4D97-AF65-F5344CB8AC3E}">
        <p14:creationId xmlns:p14="http://schemas.microsoft.com/office/powerpoint/2010/main" val="2396447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600" dirty="0"/>
              <a:t>THE ASSESSMENT/VALUATION PROCESS: THE PRINCIPAL SOURCE OF THE EQUITY PROBLEM</a:t>
            </a:r>
            <a:r>
              <a:rPr lang="en-US" dirty="0"/>
              <a:t/>
            </a:r>
            <a:br>
              <a:rPr lang="en-US" dirty="0"/>
            </a:br>
            <a:endParaRPr lang="en-US" dirty="0"/>
          </a:p>
        </p:txBody>
      </p:sp>
      <p:sp>
        <p:nvSpPr>
          <p:cNvPr id="3" name="Content Placeholder 2"/>
          <p:cNvSpPr>
            <a:spLocks noGrp="1"/>
          </p:cNvSpPr>
          <p:nvPr>
            <p:ph idx="1"/>
          </p:nvPr>
        </p:nvSpPr>
        <p:spPr>
          <a:xfrm>
            <a:off x="304800" y="1066800"/>
            <a:ext cx="8610600" cy="5791200"/>
          </a:xfrm>
        </p:spPr>
        <p:txBody>
          <a:bodyPr>
            <a:normAutofit fontScale="77500" lnSpcReduction="20000"/>
          </a:bodyPr>
          <a:lstStyle/>
          <a:p>
            <a:pPr algn="just"/>
            <a:r>
              <a:rPr lang="en-US" dirty="0"/>
              <a:t>A large proportion of the equity problem arises from the assessment process and the quality of the resultant assessment;</a:t>
            </a:r>
          </a:p>
          <a:p>
            <a:pPr algn="just"/>
            <a:r>
              <a:rPr lang="en-US" dirty="0"/>
              <a:t>The valuation /assessment process has therefore become the root from which all other components of the property tax can be accurately evaluated. </a:t>
            </a:r>
          </a:p>
          <a:p>
            <a:pPr algn="just"/>
            <a:r>
              <a:rPr lang="en-US" dirty="0"/>
              <a:t>Inaccurate assessment jeopardizes the equity/fairness of the tax system, diminish its ability to raise adequate revenue, and create economic distortion, among others. </a:t>
            </a:r>
          </a:p>
          <a:p>
            <a:pPr algn="just"/>
            <a:r>
              <a:rPr lang="en-US" dirty="0"/>
              <a:t>Equity or fairness becomes a salient problem when </a:t>
            </a:r>
            <a:r>
              <a:rPr lang="en-US" dirty="0" smtClean="0"/>
              <a:t>owners of similar properties </a:t>
            </a:r>
            <a:r>
              <a:rPr lang="en-US" dirty="0"/>
              <a:t>owners in the same jurisdiction receive the same services but have varying tax burdens as a result of inequities in valuation or………………….  </a:t>
            </a:r>
          </a:p>
          <a:p>
            <a:pPr algn="just"/>
            <a:r>
              <a:rPr lang="en-US" dirty="0"/>
              <a:t>Lack of equity has </a:t>
            </a:r>
            <a:r>
              <a:rPr lang="en-US" dirty="0" smtClean="0"/>
              <a:t>been </a:t>
            </a:r>
            <a:r>
              <a:rPr lang="en-US" dirty="0"/>
              <a:t>universally recognized as a principal clog in the wheel of efficient and effective property tax system with serious implications on compliance and revenue yields. </a:t>
            </a:r>
          </a:p>
          <a:p>
            <a:pPr marL="0" indent="0">
              <a:buNone/>
            </a:pPr>
            <a:r>
              <a:rPr lang="en-US" dirty="0"/>
              <a:t> </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7</a:t>
            </a:fld>
            <a:endParaRPr lang="en-US"/>
          </a:p>
        </p:txBody>
      </p:sp>
    </p:spTree>
    <p:extLst>
      <p:ext uri="{BB962C8B-B14F-4D97-AF65-F5344CB8AC3E}">
        <p14:creationId xmlns:p14="http://schemas.microsoft.com/office/powerpoint/2010/main" val="3131393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ROLE OF VALUATION IN THE PROPERTY TAX SYSTEM</a:t>
            </a:r>
            <a:endParaRPr lang="en-US" dirty="0"/>
          </a:p>
        </p:txBody>
      </p:sp>
      <p:sp>
        <p:nvSpPr>
          <p:cNvPr id="3" name="Content Placeholder 2"/>
          <p:cNvSpPr>
            <a:spLocks noGrp="1"/>
          </p:cNvSpPr>
          <p:nvPr>
            <p:ph idx="1"/>
          </p:nvPr>
        </p:nvSpPr>
        <p:spPr>
          <a:xfrm>
            <a:off x="304800" y="1295400"/>
            <a:ext cx="8839200" cy="5562600"/>
          </a:xfrm>
        </p:spPr>
        <p:txBody>
          <a:bodyPr>
            <a:normAutofit fontScale="92500" lnSpcReduction="20000"/>
          </a:bodyPr>
          <a:lstStyle/>
          <a:p>
            <a:pPr lvl="0"/>
            <a:endParaRPr lang="en-US" dirty="0"/>
          </a:p>
          <a:p>
            <a:pPr algn="just">
              <a:buFont typeface="Arial" charset="0"/>
              <a:buChar char="•"/>
            </a:pPr>
            <a:r>
              <a:rPr lang="en-US" dirty="0"/>
              <a:t>The function of valuation within a property tax system is to determine the relative proportion of the tax burden to be shared by each taxable property based on their respective value. </a:t>
            </a:r>
          </a:p>
          <a:p>
            <a:pPr algn="just">
              <a:buFont typeface="Arial" charset="0"/>
              <a:buChar char="•"/>
            </a:pPr>
            <a:r>
              <a:rPr lang="en-US" dirty="0"/>
              <a:t>The valuation process is only able to deliver this onerous assignment creditably if it is </a:t>
            </a:r>
            <a:r>
              <a:rPr lang="en-US" dirty="0" smtClean="0"/>
              <a:t>unfettered, and allowed </a:t>
            </a:r>
            <a:r>
              <a:rPr lang="en-US" dirty="0"/>
              <a:t>free hands to distribute </a:t>
            </a:r>
            <a:r>
              <a:rPr lang="en-US" dirty="0"/>
              <a:t>proportionately the </a:t>
            </a:r>
            <a:r>
              <a:rPr lang="en-US" dirty="0"/>
              <a:t>tax burden among taxable properties </a:t>
            </a:r>
            <a:r>
              <a:rPr lang="en-US" dirty="0" smtClean="0"/>
              <a:t>according </a:t>
            </a:r>
            <a:r>
              <a:rPr lang="en-US" dirty="0"/>
              <a:t>to their market values - horizontal and vertical equity.</a:t>
            </a:r>
          </a:p>
          <a:p>
            <a:pPr algn="just">
              <a:buFont typeface="Arial" charset="0"/>
              <a:buChar char="•"/>
            </a:pPr>
            <a:r>
              <a:rPr lang="en-US" dirty="0"/>
              <a:t>The failure of the valuation process to attain horizontal and/or vertical equity invariably brings the tax system into disrepute with far-reaching consequences. </a:t>
            </a:r>
          </a:p>
        </p:txBody>
      </p:sp>
      <p:sp>
        <p:nvSpPr>
          <p:cNvPr id="4" name="Slide Number Placeholder 3"/>
          <p:cNvSpPr>
            <a:spLocks noGrp="1"/>
          </p:cNvSpPr>
          <p:nvPr>
            <p:ph type="sldNum" sz="quarter" idx="12"/>
          </p:nvPr>
        </p:nvSpPr>
        <p:spPr/>
        <p:txBody>
          <a:bodyPr/>
          <a:lstStyle/>
          <a:p>
            <a:fld id="{2FD7A8AA-1676-4FE0-8A9D-2AA5958B606C}" type="slidenum">
              <a:rPr lang="en-US" smtClean="0"/>
              <a:t>8</a:t>
            </a:fld>
            <a:endParaRPr lang="en-US"/>
          </a:p>
        </p:txBody>
      </p:sp>
    </p:spTree>
    <p:extLst>
      <p:ext uri="{BB962C8B-B14F-4D97-AF65-F5344CB8AC3E}">
        <p14:creationId xmlns:p14="http://schemas.microsoft.com/office/powerpoint/2010/main" val="535665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a:t>Key issues in the valuation process which  are generally regarded as the potent source of the equity problem:</a:t>
            </a:r>
            <a:br>
              <a:rPr lang="en-US" sz="2800" b="1" dirty="0"/>
            </a:br>
            <a:endParaRPr lang="en-US" sz="2800" b="1" dirty="0"/>
          </a:p>
        </p:txBody>
      </p:sp>
      <p:sp>
        <p:nvSpPr>
          <p:cNvPr id="3" name="Content Placeholder 2"/>
          <p:cNvSpPr>
            <a:spLocks noGrp="1"/>
          </p:cNvSpPr>
          <p:nvPr>
            <p:ph idx="1"/>
          </p:nvPr>
        </p:nvSpPr>
        <p:spPr/>
        <p:txBody>
          <a:bodyPr>
            <a:normAutofit fontScale="77500" lnSpcReduction="20000"/>
          </a:bodyPr>
          <a:lstStyle/>
          <a:p>
            <a:pPr lvl="0" algn="just"/>
            <a:r>
              <a:rPr lang="en-US" dirty="0"/>
              <a:t>whether the assessment should be based on capital value or rental value of the taxable property; </a:t>
            </a:r>
          </a:p>
          <a:p>
            <a:pPr lvl="0" algn="just"/>
            <a:r>
              <a:rPr lang="en-US" dirty="0"/>
              <a:t>whether the basis of valuation should be value-based, area-based and/or by a statutory formula; </a:t>
            </a:r>
          </a:p>
          <a:p>
            <a:pPr lvl="0" algn="just"/>
            <a:r>
              <a:rPr lang="en-US" dirty="0"/>
              <a:t>whether the method of valuation should be cost, or comparative, or income capitalization, or profits or accounts, or residual, or flat rate assessment;</a:t>
            </a:r>
          </a:p>
          <a:p>
            <a:pPr lvl="0" algn="just"/>
            <a:r>
              <a:rPr lang="en-US" dirty="0"/>
              <a:t>whether the approach to valuation should be discreet (property-by-property) valuation, or property banding, or mass valuation, or by self-assessment;</a:t>
            </a:r>
          </a:p>
          <a:p>
            <a:pPr lvl="0" algn="just"/>
            <a:r>
              <a:rPr lang="en-US" dirty="0"/>
              <a:t>whether the method of re-valuation (when it is due) should be complete property-by-property re-valuation, or mere rate adjustment, or by indexation.</a:t>
            </a:r>
          </a:p>
          <a:p>
            <a:endParaRPr lang="en-US" dirty="0"/>
          </a:p>
        </p:txBody>
      </p:sp>
      <p:sp>
        <p:nvSpPr>
          <p:cNvPr id="4" name="Slide Number Placeholder 3"/>
          <p:cNvSpPr>
            <a:spLocks noGrp="1"/>
          </p:cNvSpPr>
          <p:nvPr>
            <p:ph type="sldNum" sz="quarter" idx="12"/>
          </p:nvPr>
        </p:nvSpPr>
        <p:spPr/>
        <p:txBody>
          <a:bodyPr/>
          <a:lstStyle/>
          <a:p>
            <a:fld id="{2FD7A8AA-1676-4FE0-8A9D-2AA5958B606C}" type="slidenum">
              <a:rPr lang="en-US" smtClean="0"/>
              <a:t>9</a:t>
            </a:fld>
            <a:endParaRPr lang="en-US"/>
          </a:p>
        </p:txBody>
      </p:sp>
    </p:spTree>
    <p:extLst>
      <p:ext uri="{BB962C8B-B14F-4D97-AF65-F5344CB8AC3E}">
        <p14:creationId xmlns:p14="http://schemas.microsoft.com/office/powerpoint/2010/main" val="22546820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634</TotalTime>
  <Words>4058</Words>
  <Application>Microsoft Office PowerPoint</Application>
  <PresentationFormat>On-screen Show (4:3)</PresentationFormat>
  <Paragraphs>349</Paragraphs>
  <Slides>39</Slides>
  <Notes>2</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AMICABLE RESOLUTION TO THE SEEMING IMPASSE  on the  LAGOS STATE LAND USE CHARGE (LUC), 2018. by  G.K. Babawale, PhD., ANISV, ESV 08023166473; gkbabs@yahoo.co.uk presented at A ROUND TABLE/EXPERT PANEL DISCUSSION on PROPERTY TAX REFORM: TOWARDS SUSTAINABLE LAND USE CHARGE ADMINISTRATION IN LAGOS STATE organized by   Department of Estate Management, Faculty of Environmental Sciences, University of Lagos, Akoka, Lagos.  </vt:lpstr>
      <vt:lpstr>A QUOTABLE QUOTE</vt:lpstr>
      <vt:lpstr>NATURE AND CAUSES OF CONTENTION ON PROPERTY TAX </vt:lpstr>
      <vt:lpstr>Fig1: MAJOR STEPS IN THE ADMINISTRATION OF THE PROPERTY TAX</vt:lpstr>
      <vt:lpstr>WHY REFORM MUST NOT BE SELECTIVE BUT BE HOLISTIC.</vt:lpstr>
      <vt:lpstr>CANONS OF TAXATION</vt:lpstr>
      <vt:lpstr>THE ASSESSMENT/VALUATION PROCESS: THE PRINCIPAL SOURCE OF THE EQUITY PROBLEM </vt:lpstr>
      <vt:lpstr>THE ROLE OF VALUATION IN THE PROPERTY TAX SYSTEM</vt:lpstr>
      <vt:lpstr>Key issues in the valuation process which  are generally regarded as the potent source of the equity problem: </vt:lpstr>
      <vt:lpstr>LAGOS STATE LAND USE CHARGE LAW, 2018</vt:lpstr>
      <vt:lpstr>LAND USE CHARGE ANNUAL RELIEF RATE </vt:lpstr>
      <vt:lpstr>LAND USE CHARGE ANNUAL RATE </vt:lpstr>
      <vt:lpstr>THE LUC, 2018 VALUATION/ASSESSMENT PROCESS </vt:lpstr>
      <vt:lpstr>THE LUC, 2018 VALUATION/ASSESSMENT PROCESS MERIT No.1 </vt:lpstr>
      <vt:lpstr>THE LUC, 2018 VALUATION/ASSESSMENT PROCESS MERIT No.2 </vt:lpstr>
      <vt:lpstr>THE LUC, 2018 VALUATION/ASSESSMENT PROCESS DEMERIT No.1 </vt:lpstr>
      <vt:lpstr>THE LUC, 2018 VALUATION/ASSESSMENT PROCESS   DEMERIT No.2 </vt:lpstr>
      <vt:lpstr>CAPITAL OR RENTAL VALUE?</vt:lpstr>
      <vt:lpstr>CAPITAL OR RENTAL VALUE – THE DECIDING FACTORS? </vt:lpstr>
      <vt:lpstr>FOR LAGOS STATE; RENTAL VALUE IS THE MORE APPROPRIATE BASIS! </vt:lpstr>
      <vt:lpstr>WHY THE RENTAL VALUE BASIS IS SUPERIOR (No.1)</vt:lpstr>
      <vt:lpstr>WHY THE RENTAL VALUE BASIS IS SUPERIOR (No.2)</vt:lpstr>
      <vt:lpstr>WHY THE RENTAL VALUE BASIS IS SUPERIOR (No.3)</vt:lpstr>
      <vt:lpstr>WHY THE RENTAL VALUE BASIS IS SUPERIOR (No.4)</vt:lpstr>
      <vt:lpstr>WHY THE RENTAL VALUE BASIS IS SUPERIOR (No.5)</vt:lpstr>
      <vt:lpstr>WHY THE RENTAL VALUE BASIS IS SUPERIOR (No.6)</vt:lpstr>
      <vt:lpstr>HOW THE RENTAL VALUE WORKS?</vt:lpstr>
      <vt:lpstr>ILLUSTRATION 1</vt:lpstr>
      <vt:lpstr>ILLUSTRATION 2</vt:lpstr>
      <vt:lpstr>APPROPRIATE RATE?</vt:lpstr>
      <vt:lpstr>FOR SPECIALIZED PROPERTIES?</vt:lpstr>
      <vt:lpstr>ILLUSTRATION 3 (a)</vt:lpstr>
      <vt:lpstr>ILLUSTRATION 3 (b)</vt:lpstr>
      <vt:lpstr>ILLUSTRATION 4 (a)</vt:lpstr>
      <vt:lpstr>ILLUSTRATION 4 (b)</vt:lpstr>
      <vt:lpstr>THE DIFFERENCE IS CLEAR!</vt:lpstr>
      <vt:lpstr>CONCLUSIONS</vt:lpstr>
      <vt:lpstr>RECOMMENDATIONS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AMICABLE RESOLUTION TO THE SEEMING UMPASSE ON THE LAGOS STATE LAND USE CHARGE (LUC), 2018.</dc:title>
  <dc:creator>user</dc:creator>
  <cp:lastModifiedBy>PROF. babawale</cp:lastModifiedBy>
  <cp:revision>135</cp:revision>
  <cp:lastPrinted>2018-04-19T08:46:33Z</cp:lastPrinted>
  <dcterms:created xsi:type="dcterms:W3CDTF">2018-04-17T09:00:48Z</dcterms:created>
  <dcterms:modified xsi:type="dcterms:W3CDTF">2018-04-19T08:47:04Z</dcterms:modified>
</cp:coreProperties>
</file>