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9" r:id="rId2"/>
    <p:sldId id="266" r:id="rId3"/>
    <p:sldId id="267" r:id="rId4"/>
    <p:sldId id="398" r:id="rId5"/>
    <p:sldId id="439" r:id="rId6"/>
    <p:sldId id="462" r:id="rId7"/>
    <p:sldId id="292" r:id="rId8"/>
    <p:sldId id="280" r:id="rId9"/>
    <p:sldId id="279" r:id="rId10"/>
    <p:sldId id="443" r:id="rId11"/>
    <p:sldId id="440" r:id="rId12"/>
    <p:sldId id="467" r:id="rId13"/>
    <p:sldId id="459" r:id="rId14"/>
    <p:sldId id="360" r:id="rId15"/>
    <p:sldId id="290" r:id="rId16"/>
    <p:sldId id="465" r:id="rId17"/>
    <p:sldId id="257" r:id="rId18"/>
    <p:sldId id="463" r:id="rId19"/>
    <p:sldId id="299" r:id="rId20"/>
    <p:sldId id="293" r:id="rId21"/>
    <p:sldId id="300" r:id="rId22"/>
    <p:sldId id="294" r:id="rId23"/>
    <p:sldId id="466" r:id="rId24"/>
    <p:sldId id="297" r:id="rId25"/>
    <p:sldId id="469" r:id="rId26"/>
    <p:sldId id="289" r:id="rId27"/>
    <p:sldId id="468"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434804"/>
    <a:srgbClr val="0000FF"/>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86" autoAdjust="0"/>
    <p:restoredTop sz="94660"/>
  </p:normalViewPr>
  <p:slideViewPr>
    <p:cSldViewPr snapToGrid="0">
      <p:cViewPr>
        <p:scale>
          <a:sx n="76" d="100"/>
          <a:sy n="76" d="100"/>
        </p:scale>
        <p:origin x="84" y="432"/>
      </p:cViewPr>
      <p:guideLst/>
    </p:cSldViewPr>
  </p:slideViewPr>
  <p:notesTextViewPr>
    <p:cViewPr>
      <p:scale>
        <a:sx n="1" d="1"/>
        <a:sy n="1" d="1"/>
      </p:scale>
      <p:origin x="0" y="0"/>
    </p:cViewPr>
  </p:notesTextViewPr>
  <p:sorterViewPr>
    <p:cViewPr>
      <p:scale>
        <a:sx n="100" d="100"/>
        <a:sy n="100" d="100"/>
      </p:scale>
      <p:origin x="0" y="-5427"/>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G"/>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EF1B51-C12A-496F-A514-0D8417728EFF}" type="datetimeFigureOut">
              <a:rPr lang="en-NG" smtClean="0"/>
              <a:t>14/10/2023</a:t>
            </a:fld>
            <a:endParaRPr lang="en-NG"/>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G"/>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G"/>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G"/>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7C324B-6E6C-4769-99CA-586EC8526B6E}" type="slidenum">
              <a:rPr lang="en-NG" smtClean="0"/>
              <a:t>‹#›</a:t>
            </a:fld>
            <a:endParaRPr lang="en-NG"/>
          </a:p>
        </p:txBody>
      </p:sp>
    </p:spTree>
    <p:extLst>
      <p:ext uri="{BB962C8B-B14F-4D97-AF65-F5344CB8AC3E}">
        <p14:creationId xmlns:p14="http://schemas.microsoft.com/office/powerpoint/2010/main" val="36522717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algn="just">
              <a:buFont typeface="Arial" panose="020B0604020202020204" pitchFamily="34" charset="0"/>
              <a:buChar char="•"/>
            </a:pPr>
            <a:r>
              <a:rPr lang="en-NG" sz="1200" dirty="0"/>
              <a:t>Africa is the f</a:t>
            </a:r>
            <a:r>
              <a:rPr lang="en-US" sz="1200" dirty="0"/>
              <a:t>astest urbanizing </a:t>
            </a:r>
            <a:r>
              <a:rPr lang="en-NG" sz="1200" dirty="0"/>
              <a:t>region globally</a:t>
            </a:r>
            <a:r>
              <a:rPr lang="en-NG" sz="1050" dirty="0"/>
              <a:t> </a:t>
            </a:r>
            <a:r>
              <a:rPr lang="en-US" sz="1050" dirty="0"/>
              <a:t>(African Dev</a:t>
            </a:r>
            <a:r>
              <a:rPr lang="en-NG" sz="1050" dirty="0"/>
              <a:t>t </a:t>
            </a:r>
            <a:r>
              <a:rPr lang="en-US" sz="1050" dirty="0"/>
              <a:t>Bank 2022)</a:t>
            </a:r>
            <a:r>
              <a:rPr lang="en-NG" sz="1050" dirty="0"/>
              <a:t>, </a:t>
            </a:r>
          </a:p>
          <a:p>
            <a:pPr marL="457200" indent="-457200" algn="just">
              <a:buFont typeface="Arial" panose="020B0604020202020204" pitchFamily="34" charset="0"/>
              <a:buChar char="•"/>
            </a:pPr>
            <a:r>
              <a:rPr lang="en-NG" sz="1200" dirty="0"/>
              <a:t>F</a:t>
            </a:r>
            <a:r>
              <a:rPr lang="en-US" sz="1200" dirty="0"/>
              <a:t>our out of every ten people in Africa live in cities </a:t>
            </a:r>
            <a:r>
              <a:rPr lang="en-NG" sz="1050" dirty="0"/>
              <a:t>(World B</a:t>
            </a:r>
            <a:r>
              <a:rPr lang="en-US" sz="1050" dirty="0"/>
              <a:t>an</a:t>
            </a:r>
            <a:r>
              <a:rPr lang="en-NG" sz="1050" dirty="0"/>
              <a:t>k, 2023), </a:t>
            </a:r>
            <a:r>
              <a:rPr lang="en-NG" sz="1200" dirty="0"/>
              <a:t>with </a:t>
            </a:r>
            <a:r>
              <a:rPr lang="en-US" sz="1200" dirty="0"/>
              <a:t>60.8% live on ≤ US$2 daily, </a:t>
            </a:r>
            <a:endParaRPr lang="en-NG" sz="1200" dirty="0"/>
          </a:p>
          <a:p>
            <a:pPr algn="just"/>
            <a:endParaRPr lang="en-NG" sz="1200" dirty="0"/>
          </a:p>
          <a:p>
            <a:pPr algn="just"/>
            <a:r>
              <a:rPr lang="en-US" sz="1200" dirty="0"/>
              <a:t>The key features of Africa</a:t>
            </a:r>
            <a:r>
              <a:rPr lang="en-NG" sz="1200" dirty="0"/>
              <a:t>’s urban growth </a:t>
            </a:r>
            <a:r>
              <a:rPr lang="en-US" sz="1200" dirty="0"/>
              <a:t>are</a:t>
            </a:r>
            <a:r>
              <a:rPr lang="en-NG" sz="1200" dirty="0"/>
              <a:t> that it </a:t>
            </a:r>
            <a:r>
              <a:rPr lang="en-US" sz="1200" dirty="0"/>
              <a:t>is </a:t>
            </a:r>
            <a:r>
              <a:rPr lang="en-NG" sz="1200" dirty="0"/>
              <a:t>driven by a </a:t>
            </a:r>
            <a:r>
              <a:rPr lang="en-US" sz="1200" dirty="0"/>
              <a:t>strong migration wave, bringing some of the poorest to cities</a:t>
            </a:r>
            <a:r>
              <a:rPr lang="en-NG" sz="1200" dirty="0"/>
              <a:t> (61.3% of all Africans live in slum-like conditions. </a:t>
            </a:r>
            <a:r>
              <a:rPr lang="en-US" sz="1200" dirty="0"/>
              <a:t>It defies known economic theories and manifests as the urbanization of poverty </a:t>
            </a:r>
          </a:p>
          <a:p>
            <a:endParaRPr lang="en-US" dirty="0"/>
          </a:p>
        </p:txBody>
      </p:sp>
      <p:sp>
        <p:nvSpPr>
          <p:cNvPr id="4" name="Slide Number Placeholder 3"/>
          <p:cNvSpPr>
            <a:spLocks noGrp="1"/>
          </p:cNvSpPr>
          <p:nvPr>
            <p:ph type="sldNum" sz="quarter" idx="5"/>
          </p:nvPr>
        </p:nvSpPr>
        <p:spPr/>
        <p:txBody>
          <a:bodyPr/>
          <a:lstStyle/>
          <a:p>
            <a:fld id="{999CBDCA-DCCC-408F-969D-3BFDE102D02A}" type="slidenum">
              <a:rPr lang="en-NG" smtClean="0"/>
              <a:t>4</a:t>
            </a:fld>
            <a:endParaRPr lang="en-NG" dirty="0"/>
          </a:p>
        </p:txBody>
      </p:sp>
    </p:spTree>
    <p:extLst>
      <p:ext uri="{BB962C8B-B14F-4D97-AF65-F5344CB8AC3E}">
        <p14:creationId xmlns:p14="http://schemas.microsoft.com/office/powerpoint/2010/main" val="1313100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However, the patterns of urban development across many African cities falls short of the targets of these global development agendas as well as the grand aspirations of African leaders. </a:t>
            </a:r>
          </a:p>
          <a:p>
            <a:endParaRPr lang="en-US" dirty="0"/>
          </a:p>
        </p:txBody>
      </p:sp>
      <p:sp>
        <p:nvSpPr>
          <p:cNvPr id="4" name="Slide Number Placeholder 3"/>
          <p:cNvSpPr>
            <a:spLocks noGrp="1"/>
          </p:cNvSpPr>
          <p:nvPr>
            <p:ph type="sldNum" sz="quarter" idx="5"/>
          </p:nvPr>
        </p:nvSpPr>
        <p:spPr/>
        <p:txBody>
          <a:bodyPr/>
          <a:lstStyle/>
          <a:p>
            <a:fld id="{999CBDCA-DCCC-408F-969D-3BFDE102D02A}" type="slidenum">
              <a:rPr lang="en-NG" smtClean="0"/>
              <a:t>8</a:t>
            </a:fld>
            <a:endParaRPr lang="en-NG" dirty="0"/>
          </a:p>
        </p:txBody>
      </p:sp>
    </p:spTree>
    <p:extLst>
      <p:ext uri="{BB962C8B-B14F-4D97-AF65-F5344CB8AC3E}">
        <p14:creationId xmlns:p14="http://schemas.microsoft.com/office/powerpoint/2010/main" val="16346407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G" dirty="0"/>
              <a:t>Madam Vice Chancellor</a:t>
            </a:r>
          </a:p>
        </p:txBody>
      </p:sp>
      <p:sp>
        <p:nvSpPr>
          <p:cNvPr id="4" name="Slide Number Placeholder 3"/>
          <p:cNvSpPr>
            <a:spLocks noGrp="1"/>
          </p:cNvSpPr>
          <p:nvPr>
            <p:ph type="sldNum" sz="quarter" idx="5"/>
          </p:nvPr>
        </p:nvSpPr>
        <p:spPr/>
        <p:txBody>
          <a:bodyPr/>
          <a:lstStyle/>
          <a:p>
            <a:fld id="{999CBDCA-DCCC-408F-969D-3BFDE102D02A}" type="slidenum">
              <a:rPr lang="en-NG" smtClean="0"/>
              <a:t>9</a:t>
            </a:fld>
            <a:endParaRPr lang="en-NG" dirty="0"/>
          </a:p>
        </p:txBody>
      </p:sp>
    </p:spTree>
    <p:extLst>
      <p:ext uri="{BB962C8B-B14F-4D97-AF65-F5344CB8AC3E}">
        <p14:creationId xmlns:p14="http://schemas.microsoft.com/office/powerpoint/2010/main" val="36497747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a:t>
            </a:r>
            <a:r>
              <a:rPr lang="en-NG" dirty="0" err="1"/>
              <a:t>nd</a:t>
            </a:r>
            <a:r>
              <a:rPr lang="en-NG" dirty="0"/>
              <a:t> Akon City in Dakar</a:t>
            </a:r>
          </a:p>
        </p:txBody>
      </p:sp>
      <p:sp>
        <p:nvSpPr>
          <p:cNvPr id="4" name="Slide Number Placeholder 3"/>
          <p:cNvSpPr>
            <a:spLocks noGrp="1"/>
          </p:cNvSpPr>
          <p:nvPr>
            <p:ph type="sldNum" sz="quarter" idx="5"/>
          </p:nvPr>
        </p:nvSpPr>
        <p:spPr/>
        <p:txBody>
          <a:bodyPr/>
          <a:lstStyle/>
          <a:p>
            <a:fld id="{999CBDCA-DCCC-408F-969D-3BFDE102D02A}" type="slidenum">
              <a:rPr lang="en-NG" smtClean="0"/>
              <a:t>10</a:t>
            </a:fld>
            <a:endParaRPr lang="en-NG" dirty="0"/>
          </a:p>
        </p:txBody>
      </p:sp>
    </p:spTree>
    <p:extLst>
      <p:ext uri="{BB962C8B-B14F-4D97-AF65-F5344CB8AC3E}">
        <p14:creationId xmlns:p14="http://schemas.microsoft.com/office/powerpoint/2010/main" val="12035883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Eko Atlantic city in Lagos to Hope city in Accra, </a:t>
            </a:r>
            <a:endParaRPr lang="en-NG" dirty="0"/>
          </a:p>
        </p:txBody>
      </p:sp>
      <p:sp>
        <p:nvSpPr>
          <p:cNvPr id="4" name="Slide Number Placeholder 3"/>
          <p:cNvSpPr>
            <a:spLocks noGrp="1"/>
          </p:cNvSpPr>
          <p:nvPr>
            <p:ph type="sldNum" sz="quarter" idx="5"/>
          </p:nvPr>
        </p:nvSpPr>
        <p:spPr/>
        <p:txBody>
          <a:bodyPr/>
          <a:lstStyle/>
          <a:p>
            <a:fld id="{999CBDCA-DCCC-408F-969D-3BFDE102D02A}" type="slidenum">
              <a:rPr lang="en-NG" smtClean="0"/>
              <a:t>11</a:t>
            </a:fld>
            <a:endParaRPr lang="en-NG" dirty="0"/>
          </a:p>
        </p:txBody>
      </p:sp>
    </p:spTree>
    <p:extLst>
      <p:ext uri="{BB962C8B-B14F-4D97-AF65-F5344CB8AC3E}">
        <p14:creationId xmlns:p14="http://schemas.microsoft.com/office/powerpoint/2010/main" val="14860525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However attempts at implementing them have resulted in increasing socio-economic inequalities, gentrification and socio-spatial fragmentation (Lawanson and </a:t>
            </a:r>
            <a:r>
              <a:rPr lang="en-US" dirty="0" err="1"/>
              <a:t>Omoegun</a:t>
            </a:r>
            <a:r>
              <a:rPr lang="en-US" dirty="0"/>
              <a:t>, 2018). </a:t>
            </a:r>
          </a:p>
          <a:p>
            <a:endParaRPr lang="en-NG" dirty="0"/>
          </a:p>
        </p:txBody>
      </p:sp>
      <p:sp>
        <p:nvSpPr>
          <p:cNvPr id="4" name="Slide Number Placeholder 3"/>
          <p:cNvSpPr>
            <a:spLocks noGrp="1"/>
          </p:cNvSpPr>
          <p:nvPr>
            <p:ph type="sldNum" sz="quarter" idx="5"/>
          </p:nvPr>
        </p:nvSpPr>
        <p:spPr/>
        <p:txBody>
          <a:bodyPr/>
          <a:lstStyle/>
          <a:p>
            <a:fld id="{999CBDCA-DCCC-408F-969D-3BFDE102D02A}" type="slidenum">
              <a:rPr lang="en-NG" smtClean="0"/>
              <a:t>13</a:t>
            </a:fld>
            <a:endParaRPr lang="en-NG" dirty="0"/>
          </a:p>
        </p:txBody>
      </p:sp>
    </p:spTree>
    <p:extLst>
      <p:ext uri="{BB962C8B-B14F-4D97-AF65-F5344CB8AC3E}">
        <p14:creationId xmlns:p14="http://schemas.microsoft.com/office/powerpoint/2010/main" val="40151279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t>
            </a:r>
            <a:r>
              <a:rPr lang="en-NG" dirty="0" err="1"/>
              <a:t>xacerbate</a:t>
            </a:r>
            <a:r>
              <a:rPr lang="en-NG" dirty="0"/>
              <a:t> the </a:t>
            </a:r>
            <a:r>
              <a:rPr lang="en-US" dirty="0"/>
              <a:t>dual city paradigm, which manifests as the sharp spatial segregation between formal and informal systems, as well as planned and unplanned areas. They fall far short of addressing the real challenges of African cities, and are nothing short of ‘urban fantasies’. </a:t>
            </a:r>
            <a:endParaRPr lang="en-NG" dirty="0"/>
          </a:p>
          <a:p>
            <a:endParaRPr lang="en-NG" dirty="0"/>
          </a:p>
          <a:p>
            <a:r>
              <a:rPr lang="en-NG" dirty="0"/>
              <a:t>Mama Agnes,  a retired nurse and property owner in </a:t>
            </a:r>
            <a:r>
              <a:rPr lang="en-NG" dirty="0" err="1"/>
              <a:t>Bariga</a:t>
            </a:r>
            <a:r>
              <a:rPr lang="en-NG" dirty="0"/>
              <a:t> close to us here at the university had this to say about the plan of </a:t>
            </a:r>
            <a:r>
              <a:rPr lang="en-NG" dirty="0" err="1"/>
              <a:t>Eko</a:t>
            </a:r>
            <a:r>
              <a:rPr lang="en-NG" dirty="0"/>
              <a:t> Atlantic City</a:t>
            </a:r>
            <a:endParaRPr lang="en-US" dirty="0"/>
          </a:p>
          <a:p>
            <a:endParaRPr lang="en-NG" dirty="0"/>
          </a:p>
        </p:txBody>
      </p:sp>
      <p:sp>
        <p:nvSpPr>
          <p:cNvPr id="4" name="Slide Number Placeholder 3"/>
          <p:cNvSpPr>
            <a:spLocks noGrp="1"/>
          </p:cNvSpPr>
          <p:nvPr>
            <p:ph type="sldNum" sz="quarter" idx="5"/>
          </p:nvPr>
        </p:nvSpPr>
        <p:spPr/>
        <p:txBody>
          <a:bodyPr/>
          <a:lstStyle/>
          <a:p>
            <a:fld id="{999CBDCA-DCCC-408F-969D-3BFDE102D02A}" type="slidenum">
              <a:rPr lang="en-NG" smtClean="0"/>
              <a:t>14</a:t>
            </a:fld>
            <a:endParaRPr lang="en-NG" dirty="0"/>
          </a:p>
        </p:txBody>
      </p:sp>
    </p:spTree>
    <p:extLst>
      <p:ext uri="{BB962C8B-B14F-4D97-AF65-F5344CB8AC3E}">
        <p14:creationId xmlns:p14="http://schemas.microsoft.com/office/powerpoint/2010/main" val="30453733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G" b="0" i="0" dirty="0">
                <a:solidFill>
                  <a:srgbClr val="333333"/>
                </a:solidFill>
                <a:effectLst/>
              </a:rPr>
              <a:t>and </a:t>
            </a:r>
            <a:r>
              <a:rPr lang="en-US" b="0" i="0" dirty="0">
                <a:solidFill>
                  <a:srgbClr val="242021"/>
                </a:solidFill>
                <a:effectLst/>
                <a:ea typeface="Calibri" panose="020F0502020204030204" pitchFamily="34" charset="0"/>
                <a:cs typeface="SimSun" panose="02010600030101010101" pitchFamily="2" charset="-122"/>
              </a:rPr>
              <a:t>succeeded in decentering Eurocentric epistemologies of development that had become the fascination of both scholars and practitioners involved in development planning</a:t>
            </a:r>
            <a:r>
              <a:rPr lang="en-NG" b="0" i="0" dirty="0">
                <a:solidFill>
                  <a:srgbClr val="242021"/>
                </a:solidFill>
                <a:effectLst/>
                <a:ea typeface="Calibri" panose="020F0502020204030204" pitchFamily="34" charset="0"/>
                <a:cs typeface="SimSun" panose="02010600030101010101" pitchFamily="2" charset="-122"/>
              </a:rPr>
              <a:t>. He </a:t>
            </a:r>
            <a:r>
              <a:rPr lang="en-US" b="0" i="0" dirty="0">
                <a:solidFill>
                  <a:srgbClr val="242021"/>
                </a:solidFill>
                <a:effectLst/>
                <a:ea typeface="Calibri" panose="020F0502020204030204" pitchFamily="34" charset="0"/>
                <a:cs typeface="SimSun" panose="02010600030101010101" pitchFamily="2" charset="-122"/>
              </a:rPr>
              <a:t>set the agenda for a new kind of conversation about thinking and doing development in Africa.</a:t>
            </a:r>
            <a:endParaRPr lang="en-NG" dirty="0">
              <a:effectLst/>
              <a:ea typeface="Calibri" panose="020F0502020204030204" pitchFamily="34" charset="0"/>
              <a:cs typeface="SimSun" panose="02010600030101010101" pitchFamily="2" charset="-122"/>
            </a:endParaRPr>
          </a:p>
          <a:p>
            <a:endParaRPr lang="en-NG" dirty="0"/>
          </a:p>
        </p:txBody>
      </p:sp>
      <p:sp>
        <p:nvSpPr>
          <p:cNvPr id="4" name="Slide Number Placeholder 3"/>
          <p:cNvSpPr>
            <a:spLocks noGrp="1"/>
          </p:cNvSpPr>
          <p:nvPr>
            <p:ph type="sldNum" sz="quarter" idx="5"/>
          </p:nvPr>
        </p:nvSpPr>
        <p:spPr/>
        <p:txBody>
          <a:bodyPr/>
          <a:lstStyle/>
          <a:p>
            <a:fld id="{527C324B-6E6C-4769-99CA-586EC8526B6E}" type="slidenum">
              <a:rPr lang="en-NG" smtClean="0"/>
              <a:t>16</a:t>
            </a:fld>
            <a:endParaRPr lang="en-NG"/>
          </a:p>
        </p:txBody>
      </p:sp>
    </p:spTree>
    <p:extLst>
      <p:ext uri="{BB962C8B-B14F-4D97-AF65-F5344CB8AC3E}">
        <p14:creationId xmlns:p14="http://schemas.microsoft.com/office/powerpoint/2010/main" val="41906904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G" dirty="0">
                <a:solidFill>
                  <a:srgbClr val="242021"/>
                </a:solidFill>
                <a:ea typeface="Calibri" panose="020F0502020204030204" pitchFamily="34" charset="0"/>
                <a:cs typeface="SimSun" panose="02010600030101010101" pitchFamily="2" charset="-122"/>
              </a:rPr>
              <a:t>D</a:t>
            </a:r>
            <a:r>
              <a:rPr lang="en-US" b="0" i="0" dirty="0" err="1">
                <a:solidFill>
                  <a:srgbClr val="242021"/>
                </a:solidFill>
                <a:effectLst/>
                <a:ea typeface="Calibri" panose="020F0502020204030204" pitchFamily="34" charset="0"/>
                <a:cs typeface="SimSun" panose="02010600030101010101" pitchFamily="2" charset="-122"/>
              </a:rPr>
              <a:t>evelopment</a:t>
            </a:r>
            <a:r>
              <a:rPr lang="en-US" b="0" i="0" dirty="0">
                <a:solidFill>
                  <a:srgbClr val="242021"/>
                </a:solidFill>
                <a:effectLst/>
                <a:ea typeface="Calibri" panose="020F0502020204030204" pitchFamily="34" charset="0"/>
                <a:cs typeface="SimSun" panose="02010600030101010101" pitchFamily="2" charset="-122"/>
              </a:rPr>
              <a:t>, for Prof. Mabogunje transcended statistical growth in a country’s Gross National Product or Gross Domestic Product to functional ways of organizing productive forces in both rural and urban settlements in ways that lead to specialization and segregation of activities by functions.</a:t>
            </a:r>
            <a:endParaRPr lang="en-NG" dirty="0">
              <a:solidFill>
                <a:srgbClr val="242021"/>
              </a:solidFill>
              <a:ea typeface="Calibri" panose="020F0502020204030204" pitchFamily="34" charset="0"/>
              <a:cs typeface="SimSun" panose="02010600030101010101" pitchFamily="2" charset="-122"/>
            </a:endParaRPr>
          </a:p>
          <a:p>
            <a:endParaRPr lang="en-NG" dirty="0"/>
          </a:p>
        </p:txBody>
      </p:sp>
      <p:sp>
        <p:nvSpPr>
          <p:cNvPr id="4" name="Slide Number Placeholder 3"/>
          <p:cNvSpPr>
            <a:spLocks noGrp="1"/>
          </p:cNvSpPr>
          <p:nvPr>
            <p:ph type="sldNum" sz="quarter" idx="5"/>
          </p:nvPr>
        </p:nvSpPr>
        <p:spPr/>
        <p:txBody>
          <a:bodyPr/>
          <a:lstStyle/>
          <a:p>
            <a:fld id="{527C324B-6E6C-4769-99CA-586EC8526B6E}" type="slidenum">
              <a:rPr lang="en-NG" smtClean="0"/>
              <a:t>21</a:t>
            </a:fld>
            <a:endParaRPr lang="en-NG"/>
          </a:p>
        </p:txBody>
      </p:sp>
    </p:spTree>
    <p:extLst>
      <p:ext uri="{BB962C8B-B14F-4D97-AF65-F5344CB8AC3E}">
        <p14:creationId xmlns:p14="http://schemas.microsoft.com/office/powerpoint/2010/main" val="40983780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5" name="Rectangle 4"/>
          <p:cNvSpPr/>
          <p:nvPr/>
        </p:nvSpPr>
        <p:spPr>
          <a:xfrm>
            <a:off x="3449" y="6001760"/>
            <a:ext cx="12188825" cy="8451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774" y="5813092"/>
            <a:ext cx="1044908" cy="1044908"/>
          </a:xfrm>
          <a:prstGeom prst="rect">
            <a:avLst/>
          </a:prstGeom>
        </p:spPr>
      </p:pic>
      <p:sp>
        <p:nvSpPr>
          <p:cNvPr id="2" name="Rectangle 1"/>
          <p:cNvSpPr/>
          <p:nvPr userDrawn="1"/>
        </p:nvSpPr>
        <p:spPr>
          <a:xfrm>
            <a:off x="298941" y="333928"/>
            <a:ext cx="4927600" cy="5355672"/>
          </a:xfrm>
          <a:prstGeom prst="rect">
            <a:avLst/>
          </a:prstGeom>
          <a:ln w="57150"/>
        </p:spPr>
        <p:style>
          <a:lnRef idx="2">
            <a:schemeClr val="accent2"/>
          </a:lnRef>
          <a:fillRef idx="1">
            <a:schemeClr val="lt1"/>
          </a:fillRef>
          <a:effectRef idx="0">
            <a:schemeClr val="accent2"/>
          </a:effectRef>
          <a:fontRef idx="minor">
            <a:schemeClr val="dk1"/>
          </a:fontRef>
        </p:style>
        <p:txBody>
          <a:bodyPr rtlCol="0" anchor="ctr"/>
          <a:lstStyle/>
          <a:p>
            <a:pPr algn="ctr"/>
            <a:endParaRPr lang="en-US" b="1" cap="none" spc="0">
              <a:ln w="22225">
                <a:solidFill>
                  <a:schemeClr val="accent2"/>
                </a:solidFill>
                <a:prstDash val="solid"/>
              </a:ln>
              <a:solidFill>
                <a:schemeClr val="accent2">
                  <a:lumMod val="40000"/>
                  <a:lumOff val="60000"/>
                </a:schemeClr>
              </a:solidFill>
              <a:effectLst/>
            </a:endParaRPr>
          </a:p>
        </p:txBody>
      </p:sp>
      <p:sp>
        <p:nvSpPr>
          <p:cNvPr id="12" name="Title 7"/>
          <p:cNvSpPr>
            <a:spLocks noGrp="1"/>
          </p:cNvSpPr>
          <p:nvPr>
            <p:ph type="title"/>
          </p:nvPr>
        </p:nvSpPr>
        <p:spPr>
          <a:xfrm>
            <a:off x="5713209" y="333928"/>
            <a:ext cx="6117014" cy="3980597"/>
          </a:xfrm>
          <a:prstGeom prst="rect">
            <a:avLst/>
          </a:prstGeom>
        </p:spPr>
        <p:txBody>
          <a:bodyPr/>
          <a:lstStyle>
            <a:lvl1pPr algn="ctr">
              <a:defRPr/>
            </a:lvl1pPr>
          </a:lstStyle>
          <a:p>
            <a:endParaRPr lang="en-US" dirty="0"/>
          </a:p>
        </p:txBody>
      </p:sp>
      <p:sp>
        <p:nvSpPr>
          <p:cNvPr id="4" name="Picture Placeholder 3"/>
          <p:cNvSpPr>
            <a:spLocks noGrp="1"/>
          </p:cNvSpPr>
          <p:nvPr>
            <p:ph type="pic" sz="quarter" idx="13" hasCustomPrompt="1"/>
          </p:nvPr>
        </p:nvSpPr>
        <p:spPr>
          <a:xfrm>
            <a:off x="387841" y="433664"/>
            <a:ext cx="4768359" cy="5167036"/>
          </a:xfrm>
          <a:prstGeom prst="rect">
            <a:avLst/>
          </a:prstGeom>
        </p:spPr>
        <p:txBody>
          <a:bodyPr/>
          <a:lstStyle>
            <a:lvl1pPr>
              <a:defRPr/>
            </a:lvl1pPr>
          </a:lstStyle>
          <a:p>
            <a:r>
              <a:rPr lang="en-US" dirty="0"/>
              <a:t>Click the icon to insert picture</a:t>
            </a:r>
          </a:p>
        </p:txBody>
      </p:sp>
      <p:sp>
        <p:nvSpPr>
          <p:cNvPr id="14" name="Freeform 175">
            <a:extLst>
              <a:ext uri="{FF2B5EF4-FFF2-40B4-BE49-F238E27FC236}">
                <a16:creationId xmlns:a16="http://schemas.microsoft.com/office/drawing/2014/main" id="{7A38AB39-7BC1-4F9E-91BB-72E2FF038C4D}"/>
              </a:ext>
            </a:extLst>
          </p:cNvPr>
          <p:cNvSpPr>
            <a:spLocks noChangeArrowheads="1"/>
          </p:cNvSpPr>
          <p:nvPr userDrawn="1"/>
        </p:nvSpPr>
        <p:spPr bwMode="auto">
          <a:xfrm>
            <a:off x="5722445" y="4637773"/>
            <a:ext cx="298958" cy="307901"/>
          </a:xfrm>
          <a:custGeom>
            <a:avLst/>
            <a:gdLst>
              <a:gd name="T0" fmla="*/ 126584 w 619"/>
              <a:gd name="T1" fmla="*/ 116825 h 634"/>
              <a:gd name="T2" fmla="*/ 126584 w 619"/>
              <a:gd name="T3" fmla="*/ 116825 h 634"/>
              <a:gd name="T4" fmla="*/ 137342 w 619"/>
              <a:gd name="T5" fmla="*/ 68869 h 634"/>
              <a:gd name="T6" fmla="*/ 73870 w 619"/>
              <a:gd name="T7" fmla="*/ 0 h 634"/>
              <a:gd name="T8" fmla="*/ 10399 w 619"/>
              <a:gd name="T9" fmla="*/ 68869 h 634"/>
              <a:gd name="T10" fmla="*/ 26177 w 619"/>
              <a:gd name="T11" fmla="*/ 116825 h 634"/>
              <a:gd name="T12" fmla="*/ 0 w 619"/>
              <a:gd name="T13" fmla="*/ 153964 h 634"/>
              <a:gd name="T14" fmla="*/ 0 w 619"/>
              <a:gd name="T15" fmla="*/ 185694 h 634"/>
              <a:gd name="T16" fmla="*/ 42314 w 619"/>
              <a:gd name="T17" fmla="*/ 228241 h 634"/>
              <a:gd name="T18" fmla="*/ 110806 w 619"/>
              <a:gd name="T19" fmla="*/ 228241 h 634"/>
              <a:gd name="T20" fmla="*/ 153120 w 619"/>
              <a:gd name="T21" fmla="*/ 185694 h 634"/>
              <a:gd name="T22" fmla="*/ 153120 w 619"/>
              <a:gd name="T23" fmla="*/ 153964 h 634"/>
              <a:gd name="T24" fmla="*/ 126584 w 619"/>
              <a:gd name="T25" fmla="*/ 116825 h 634"/>
              <a:gd name="T26" fmla="*/ 26177 w 619"/>
              <a:gd name="T27" fmla="*/ 68869 h 634"/>
              <a:gd name="T28" fmla="*/ 26177 w 619"/>
              <a:gd name="T29" fmla="*/ 68869 h 634"/>
              <a:gd name="T30" fmla="*/ 73870 w 619"/>
              <a:gd name="T31" fmla="*/ 15865 h 634"/>
              <a:gd name="T32" fmla="*/ 126584 w 619"/>
              <a:gd name="T33" fmla="*/ 68869 h 634"/>
              <a:gd name="T34" fmla="*/ 73870 w 619"/>
              <a:gd name="T35" fmla="*/ 127282 h 634"/>
              <a:gd name="T36" fmla="*/ 26177 w 619"/>
              <a:gd name="T37" fmla="*/ 68869 h 634"/>
              <a:gd name="T38" fmla="*/ 137342 w 619"/>
              <a:gd name="T39" fmla="*/ 180646 h 634"/>
              <a:gd name="T40" fmla="*/ 137342 w 619"/>
              <a:gd name="T41" fmla="*/ 180646 h 634"/>
              <a:gd name="T42" fmla="*/ 105427 w 619"/>
              <a:gd name="T43" fmla="*/ 212376 h 634"/>
              <a:gd name="T44" fmla="*/ 47334 w 619"/>
              <a:gd name="T45" fmla="*/ 212376 h 634"/>
              <a:gd name="T46" fmla="*/ 10399 w 619"/>
              <a:gd name="T47" fmla="*/ 180646 h 634"/>
              <a:gd name="T48" fmla="*/ 10399 w 619"/>
              <a:gd name="T49" fmla="*/ 159372 h 634"/>
              <a:gd name="T50" fmla="*/ 36935 w 619"/>
              <a:gd name="T51" fmla="*/ 127282 h 634"/>
              <a:gd name="T52" fmla="*/ 73870 w 619"/>
              <a:gd name="T53" fmla="*/ 143507 h 634"/>
              <a:gd name="T54" fmla="*/ 110806 w 619"/>
              <a:gd name="T55" fmla="*/ 127282 h 634"/>
              <a:gd name="T56" fmla="*/ 137342 w 619"/>
              <a:gd name="T57" fmla="*/ 159372 h 634"/>
              <a:gd name="T58" fmla="*/ 137342 w 619"/>
              <a:gd name="T59" fmla="*/ 180646 h 634"/>
              <a:gd name="T60" fmla="*/ 158140 w 619"/>
              <a:gd name="T61" fmla="*/ 58412 h 634"/>
              <a:gd name="T62" fmla="*/ 158140 w 619"/>
              <a:gd name="T63" fmla="*/ 58412 h 634"/>
              <a:gd name="T64" fmla="*/ 216232 w 619"/>
              <a:gd name="T65" fmla="*/ 58412 h 634"/>
              <a:gd name="T66" fmla="*/ 221611 w 619"/>
              <a:gd name="T67" fmla="*/ 47595 h 634"/>
              <a:gd name="T68" fmla="*/ 216232 w 619"/>
              <a:gd name="T69" fmla="*/ 42547 h 634"/>
              <a:gd name="T70" fmla="*/ 158140 w 619"/>
              <a:gd name="T71" fmla="*/ 42547 h 634"/>
              <a:gd name="T72" fmla="*/ 153120 w 619"/>
              <a:gd name="T73" fmla="*/ 47595 h 634"/>
              <a:gd name="T74" fmla="*/ 158140 w 619"/>
              <a:gd name="T75" fmla="*/ 58412 h 634"/>
              <a:gd name="T76" fmla="*/ 216232 w 619"/>
              <a:gd name="T77" fmla="*/ 169829 h 634"/>
              <a:gd name="T78" fmla="*/ 216232 w 619"/>
              <a:gd name="T79" fmla="*/ 169829 h 634"/>
              <a:gd name="T80" fmla="*/ 174277 w 619"/>
              <a:gd name="T81" fmla="*/ 169829 h 634"/>
              <a:gd name="T82" fmla="*/ 168898 w 619"/>
              <a:gd name="T83" fmla="*/ 175237 h 634"/>
              <a:gd name="T84" fmla="*/ 174277 w 619"/>
              <a:gd name="T85" fmla="*/ 185694 h 634"/>
              <a:gd name="T86" fmla="*/ 216232 w 619"/>
              <a:gd name="T87" fmla="*/ 185694 h 634"/>
              <a:gd name="T88" fmla="*/ 221611 w 619"/>
              <a:gd name="T89" fmla="*/ 175237 h 634"/>
              <a:gd name="T90" fmla="*/ 216232 w 619"/>
              <a:gd name="T91" fmla="*/ 169829 h 634"/>
              <a:gd name="T92" fmla="*/ 216232 w 619"/>
              <a:gd name="T93" fmla="*/ 85095 h 634"/>
              <a:gd name="T94" fmla="*/ 216232 w 619"/>
              <a:gd name="T95" fmla="*/ 85095 h 634"/>
              <a:gd name="T96" fmla="*/ 158140 w 619"/>
              <a:gd name="T97" fmla="*/ 85095 h 634"/>
              <a:gd name="T98" fmla="*/ 153120 w 619"/>
              <a:gd name="T99" fmla="*/ 90143 h 634"/>
              <a:gd name="T100" fmla="*/ 158140 w 619"/>
              <a:gd name="T101" fmla="*/ 100960 h 634"/>
              <a:gd name="T102" fmla="*/ 216232 w 619"/>
              <a:gd name="T103" fmla="*/ 100960 h 634"/>
              <a:gd name="T104" fmla="*/ 221611 w 619"/>
              <a:gd name="T105" fmla="*/ 90143 h 634"/>
              <a:gd name="T106" fmla="*/ 216232 w 619"/>
              <a:gd name="T107" fmla="*/ 85095 h 634"/>
              <a:gd name="T108" fmla="*/ 216232 w 619"/>
              <a:gd name="T109" fmla="*/ 127282 h 634"/>
              <a:gd name="T110" fmla="*/ 216232 w 619"/>
              <a:gd name="T111" fmla="*/ 127282 h 634"/>
              <a:gd name="T112" fmla="*/ 174277 w 619"/>
              <a:gd name="T113" fmla="*/ 127282 h 634"/>
              <a:gd name="T114" fmla="*/ 168898 w 619"/>
              <a:gd name="T115" fmla="*/ 132690 h 634"/>
              <a:gd name="T116" fmla="*/ 174277 w 619"/>
              <a:gd name="T117" fmla="*/ 143507 h 634"/>
              <a:gd name="T118" fmla="*/ 216232 w 619"/>
              <a:gd name="T119" fmla="*/ 143507 h 634"/>
              <a:gd name="T120" fmla="*/ 221611 w 619"/>
              <a:gd name="T121" fmla="*/ 132690 h 634"/>
              <a:gd name="T122" fmla="*/ 216232 w 619"/>
              <a:gd name="T123" fmla="*/ 127282 h 63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19" h="634">
                <a:moveTo>
                  <a:pt x="353" y="324"/>
                </a:moveTo>
                <a:lnTo>
                  <a:pt x="353" y="324"/>
                </a:lnTo>
                <a:cubicBezTo>
                  <a:pt x="368" y="280"/>
                  <a:pt x="383" y="250"/>
                  <a:pt x="383" y="191"/>
                </a:cubicBezTo>
                <a:cubicBezTo>
                  <a:pt x="383" y="89"/>
                  <a:pt x="309" y="0"/>
                  <a:pt x="206" y="0"/>
                </a:cubicBezTo>
                <a:cubicBezTo>
                  <a:pt x="118" y="0"/>
                  <a:pt x="29" y="89"/>
                  <a:pt x="29" y="191"/>
                </a:cubicBezTo>
                <a:cubicBezTo>
                  <a:pt x="29" y="250"/>
                  <a:pt x="44" y="280"/>
                  <a:pt x="73" y="324"/>
                </a:cubicBezTo>
                <a:cubicBezTo>
                  <a:pt x="29" y="339"/>
                  <a:pt x="0" y="383"/>
                  <a:pt x="0" y="427"/>
                </a:cubicBezTo>
                <a:cubicBezTo>
                  <a:pt x="0" y="515"/>
                  <a:pt x="0" y="515"/>
                  <a:pt x="0" y="515"/>
                </a:cubicBezTo>
                <a:cubicBezTo>
                  <a:pt x="0" y="574"/>
                  <a:pt x="44" y="633"/>
                  <a:pt x="118" y="633"/>
                </a:cubicBezTo>
                <a:cubicBezTo>
                  <a:pt x="309" y="633"/>
                  <a:pt x="309" y="633"/>
                  <a:pt x="309" y="633"/>
                </a:cubicBezTo>
                <a:cubicBezTo>
                  <a:pt x="368" y="633"/>
                  <a:pt x="427" y="574"/>
                  <a:pt x="427" y="515"/>
                </a:cubicBezTo>
                <a:cubicBezTo>
                  <a:pt x="427" y="427"/>
                  <a:pt x="427" y="427"/>
                  <a:pt x="427" y="427"/>
                </a:cubicBezTo>
                <a:cubicBezTo>
                  <a:pt x="427" y="383"/>
                  <a:pt x="398" y="339"/>
                  <a:pt x="353" y="324"/>
                </a:cubicBezTo>
                <a:close/>
                <a:moveTo>
                  <a:pt x="73" y="191"/>
                </a:moveTo>
                <a:lnTo>
                  <a:pt x="73" y="191"/>
                </a:lnTo>
                <a:cubicBezTo>
                  <a:pt x="73" y="103"/>
                  <a:pt x="132" y="44"/>
                  <a:pt x="206" y="44"/>
                </a:cubicBezTo>
                <a:cubicBezTo>
                  <a:pt x="280" y="44"/>
                  <a:pt x="353" y="103"/>
                  <a:pt x="353" y="191"/>
                </a:cubicBezTo>
                <a:cubicBezTo>
                  <a:pt x="353" y="280"/>
                  <a:pt x="280" y="353"/>
                  <a:pt x="206" y="353"/>
                </a:cubicBezTo>
                <a:cubicBezTo>
                  <a:pt x="132" y="353"/>
                  <a:pt x="73" y="280"/>
                  <a:pt x="73" y="191"/>
                </a:cubicBezTo>
                <a:close/>
                <a:moveTo>
                  <a:pt x="383" y="501"/>
                </a:moveTo>
                <a:lnTo>
                  <a:pt x="383" y="501"/>
                </a:lnTo>
                <a:cubicBezTo>
                  <a:pt x="383" y="545"/>
                  <a:pt x="339" y="589"/>
                  <a:pt x="294" y="589"/>
                </a:cubicBezTo>
                <a:cubicBezTo>
                  <a:pt x="132" y="589"/>
                  <a:pt x="132" y="589"/>
                  <a:pt x="132" y="589"/>
                </a:cubicBezTo>
                <a:cubicBezTo>
                  <a:pt x="73" y="589"/>
                  <a:pt x="29" y="545"/>
                  <a:pt x="29" y="501"/>
                </a:cubicBezTo>
                <a:cubicBezTo>
                  <a:pt x="29" y="442"/>
                  <a:pt x="29" y="442"/>
                  <a:pt x="29" y="442"/>
                </a:cubicBezTo>
                <a:cubicBezTo>
                  <a:pt x="29" y="398"/>
                  <a:pt x="59" y="368"/>
                  <a:pt x="103" y="353"/>
                </a:cubicBezTo>
                <a:cubicBezTo>
                  <a:pt x="132" y="383"/>
                  <a:pt x="177" y="398"/>
                  <a:pt x="206" y="398"/>
                </a:cubicBezTo>
                <a:cubicBezTo>
                  <a:pt x="250" y="398"/>
                  <a:pt x="280" y="383"/>
                  <a:pt x="309" y="353"/>
                </a:cubicBezTo>
                <a:cubicBezTo>
                  <a:pt x="353" y="368"/>
                  <a:pt x="383" y="398"/>
                  <a:pt x="383" y="442"/>
                </a:cubicBezTo>
                <a:lnTo>
                  <a:pt x="383" y="501"/>
                </a:lnTo>
                <a:close/>
                <a:moveTo>
                  <a:pt x="441" y="162"/>
                </a:moveTo>
                <a:lnTo>
                  <a:pt x="441" y="162"/>
                </a:lnTo>
                <a:cubicBezTo>
                  <a:pt x="603" y="162"/>
                  <a:pt x="603" y="162"/>
                  <a:pt x="603" y="162"/>
                </a:cubicBezTo>
                <a:cubicBezTo>
                  <a:pt x="618" y="162"/>
                  <a:pt x="618" y="148"/>
                  <a:pt x="618" y="132"/>
                </a:cubicBezTo>
                <a:cubicBezTo>
                  <a:pt x="618" y="132"/>
                  <a:pt x="618" y="118"/>
                  <a:pt x="603" y="118"/>
                </a:cubicBezTo>
                <a:cubicBezTo>
                  <a:pt x="441" y="118"/>
                  <a:pt x="441" y="118"/>
                  <a:pt x="441" y="118"/>
                </a:cubicBezTo>
                <a:lnTo>
                  <a:pt x="427" y="132"/>
                </a:lnTo>
                <a:cubicBezTo>
                  <a:pt x="427" y="148"/>
                  <a:pt x="441" y="162"/>
                  <a:pt x="441" y="162"/>
                </a:cubicBezTo>
                <a:close/>
                <a:moveTo>
                  <a:pt x="603" y="471"/>
                </a:moveTo>
                <a:lnTo>
                  <a:pt x="603" y="471"/>
                </a:lnTo>
                <a:cubicBezTo>
                  <a:pt x="486" y="471"/>
                  <a:pt x="486" y="471"/>
                  <a:pt x="486" y="471"/>
                </a:cubicBezTo>
                <a:cubicBezTo>
                  <a:pt x="471" y="471"/>
                  <a:pt x="471" y="486"/>
                  <a:pt x="471" y="486"/>
                </a:cubicBezTo>
                <a:cubicBezTo>
                  <a:pt x="471" y="501"/>
                  <a:pt x="471" y="515"/>
                  <a:pt x="486" y="515"/>
                </a:cubicBezTo>
                <a:cubicBezTo>
                  <a:pt x="603" y="515"/>
                  <a:pt x="603" y="515"/>
                  <a:pt x="603" y="515"/>
                </a:cubicBezTo>
                <a:cubicBezTo>
                  <a:pt x="618" y="515"/>
                  <a:pt x="618" y="501"/>
                  <a:pt x="618" y="486"/>
                </a:cubicBezTo>
                <a:cubicBezTo>
                  <a:pt x="618" y="486"/>
                  <a:pt x="618" y="471"/>
                  <a:pt x="603" y="471"/>
                </a:cubicBezTo>
                <a:close/>
                <a:moveTo>
                  <a:pt x="603" y="236"/>
                </a:moveTo>
                <a:lnTo>
                  <a:pt x="603" y="236"/>
                </a:lnTo>
                <a:cubicBezTo>
                  <a:pt x="441" y="236"/>
                  <a:pt x="441" y="236"/>
                  <a:pt x="441" y="236"/>
                </a:cubicBezTo>
                <a:lnTo>
                  <a:pt x="427" y="250"/>
                </a:lnTo>
                <a:cubicBezTo>
                  <a:pt x="427" y="265"/>
                  <a:pt x="441" y="280"/>
                  <a:pt x="441" y="280"/>
                </a:cubicBezTo>
                <a:cubicBezTo>
                  <a:pt x="603" y="280"/>
                  <a:pt x="603" y="280"/>
                  <a:pt x="603" y="280"/>
                </a:cubicBezTo>
                <a:cubicBezTo>
                  <a:pt x="618" y="280"/>
                  <a:pt x="618" y="265"/>
                  <a:pt x="618" y="250"/>
                </a:cubicBezTo>
                <a:cubicBezTo>
                  <a:pt x="618" y="250"/>
                  <a:pt x="618" y="236"/>
                  <a:pt x="603" y="236"/>
                </a:cubicBezTo>
                <a:close/>
                <a:moveTo>
                  <a:pt x="603" y="353"/>
                </a:moveTo>
                <a:lnTo>
                  <a:pt x="603" y="353"/>
                </a:lnTo>
                <a:cubicBezTo>
                  <a:pt x="486" y="353"/>
                  <a:pt x="486" y="353"/>
                  <a:pt x="486" y="353"/>
                </a:cubicBezTo>
                <a:cubicBezTo>
                  <a:pt x="471" y="353"/>
                  <a:pt x="471" y="368"/>
                  <a:pt x="471" y="368"/>
                </a:cubicBezTo>
                <a:cubicBezTo>
                  <a:pt x="471" y="383"/>
                  <a:pt x="471" y="398"/>
                  <a:pt x="486" y="398"/>
                </a:cubicBezTo>
                <a:cubicBezTo>
                  <a:pt x="603" y="398"/>
                  <a:pt x="603" y="398"/>
                  <a:pt x="603" y="398"/>
                </a:cubicBezTo>
                <a:cubicBezTo>
                  <a:pt x="618" y="398"/>
                  <a:pt x="618" y="383"/>
                  <a:pt x="618" y="368"/>
                </a:cubicBezTo>
                <a:cubicBezTo>
                  <a:pt x="618" y="368"/>
                  <a:pt x="618" y="353"/>
                  <a:pt x="603" y="353"/>
                </a:cubicBezTo>
                <a:close/>
              </a:path>
            </a:pathLst>
          </a:custGeom>
          <a:ln/>
        </p:spPr>
        <p:style>
          <a:lnRef idx="2">
            <a:schemeClr val="accent1">
              <a:shade val="50000"/>
            </a:schemeClr>
          </a:lnRef>
          <a:fillRef idx="1">
            <a:schemeClr val="accent1"/>
          </a:fillRef>
          <a:effectRef idx="0">
            <a:schemeClr val="accent1"/>
          </a:effectRef>
          <a:fontRef idx="minor">
            <a:schemeClr val="lt1"/>
          </a:fontRef>
        </p:style>
        <p:txBody>
          <a:bodyPr wrap="none" lIns="91408" tIns="45704" rIns="91408" bIns="45704"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700" b="0" i="0" u="none" strike="noStrike" kern="1200" cap="none" spc="0" normalizeH="0" baseline="0" noProof="0" dirty="0">
              <a:ln>
                <a:noFill/>
              </a:ln>
              <a:solidFill>
                <a:schemeClr val="bg1">
                  <a:lumMod val="75000"/>
                </a:schemeClr>
              </a:solidFill>
              <a:effectLst/>
              <a:uLnTx/>
              <a:uFillTx/>
              <a:latin typeface="Calibri" panose="020F0502020204030204" pitchFamily="34" charset="0"/>
              <a:ea typeface="+mn-ea"/>
              <a:cs typeface="Calibri" panose="020F0502020204030204" pitchFamily="34" charset="0"/>
            </a:endParaRPr>
          </a:p>
        </p:txBody>
      </p:sp>
      <p:sp>
        <p:nvSpPr>
          <p:cNvPr id="16" name="Freeform 185">
            <a:extLst>
              <a:ext uri="{FF2B5EF4-FFF2-40B4-BE49-F238E27FC236}">
                <a16:creationId xmlns:a16="http://schemas.microsoft.com/office/drawing/2014/main" id="{1EEA6ED2-15E0-4571-81DF-7FAECE4DF162}"/>
              </a:ext>
            </a:extLst>
          </p:cNvPr>
          <p:cNvSpPr>
            <a:spLocks noChangeArrowheads="1"/>
          </p:cNvSpPr>
          <p:nvPr userDrawn="1"/>
        </p:nvSpPr>
        <p:spPr bwMode="auto">
          <a:xfrm>
            <a:off x="5713209" y="5201366"/>
            <a:ext cx="298958" cy="228690"/>
          </a:xfrm>
          <a:custGeom>
            <a:avLst/>
            <a:gdLst>
              <a:gd name="T0" fmla="*/ 195434 w 619"/>
              <a:gd name="T1" fmla="*/ 0 h 472"/>
              <a:gd name="T2" fmla="*/ 195434 w 619"/>
              <a:gd name="T3" fmla="*/ 0 h 472"/>
              <a:gd name="T4" fmla="*/ 26177 w 619"/>
              <a:gd name="T5" fmla="*/ 0 h 472"/>
              <a:gd name="T6" fmla="*/ 0 w 619"/>
              <a:gd name="T7" fmla="*/ 26260 h 472"/>
              <a:gd name="T8" fmla="*/ 0 w 619"/>
              <a:gd name="T9" fmla="*/ 142811 h 472"/>
              <a:gd name="T10" fmla="*/ 26177 w 619"/>
              <a:gd name="T11" fmla="*/ 169431 h 472"/>
              <a:gd name="T12" fmla="*/ 195434 w 619"/>
              <a:gd name="T13" fmla="*/ 169431 h 472"/>
              <a:gd name="T14" fmla="*/ 221611 w 619"/>
              <a:gd name="T15" fmla="*/ 142811 h 472"/>
              <a:gd name="T16" fmla="*/ 221611 w 619"/>
              <a:gd name="T17" fmla="*/ 26260 h 472"/>
              <a:gd name="T18" fmla="*/ 195434 w 619"/>
              <a:gd name="T19" fmla="*/ 0 h 472"/>
              <a:gd name="T20" fmla="*/ 200454 w 619"/>
              <a:gd name="T21" fmla="*/ 15828 h 472"/>
              <a:gd name="T22" fmla="*/ 200454 w 619"/>
              <a:gd name="T23" fmla="*/ 15828 h 472"/>
              <a:gd name="T24" fmla="*/ 110806 w 619"/>
              <a:gd name="T25" fmla="*/ 84536 h 472"/>
              <a:gd name="T26" fmla="*/ 21157 w 619"/>
              <a:gd name="T27" fmla="*/ 15828 h 472"/>
              <a:gd name="T28" fmla="*/ 200454 w 619"/>
              <a:gd name="T29" fmla="*/ 15828 h 472"/>
              <a:gd name="T30" fmla="*/ 10399 w 619"/>
              <a:gd name="T31" fmla="*/ 142811 h 472"/>
              <a:gd name="T32" fmla="*/ 10399 w 619"/>
              <a:gd name="T33" fmla="*/ 142811 h 472"/>
              <a:gd name="T34" fmla="*/ 10399 w 619"/>
              <a:gd name="T35" fmla="*/ 26260 h 472"/>
              <a:gd name="T36" fmla="*/ 73870 w 619"/>
              <a:gd name="T37" fmla="*/ 79500 h 472"/>
              <a:gd name="T38" fmla="*/ 10399 w 619"/>
              <a:gd name="T39" fmla="*/ 142811 h 472"/>
              <a:gd name="T40" fmla="*/ 21157 w 619"/>
              <a:gd name="T41" fmla="*/ 153603 h 472"/>
              <a:gd name="T42" fmla="*/ 21157 w 619"/>
              <a:gd name="T43" fmla="*/ 153603 h 472"/>
              <a:gd name="T44" fmla="*/ 84628 w 619"/>
              <a:gd name="T45" fmla="*/ 84536 h 472"/>
              <a:gd name="T46" fmla="*/ 110806 w 619"/>
              <a:gd name="T47" fmla="*/ 105760 h 472"/>
              <a:gd name="T48" fmla="*/ 131963 w 619"/>
              <a:gd name="T49" fmla="*/ 84536 h 472"/>
              <a:gd name="T50" fmla="*/ 200454 w 619"/>
              <a:gd name="T51" fmla="*/ 153603 h 472"/>
              <a:gd name="T52" fmla="*/ 21157 w 619"/>
              <a:gd name="T53" fmla="*/ 153603 h 472"/>
              <a:gd name="T54" fmla="*/ 211212 w 619"/>
              <a:gd name="T55" fmla="*/ 142811 h 472"/>
              <a:gd name="T56" fmla="*/ 211212 w 619"/>
              <a:gd name="T57" fmla="*/ 142811 h 472"/>
              <a:gd name="T58" fmla="*/ 211212 w 619"/>
              <a:gd name="T59" fmla="*/ 142811 h 472"/>
              <a:gd name="T60" fmla="*/ 147741 w 619"/>
              <a:gd name="T61" fmla="*/ 79500 h 472"/>
              <a:gd name="T62" fmla="*/ 211212 w 619"/>
              <a:gd name="T63" fmla="*/ 26260 h 472"/>
              <a:gd name="T64" fmla="*/ 211212 w 619"/>
              <a:gd name="T65" fmla="*/ 142811 h 47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19" h="472">
                <a:moveTo>
                  <a:pt x="545" y="0"/>
                </a:moveTo>
                <a:lnTo>
                  <a:pt x="545" y="0"/>
                </a:lnTo>
                <a:cubicBezTo>
                  <a:pt x="73" y="0"/>
                  <a:pt x="73" y="0"/>
                  <a:pt x="73" y="0"/>
                </a:cubicBezTo>
                <a:cubicBezTo>
                  <a:pt x="29" y="0"/>
                  <a:pt x="0" y="30"/>
                  <a:pt x="0" y="73"/>
                </a:cubicBezTo>
                <a:cubicBezTo>
                  <a:pt x="0" y="397"/>
                  <a:pt x="0" y="397"/>
                  <a:pt x="0" y="397"/>
                </a:cubicBezTo>
                <a:cubicBezTo>
                  <a:pt x="0" y="442"/>
                  <a:pt x="29" y="471"/>
                  <a:pt x="73" y="471"/>
                </a:cubicBezTo>
                <a:cubicBezTo>
                  <a:pt x="545" y="471"/>
                  <a:pt x="545" y="471"/>
                  <a:pt x="545" y="471"/>
                </a:cubicBezTo>
                <a:cubicBezTo>
                  <a:pt x="589" y="471"/>
                  <a:pt x="618" y="442"/>
                  <a:pt x="618" y="397"/>
                </a:cubicBezTo>
                <a:cubicBezTo>
                  <a:pt x="618" y="73"/>
                  <a:pt x="618" y="73"/>
                  <a:pt x="618" y="73"/>
                </a:cubicBezTo>
                <a:cubicBezTo>
                  <a:pt x="618" y="30"/>
                  <a:pt x="589" y="0"/>
                  <a:pt x="545" y="0"/>
                </a:cubicBezTo>
                <a:close/>
                <a:moveTo>
                  <a:pt x="559" y="44"/>
                </a:moveTo>
                <a:lnTo>
                  <a:pt x="559" y="44"/>
                </a:lnTo>
                <a:cubicBezTo>
                  <a:pt x="309" y="235"/>
                  <a:pt x="309" y="235"/>
                  <a:pt x="309" y="235"/>
                </a:cubicBezTo>
                <a:cubicBezTo>
                  <a:pt x="59" y="44"/>
                  <a:pt x="59" y="44"/>
                  <a:pt x="59" y="44"/>
                </a:cubicBezTo>
                <a:lnTo>
                  <a:pt x="559" y="44"/>
                </a:lnTo>
                <a:close/>
                <a:moveTo>
                  <a:pt x="29" y="397"/>
                </a:moveTo>
                <a:lnTo>
                  <a:pt x="29" y="397"/>
                </a:lnTo>
                <a:cubicBezTo>
                  <a:pt x="29" y="73"/>
                  <a:pt x="29" y="73"/>
                  <a:pt x="29" y="73"/>
                </a:cubicBezTo>
                <a:cubicBezTo>
                  <a:pt x="206" y="221"/>
                  <a:pt x="206" y="221"/>
                  <a:pt x="206" y="221"/>
                </a:cubicBezTo>
                <a:cubicBezTo>
                  <a:pt x="29" y="397"/>
                  <a:pt x="29" y="397"/>
                  <a:pt x="29" y="397"/>
                </a:cubicBezTo>
                <a:close/>
                <a:moveTo>
                  <a:pt x="59" y="427"/>
                </a:moveTo>
                <a:lnTo>
                  <a:pt x="59" y="427"/>
                </a:lnTo>
                <a:cubicBezTo>
                  <a:pt x="236" y="235"/>
                  <a:pt x="236" y="235"/>
                  <a:pt x="236" y="235"/>
                </a:cubicBezTo>
                <a:cubicBezTo>
                  <a:pt x="309" y="294"/>
                  <a:pt x="309" y="294"/>
                  <a:pt x="309" y="294"/>
                </a:cubicBezTo>
                <a:cubicBezTo>
                  <a:pt x="368" y="235"/>
                  <a:pt x="368" y="235"/>
                  <a:pt x="368" y="235"/>
                </a:cubicBezTo>
                <a:cubicBezTo>
                  <a:pt x="559" y="427"/>
                  <a:pt x="559" y="427"/>
                  <a:pt x="559" y="427"/>
                </a:cubicBezTo>
                <a:cubicBezTo>
                  <a:pt x="545" y="427"/>
                  <a:pt x="73" y="427"/>
                  <a:pt x="59" y="427"/>
                </a:cubicBezTo>
                <a:close/>
                <a:moveTo>
                  <a:pt x="589" y="397"/>
                </a:moveTo>
                <a:lnTo>
                  <a:pt x="589" y="397"/>
                </a:lnTo>
                <a:cubicBezTo>
                  <a:pt x="412" y="221"/>
                  <a:pt x="412" y="221"/>
                  <a:pt x="412" y="221"/>
                </a:cubicBezTo>
                <a:cubicBezTo>
                  <a:pt x="589" y="73"/>
                  <a:pt x="589" y="73"/>
                  <a:pt x="589" y="73"/>
                </a:cubicBezTo>
                <a:lnTo>
                  <a:pt x="589" y="397"/>
                </a:lnTo>
                <a:close/>
              </a:path>
            </a:pathLst>
          </a:custGeom>
          <a:ln/>
        </p:spPr>
        <p:style>
          <a:lnRef idx="2">
            <a:schemeClr val="accent1">
              <a:shade val="50000"/>
            </a:schemeClr>
          </a:lnRef>
          <a:fillRef idx="1">
            <a:schemeClr val="accent1"/>
          </a:fillRef>
          <a:effectRef idx="0">
            <a:schemeClr val="accent1"/>
          </a:effectRef>
          <a:fontRef idx="minor">
            <a:schemeClr val="lt1"/>
          </a:fontRef>
        </p:style>
        <p:txBody>
          <a:bodyPr wrap="none" lIns="91408" tIns="45704" rIns="91408" bIns="45704"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700" b="0" i="0" u="none" strike="noStrike" kern="1200" cap="none" spc="0" normalizeH="0" baseline="0" noProof="0" dirty="0">
              <a:ln>
                <a:noFill/>
              </a:ln>
              <a:solidFill>
                <a:schemeClr val="bg1">
                  <a:lumMod val="75000"/>
                </a:schemeClr>
              </a:solidFill>
              <a:effectLst/>
              <a:uLnTx/>
              <a:uFillTx/>
              <a:latin typeface="Calibri" panose="020F0502020204030204" pitchFamily="34" charset="0"/>
              <a:ea typeface="+mn-ea"/>
              <a:cs typeface="Calibri" panose="020F0502020204030204" pitchFamily="34" charset="0"/>
            </a:endParaRPr>
          </a:p>
        </p:txBody>
      </p:sp>
      <p:sp>
        <p:nvSpPr>
          <p:cNvPr id="17" name="Text Placeholder 14">
            <a:extLst>
              <a:ext uri="{FF2B5EF4-FFF2-40B4-BE49-F238E27FC236}">
                <a16:creationId xmlns:a16="http://schemas.microsoft.com/office/drawing/2014/main" id="{99A745E9-0B09-4BB8-BD27-E69F43A80C94}"/>
              </a:ext>
            </a:extLst>
          </p:cNvPr>
          <p:cNvSpPr>
            <a:spLocks noGrp="1"/>
          </p:cNvSpPr>
          <p:nvPr>
            <p:ph type="body" sz="quarter" idx="15"/>
          </p:nvPr>
        </p:nvSpPr>
        <p:spPr>
          <a:xfrm>
            <a:off x="6128342" y="5111112"/>
            <a:ext cx="4722957" cy="414423"/>
          </a:xfrm>
          <a:prstGeom prst="rect">
            <a:avLst/>
          </a:prstGeom>
        </p:spPr>
        <p:txBody>
          <a:bodyPr/>
          <a:lstStyle>
            <a:lvl1pPr marL="0" indent="0" algn="l">
              <a:buNone/>
              <a:defRPr sz="2400" b="1"/>
            </a:lvl1pPr>
            <a:lvl2pPr marL="0" indent="0" algn="l">
              <a:buNone/>
              <a:defRPr sz="2000"/>
            </a:lvl2pPr>
            <a:lvl3pPr marL="0" indent="0" algn="l">
              <a:buNone/>
              <a:defRPr sz="1800"/>
            </a:lvl3pPr>
            <a:lvl4pPr marL="228600" indent="-228600">
              <a:buNone/>
              <a:defRPr/>
            </a:lvl4pPr>
            <a:lvl5pPr marL="228600" indent="-228600">
              <a:buNone/>
              <a:defRPr/>
            </a:lvl5pPr>
          </a:lstStyle>
          <a:p>
            <a:pPr lvl="0"/>
            <a:endParaRPr lang="en-US" dirty="0"/>
          </a:p>
        </p:txBody>
      </p:sp>
      <p:sp>
        <p:nvSpPr>
          <p:cNvPr id="18" name="Text Placeholder 17"/>
          <p:cNvSpPr>
            <a:spLocks noGrp="1"/>
          </p:cNvSpPr>
          <p:nvPr>
            <p:ph type="body" sz="quarter" idx="16"/>
          </p:nvPr>
        </p:nvSpPr>
        <p:spPr>
          <a:xfrm>
            <a:off x="6095999" y="4541891"/>
            <a:ext cx="4755299" cy="485775"/>
          </a:xfrm>
          <a:prstGeom prst="rect">
            <a:avLst/>
          </a:prstGeom>
        </p:spPr>
        <p:txBody>
          <a:bodyPr/>
          <a:lstStyle>
            <a:lvl1pPr>
              <a:defRPr sz="2400" b="1"/>
            </a:lvl1pPr>
            <a:lvl2pPr marL="201168" indent="0">
              <a:buNone/>
              <a:defRPr/>
            </a:lvl2pPr>
            <a:lvl3pPr marL="384048" indent="0">
              <a:buNone/>
              <a:defRPr/>
            </a:lvl3pPr>
            <a:lvl4pPr marL="566928" indent="0">
              <a:buNone/>
              <a:defRPr/>
            </a:lvl4pPr>
            <a:lvl5pPr marL="749808" indent="0">
              <a:buNone/>
              <a:defRPr/>
            </a:lvl5pPr>
          </a:lstStyle>
          <a:p>
            <a:pPr lvl="0"/>
            <a:endParaRPr lang="en-US" dirty="0"/>
          </a:p>
        </p:txBody>
      </p:sp>
      <p:pic>
        <p:nvPicPr>
          <p:cNvPr id="11" name="Picture 10">
            <a:extLst>
              <a:ext uri="{FF2B5EF4-FFF2-40B4-BE49-F238E27FC236}">
                <a16:creationId xmlns:a16="http://schemas.microsoft.com/office/drawing/2014/main" id="{28C019A9-25FE-4F66-91F4-11DA2CE8A33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198620" y="6334368"/>
            <a:ext cx="7029177" cy="220683"/>
          </a:xfrm>
          <a:prstGeom prst="rect">
            <a:avLst/>
          </a:prstGeom>
        </p:spPr>
      </p:pic>
    </p:spTree>
    <p:extLst>
      <p:ext uri="{BB962C8B-B14F-4D97-AF65-F5344CB8AC3E}">
        <p14:creationId xmlns:p14="http://schemas.microsoft.com/office/powerpoint/2010/main" val="39064945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8" name="Rectangle 7"/>
          <p:cNvSpPr/>
          <p:nvPr userDrawn="1"/>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userDrawn="1"/>
        </p:nvSpPr>
        <p:spPr>
          <a:xfrm>
            <a:off x="0" y="6334316"/>
            <a:ext cx="12192001" cy="65998"/>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286603"/>
            <a:ext cx="10058400" cy="1450757"/>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097280" y="1845734"/>
            <a:ext cx="10058400" cy="4023360"/>
          </a:xfrm>
          <a:prstGeom prst="rect">
            <a:avLst/>
          </a:prstGeom>
        </p:spPr>
        <p:txBody>
          <a:bodyPr vert="eaVert" lIns="45720" tIns="0" rIns="4572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774" y="5813092"/>
            <a:ext cx="1044908" cy="1044908"/>
          </a:xfrm>
          <a:prstGeom prst="rect">
            <a:avLst/>
          </a:prstGeom>
        </p:spPr>
      </p:pic>
      <p:pic>
        <p:nvPicPr>
          <p:cNvPr id="10" name="Picture 9">
            <a:extLst>
              <a:ext uri="{FF2B5EF4-FFF2-40B4-BE49-F238E27FC236}">
                <a16:creationId xmlns:a16="http://schemas.microsoft.com/office/drawing/2014/main" id="{25AE714A-0D7B-47A8-8774-6DE8AC88441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10977" y="6519058"/>
            <a:ext cx="7029177" cy="220683"/>
          </a:xfrm>
          <a:prstGeom prst="rect">
            <a:avLst/>
          </a:prstGeom>
        </p:spPr>
      </p:pic>
    </p:spTree>
    <p:extLst>
      <p:ext uri="{BB962C8B-B14F-4D97-AF65-F5344CB8AC3E}">
        <p14:creationId xmlns:p14="http://schemas.microsoft.com/office/powerpoint/2010/main" val="3453177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userDrawn="1"/>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a:prstGeom prst="rect">
            <a:avLst/>
          </a:prstGeo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a:prstGeom prst="rect">
            <a:avLst/>
          </a:prstGeom>
        </p:spPr>
        <p:txBody>
          <a:bodyPr vert="eaVert" lIns="45720" tIns="0" rIns="4572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9"/>
          <p:cNvSpPr/>
          <p:nvPr userDrawn="1"/>
        </p:nvSpPr>
        <p:spPr>
          <a:xfrm>
            <a:off x="0" y="6334316"/>
            <a:ext cx="12192001" cy="65998"/>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774" y="5813092"/>
            <a:ext cx="1044908" cy="1044908"/>
          </a:xfrm>
          <a:prstGeom prst="rect">
            <a:avLst/>
          </a:prstGeom>
        </p:spPr>
      </p:pic>
      <p:pic>
        <p:nvPicPr>
          <p:cNvPr id="11" name="Picture 10">
            <a:extLst>
              <a:ext uri="{FF2B5EF4-FFF2-40B4-BE49-F238E27FC236}">
                <a16:creationId xmlns:a16="http://schemas.microsoft.com/office/drawing/2014/main" id="{7D8140FC-15A1-482C-A154-3DF4460F876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10977" y="6519058"/>
            <a:ext cx="7029177" cy="220683"/>
          </a:xfrm>
          <a:prstGeom prst="rect">
            <a:avLst/>
          </a:prstGeom>
        </p:spPr>
      </p:pic>
    </p:spTree>
    <p:extLst>
      <p:ext uri="{BB962C8B-B14F-4D97-AF65-F5344CB8AC3E}">
        <p14:creationId xmlns:p14="http://schemas.microsoft.com/office/powerpoint/2010/main" val="682228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a:prstGeom prst="rect">
            <a:avLst/>
          </a:prstGeom>
        </p:spPr>
        <p:txBody>
          <a:bodyPr anchor="b">
            <a:normAutofit/>
          </a:bodyPr>
          <a:lstStyle>
            <a:lvl1pPr algn="l">
              <a:lnSpc>
                <a:spcPct val="85000"/>
              </a:lnSpc>
              <a:defRPr sz="8000" spc="-50" baseline="0">
                <a:solidFill>
                  <a:schemeClr val="tx1">
                    <a:lumMod val="85000"/>
                    <a:lumOff val="15000"/>
                  </a:schemeClr>
                </a:solidFill>
              </a:defRPr>
            </a:lvl1pPr>
          </a:lstStyle>
          <a:p>
            <a:r>
              <a:rPr lang="en-US" dirty="0"/>
              <a:t>Click to edit Master title style</a:t>
            </a:r>
          </a:p>
        </p:txBody>
      </p:sp>
      <p:sp>
        <p:nvSpPr>
          <p:cNvPr id="3" name="Subtitle 2"/>
          <p:cNvSpPr>
            <a:spLocks noGrp="1"/>
          </p:cNvSpPr>
          <p:nvPr>
            <p:ph type="subTitle" idx="1"/>
          </p:nvPr>
        </p:nvSpPr>
        <p:spPr>
          <a:xfrm>
            <a:off x="1100051" y="4455620"/>
            <a:ext cx="10058400" cy="1143000"/>
          </a:xfrm>
          <a:prstGeom prst="rect">
            <a:avLst/>
          </a:prstGeo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a:t>Click to edit Master subtitle style</a:t>
            </a: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Rectangle 17"/>
          <p:cNvSpPr/>
          <p:nvPr userDrawn="1"/>
        </p:nvSpPr>
        <p:spPr>
          <a:xfrm>
            <a:off x="0" y="6334316"/>
            <a:ext cx="12192001" cy="65998"/>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774" y="5813092"/>
            <a:ext cx="1044908" cy="1044908"/>
          </a:xfrm>
          <a:prstGeom prst="rect">
            <a:avLst/>
          </a:prstGeom>
        </p:spPr>
      </p:pic>
      <p:pic>
        <p:nvPicPr>
          <p:cNvPr id="11" name="Picture 10">
            <a:extLst>
              <a:ext uri="{FF2B5EF4-FFF2-40B4-BE49-F238E27FC236}">
                <a16:creationId xmlns:a16="http://schemas.microsoft.com/office/drawing/2014/main" id="{6F2A306C-8CBA-47EB-A604-FD1D70A28BD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10977" y="6519058"/>
            <a:ext cx="7029177" cy="220683"/>
          </a:xfrm>
          <a:prstGeom prst="rect">
            <a:avLst/>
          </a:prstGeom>
        </p:spPr>
      </p:pic>
    </p:spTree>
    <p:extLst>
      <p:ext uri="{BB962C8B-B14F-4D97-AF65-F5344CB8AC3E}">
        <p14:creationId xmlns:p14="http://schemas.microsoft.com/office/powerpoint/2010/main" val="2923272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8" name="Rectangle 7"/>
          <p:cNvSpPr/>
          <p:nvPr userDrawn="1"/>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286603"/>
            <a:ext cx="10058400" cy="1450757"/>
          </a:xfrm>
          <a:prstGeom prst="rect">
            <a:avLst/>
          </a:prstGeom>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a:xfrm>
            <a:off x="1097280" y="1845734"/>
            <a:ext cx="10058400" cy="402336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9"/>
          <p:cNvSpPr/>
          <p:nvPr userDrawn="1"/>
        </p:nvSpPr>
        <p:spPr>
          <a:xfrm>
            <a:off x="0" y="6334316"/>
            <a:ext cx="12192001" cy="65998"/>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774" y="5813092"/>
            <a:ext cx="1044908" cy="1044908"/>
          </a:xfrm>
          <a:prstGeom prst="rect">
            <a:avLst/>
          </a:prstGeom>
        </p:spPr>
      </p:pic>
      <p:pic>
        <p:nvPicPr>
          <p:cNvPr id="11" name="Picture 10">
            <a:extLst>
              <a:ext uri="{FF2B5EF4-FFF2-40B4-BE49-F238E27FC236}">
                <a16:creationId xmlns:a16="http://schemas.microsoft.com/office/drawing/2014/main" id="{B4A908DA-C595-4188-9CE3-E849BB08F3B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10977" y="6519058"/>
            <a:ext cx="7029177" cy="220683"/>
          </a:xfrm>
          <a:prstGeom prst="rect">
            <a:avLst/>
          </a:prstGeom>
        </p:spPr>
      </p:pic>
    </p:spTree>
    <p:extLst>
      <p:ext uri="{BB962C8B-B14F-4D97-AF65-F5344CB8AC3E}">
        <p14:creationId xmlns:p14="http://schemas.microsoft.com/office/powerpoint/2010/main" val="31879999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a:prstGeom prst="rect">
            <a:avLst/>
          </a:prstGeo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a:prstGeom prst="rect">
            <a:avLst/>
          </a:prstGeo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0" y="6334316"/>
            <a:ext cx="12192001" cy="65998"/>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774" y="5813092"/>
            <a:ext cx="1044908" cy="1044908"/>
          </a:xfrm>
          <a:prstGeom prst="rect">
            <a:avLst/>
          </a:prstGeom>
        </p:spPr>
      </p:pic>
      <p:pic>
        <p:nvPicPr>
          <p:cNvPr id="12" name="Picture 11">
            <a:extLst>
              <a:ext uri="{FF2B5EF4-FFF2-40B4-BE49-F238E27FC236}">
                <a16:creationId xmlns:a16="http://schemas.microsoft.com/office/drawing/2014/main" id="{BD572DE6-0361-4746-876D-8840B483A37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10977" y="6519058"/>
            <a:ext cx="7029177" cy="220683"/>
          </a:xfrm>
          <a:prstGeom prst="rect">
            <a:avLst/>
          </a:prstGeom>
        </p:spPr>
      </p:pic>
    </p:spTree>
    <p:extLst>
      <p:ext uri="{BB962C8B-B14F-4D97-AF65-F5344CB8AC3E}">
        <p14:creationId xmlns:p14="http://schemas.microsoft.com/office/powerpoint/2010/main" val="40942515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10" name="Rectangle 9"/>
          <p:cNvSpPr/>
          <p:nvPr userDrawn="1"/>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Title 7"/>
          <p:cNvSpPr>
            <a:spLocks noGrp="1"/>
          </p:cNvSpPr>
          <p:nvPr>
            <p:ph type="title"/>
          </p:nvPr>
        </p:nvSpPr>
        <p:spPr>
          <a:xfrm>
            <a:off x="1097280" y="286603"/>
            <a:ext cx="10058400" cy="1450757"/>
          </a:xfrm>
          <a:prstGeom prst="rect">
            <a:avLst/>
          </a:prstGeom>
        </p:spPr>
        <p:txBody>
          <a:bodyPr/>
          <a:lstStyle/>
          <a:p>
            <a:r>
              <a:rPr lang="en-US" dirty="0"/>
              <a:t>Click to edit Master title style</a:t>
            </a:r>
          </a:p>
        </p:txBody>
      </p:sp>
      <p:sp>
        <p:nvSpPr>
          <p:cNvPr id="3" name="Content Placeholder 2"/>
          <p:cNvSpPr>
            <a:spLocks noGrp="1"/>
          </p:cNvSpPr>
          <p:nvPr>
            <p:ph sz="half" idx="1"/>
          </p:nvPr>
        </p:nvSpPr>
        <p:spPr>
          <a:xfrm>
            <a:off x="1097279" y="1845734"/>
            <a:ext cx="4937760" cy="402336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Rectangle 11"/>
          <p:cNvSpPr/>
          <p:nvPr userDrawn="1"/>
        </p:nvSpPr>
        <p:spPr>
          <a:xfrm>
            <a:off x="0" y="6334316"/>
            <a:ext cx="12192001" cy="65998"/>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774" y="5813092"/>
            <a:ext cx="1044908" cy="1044908"/>
          </a:xfrm>
          <a:prstGeom prst="rect">
            <a:avLst/>
          </a:prstGeom>
        </p:spPr>
      </p:pic>
      <p:pic>
        <p:nvPicPr>
          <p:cNvPr id="11" name="Picture 10">
            <a:extLst>
              <a:ext uri="{FF2B5EF4-FFF2-40B4-BE49-F238E27FC236}">
                <a16:creationId xmlns:a16="http://schemas.microsoft.com/office/drawing/2014/main" id="{0DB5566C-E80B-46AA-AD3F-012577EBC80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10977" y="6519058"/>
            <a:ext cx="7029177" cy="220683"/>
          </a:xfrm>
          <a:prstGeom prst="rect">
            <a:avLst/>
          </a:prstGeom>
        </p:spPr>
      </p:pic>
    </p:spTree>
    <p:extLst>
      <p:ext uri="{BB962C8B-B14F-4D97-AF65-F5344CB8AC3E}">
        <p14:creationId xmlns:p14="http://schemas.microsoft.com/office/powerpoint/2010/main" val="24080037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2" name="Rectangle 11"/>
          <p:cNvSpPr/>
          <p:nvPr userDrawn="1"/>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Title 9"/>
          <p:cNvSpPr>
            <a:spLocks noGrp="1"/>
          </p:cNvSpPr>
          <p:nvPr>
            <p:ph type="title"/>
          </p:nvPr>
        </p:nvSpPr>
        <p:spPr>
          <a:xfrm>
            <a:off x="1097280" y="286603"/>
            <a:ext cx="10058400" cy="1450757"/>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a:prstGeom prst="rect">
            <a:avLst/>
          </a:prstGeo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217920" y="1846052"/>
            <a:ext cx="4937760" cy="736282"/>
          </a:xfrm>
          <a:prstGeom prst="rect">
            <a:avLst/>
          </a:prstGeo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Rectangle 13"/>
          <p:cNvSpPr/>
          <p:nvPr userDrawn="1"/>
        </p:nvSpPr>
        <p:spPr>
          <a:xfrm>
            <a:off x="0" y="6334316"/>
            <a:ext cx="12192001" cy="65998"/>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774" y="5813092"/>
            <a:ext cx="1044908" cy="1044908"/>
          </a:xfrm>
          <a:prstGeom prst="rect">
            <a:avLst/>
          </a:prstGeom>
        </p:spPr>
      </p:pic>
      <p:pic>
        <p:nvPicPr>
          <p:cNvPr id="13" name="Picture 12">
            <a:extLst>
              <a:ext uri="{FF2B5EF4-FFF2-40B4-BE49-F238E27FC236}">
                <a16:creationId xmlns:a16="http://schemas.microsoft.com/office/drawing/2014/main" id="{DDD5D07C-655D-444E-AA95-DF74E19C3CF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10977" y="6519058"/>
            <a:ext cx="7029177" cy="220683"/>
          </a:xfrm>
          <a:prstGeom prst="rect">
            <a:avLst/>
          </a:prstGeom>
        </p:spPr>
      </p:pic>
    </p:spTree>
    <p:extLst>
      <p:ext uri="{BB962C8B-B14F-4D97-AF65-F5344CB8AC3E}">
        <p14:creationId xmlns:p14="http://schemas.microsoft.com/office/powerpoint/2010/main" val="27111884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7" name="Rectangle 6"/>
          <p:cNvSpPr/>
          <p:nvPr userDrawn="1"/>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userDrawn="1"/>
        </p:nvSpPr>
        <p:spPr>
          <a:xfrm>
            <a:off x="0" y="6334316"/>
            <a:ext cx="12192001" cy="65998"/>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286603"/>
            <a:ext cx="10058400" cy="1450757"/>
          </a:xfrm>
          <a:prstGeom prst="rect">
            <a:avLst/>
          </a:prstGeom>
        </p:spPr>
        <p:txBody>
          <a:bodyPr/>
          <a:lstStyle/>
          <a:p>
            <a:r>
              <a:rPr lang="en-US"/>
              <a:t>Click to edit Master title style</a:t>
            </a:r>
            <a:endParaRPr lang="en-US"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774" y="5813092"/>
            <a:ext cx="1044908" cy="1044908"/>
          </a:xfrm>
          <a:prstGeom prst="rect">
            <a:avLst/>
          </a:prstGeom>
        </p:spPr>
      </p:pic>
      <p:pic>
        <p:nvPicPr>
          <p:cNvPr id="10" name="Picture 9">
            <a:extLst>
              <a:ext uri="{FF2B5EF4-FFF2-40B4-BE49-F238E27FC236}">
                <a16:creationId xmlns:a16="http://schemas.microsoft.com/office/drawing/2014/main" id="{20B4A78C-D038-49D7-92AC-DD3BCBD5F85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10977" y="6519058"/>
            <a:ext cx="7029177" cy="220683"/>
          </a:xfrm>
          <a:prstGeom prst="rect">
            <a:avLst/>
          </a:prstGeom>
        </p:spPr>
      </p:pic>
    </p:spTree>
    <p:extLst>
      <p:ext uri="{BB962C8B-B14F-4D97-AF65-F5344CB8AC3E}">
        <p14:creationId xmlns:p14="http://schemas.microsoft.com/office/powerpoint/2010/main" val="28637414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a:prstGeom prst="rect">
            <a:avLst/>
          </a:prstGeo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2926080"/>
            <a:ext cx="3200400" cy="3379124"/>
          </a:xfrm>
          <a:prstGeom prst="rect">
            <a:avLst/>
          </a:prstGeo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147092" y="5813092"/>
            <a:ext cx="1044908" cy="1044908"/>
          </a:xfrm>
          <a:prstGeom prst="rect">
            <a:avLst/>
          </a:prstGeom>
        </p:spPr>
      </p:pic>
      <p:pic>
        <p:nvPicPr>
          <p:cNvPr id="12" name="Picture 11">
            <a:extLst>
              <a:ext uri="{FF2B5EF4-FFF2-40B4-BE49-F238E27FC236}">
                <a16:creationId xmlns:a16="http://schemas.microsoft.com/office/drawing/2014/main" id="{DD626005-29C9-4D47-9EFE-4F400867589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352561" y="6335546"/>
            <a:ext cx="5242571" cy="164592"/>
          </a:xfrm>
          <a:prstGeom prst="rect">
            <a:avLst/>
          </a:prstGeom>
        </p:spPr>
      </p:pic>
    </p:spTree>
    <p:extLst>
      <p:ext uri="{BB962C8B-B14F-4D97-AF65-F5344CB8AC3E}">
        <p14:creationId xmlns:p14="http://schemas.microsoft.com/office/powerpoint/2010/main" val="4030455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spTree>
      <p:nvGrpSpPr>
        <p:cNvPr id="1" name=""/>
        <p:cNvGrpSpPr/>
        <p:nvPr/>
      </p:nvGrpSpPr>
      <p:grpSpPr>
        <a:xfrm>
          <a:off x="0" y="0"/>
          <a:ext cx="0" cy="0"/>
          <a:chOff x="0" y="0"/>
          <a:chExt cx="0" cy="0"/>
        </a:xfrm>
      </p:grpSpPr>
      <p:sp>
        <p:nvSpPr>
          <p:cNvPr id="8" name="Rectangle 7"/>
          <p:cNvSpPr/>
          <p:nvPr/>
        </p:nvSpPr>
        <p:spPr>
          <a:xfrm>
            <a:off x="0" y="4621427"/>
            <a:ext cx="12188825" cy="223657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9" name="Rectangle 8"/>
          <p:cNvSpPr/>
          <p:nvPr/>
        </p:nvSpPr>
        <p:spPr>
          <a:xfrm>
            <a:off x="15" y="4569085"/>
            <a:ext cx="12188825" cy="64008"/>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4852972"/>
            <a:ext cx="10113264" cy="855457"/>
          </a:xfrm>
          <a:prstGeom prst="rect">
            <a:avLst/>
          </a:prstGeom>
        </p:spPr>
        <p:txBody>
          <a:bodyPr lIns="91440" tIns="0" rIns="91440" bIns="0" anchor="b">
            <a:noAutofit/>
          </a:bodyPr>
          <a:lstStyle>
            <a:lvl1pPr>
              <a:defRPr sz="3600" b="0">
                <a:solidFill>
                  <a:srgbClr val="FFFFFF"/>
                </a:solidFill>
              </a:defRPr>
            </a:lvl1pPr>
          </a:lstStyle>
          <a:p>
            <a:r>
              <a:rPr lang="en-US" dirty="0"/>
              <a:t>Click to edit Master title style</a:t>
            </a:r>
          </a:p>
        </p:txBody>
      </p:sp>
      <p:sp>
        <p:nvSpPr>
          <p:cNvPr id="4" name="Text Placeholder 3"/>
          <p:cNvSpPr>
            <a:spLocks noGrp="1"/>
          </p:cNvSpPr>
          <p:nvPr>
            <p:ph type="body" sz="half" idx="2"/>
          </p:nvPr>
        </p:nvSpPr>
        <p:spPr>
          <a:xfrm>
            <a:off x="1097280" y="5708429"/>
            <a:ext cx="10113264" cy="408166"/>
          </a:xfrm>
          <a:prstGeom prst="rect">
            <a:avLst/>
          </a:prstGeo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774" y="5813092"/>
            <a:ext cx="1044908" cy="1044908"/>
          </a:xfrm>
          <a:prstGeom prst="rect">
            <a:avLst/>
          </a:prstGeom>
        </p:spPr>
      </p:pic>
      <p:sp>
        <p:nvSpPr>
          <p:cNvPr id="12" name="Picture Placeholder 11"/>
          <p:cNvSpPr>
            <a:spLocks noGrp="1"/>
          </p:cNvSpPr>
          <p:nvPr>
            <p:ph type="pic" sz="quarter" idx="13"/>
          </p:nvPr>
        </p:nvSpPr>
        <p:spPr>
          <a:xfrm>
            <a:off x="15074" y="101600"/>
            <a:ext cx="12161051" cy="4467485"/>
          </a:xfrm>
          <a:prstGeom prst="rect">
            <a:avLst/>
          </a:prstGeom>
        </p:spPr>
        <p:txBody>
          <a:bodyPr/>
          <a:lstStyle/>
          <a:p>
            <a:endParaRPr lang="en-US"/>
          </a:p>
        </p:txBody>
      </p:sp>
      <p:pic>
        <p:nvPicPr>
          <p:cNvPr id="11" name="Picture 10">
            <a:extLst>
              <a:ext uri="{FF2B5EF4-FFF2-40B4-BE49-F238E27FC236}">
                <a16:creationId xmlns:a16="http://schemas.microsoft.com/office/drawing/2014/main" id="{6CFC7BC2-8176-4E12-A084-39AA41B4917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579823" y="6438723"/>
            <a:ext cx="7029177" cy="220683"/>
          </a:xfrm>
          <a:prstGeom prst="rect">
            <a:avLst/>
          </a:prstGeom>
        </p:spPr>
      </p:pic>
    </p:spTree>
    <p:extLst>
      <p:ext uri="{BB962C8B-B14F-4D97-AF65-F5344CB8AC3E}">
        <p14:creationId xmlns:p14="http://schemas.microsoft.com/office/powerpoint/2010/main" val="2323403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p:cNvSpPr/>
          <p:nvPr userDrawn="1"/>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Date Placeholder 6"/>
          <p:cNvSpPr>
            <a:spLocks noGrp="1"/>
          </p:cNvSpPr>
          <p:nvPr>
            <p:ph type="dt" sz="half" idx="2"/>
          </p:nvPr>
        </p:nvSpPr>
        <p:spPr>
          <a:xfrm>
            <a:off x="1097280" y="6459785"/>
            <a:ext cx="2472271" cy="365125"/>
          </a:xfrm>
          <a:prstGeom prst="rect">
            <a:avLst/>
          </a:prstGeom>
        </p:spPr>
        <p:txBody>
          <a:bodyPr/>
          <a:lstStyle/>
          <a:p>
            <a:endParaRPr lang="en-US" dirty="0"/>
          </a:p>
        </p:txBody>
      </p:sp>
      <p:sp>
        <p:nvSpPr>
          <p:cNvPr id="15" name="Slide Number Placeholder 8"/>
          <p:cNvSpPr>
            <a:spLocks noGrp="1"/>
          </p:cNvSpPr>
          <p:nvPr>
            <p:ph type="sldNum" sz="quarter" idx="4"/>
          </p:nvPr>
        </p:nvSpPr>
        <p:spPr>
          <a:xfrm>
            <a:off x="9900458" y="6459785"/>
            <a:ext cx="1312025" cy="365125"/>
          </a:xfrm>
          <a:prstGeom prst="rect">
            <a:avLst/>
          </a:prstGeom>
        </p:spPr>
        <p:txBody>
          <a:bodyPr/>
          <a:lstStyle/>
          <a:p>
            <a:fld id="{89FAF5E3-24A2-489A-A968-615C5AA33F72}" type="slidenum">
              <a:rPr lang="en-US" smtClean="0"/>
              <a:t>‹#›</a:t>
            </a:fld>
            <a:endParaRPr lang="en-US" dirty="0"/>
          </a:p>
        </p:txBody>
      </p:sp>
      <p:sp>
        <p:nvSpPr>
          <p:cNvPr id="16" name="Rectangle 15"/>
          <p:cNvSpPr/>
          <p:nvPr userDrawn="1"/>
        </p:nvSpPr>
        <p:spPr>
          <a:xfrm>
            <a:off x="0" y="6334316"/>
            <a:ext cx="12192001" cy="65998"/>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7" name="Picture 1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7774" y="5813092"/>
            <a:ext cx="1044908" cy="1044908"/>
          </a:xfrm>
          <a:prstGeom prst="rect">
            <a:avLst/>
          </a:prstGeom>
        </p:spPr>
      </p:pic>
      <p:sp>
        <p:nvSpPr>
          <p:cNvPr id="18" name="Rectangle 17"/>
          <p:cNvSpPr/>
          <p:nvPr userDrawn="1"/>
        </p:nvSpPr>
        <p:spPr>
          <a:xfrm>
            <a:off x="298941" y="333928"/>
            <a:ext cx="4927600" cy="5355672"/>
          </a:xfrm>
          <a:prstGeom prst="rect">
            <a:avLst/>
          </a:prstGeom>
          <a:ln w="57150"/>
        </p:spPr>
        <p:style>
          <a:lnRef idx="2">
            <a:schemeClr val="accent2"/>
          </a:lnRef>
          <a:fillRef idx="1">
            <a:schemeClr val="lt1"/>
          </a:fillRef>
          <a:effectRef idx="0">
            <a:schemeClr val="accent2"/>
          </a:effectRef>
          <a:fontRef idx="minor">
            <a:schemeClr val="dk1"/>
          </a:fontRef>
        </p:style>
        <p:txBody>
          <a:bodyPr rtlCol="0" anchor="ctr"/>
          <a:lstStyle/>
          <a:p>
            <a:pPr algn="ctr"/>
            <a:endParaRPr lang="en-US" b="1" cap="none" spc="0">
              <a:ln w="22225">
                <a:solidFill>
                  <a:schemeClr val="accent2"/>
                </a:solidFill>
                <a:prstDash val="solid"/>
              </a:ln>
              <a:solidFill>
                <a:schemeClr val="accent2">
                  <a:lumMod val="40000"/>
                  <a:lumOff val="60000"/>
                </a:schemeClr>
              </a:solidFill>
              <a:effectLst/>
            </a:endParaRPr>
          </a:p>
        </p:txBody>
      </p:sp>
      <p:sp>
        <p:nvSpPr>
          <p:cNvPr id="19" name="Picture Placeholder 3"/>
          <p:cNvSpPr txBox="1">
            <a:spLocks/>
          </p:cNvSpPr>
          <p:nvPr userDrawn="1"/>
        </p:nvSpPr>
        <p:spPr>
          <a:xfrm>
            <a:off x="387841" y="433664"/>
            <a:ext cx="4768359" cy="5167036"/>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US"/>
              <a:t>Click the icon to insert picture</a:t>
            </a:r>
            <a:endParaRPr lang="en-US" dirty="0"/>
          </a:p>
        </p:txBody>
      </p:sp>
      <p:sp>
        <p:nvSpPr>
          <p:cNvPr id="20" name="Title Placeholder 19"/>
          <p:cNvSpPr>
            <a:spLocks noGrp="1"/>
          </p:cNvSpPr>
          <p:nvPr>
            <p:ph type="title"/>
          </p:nvPr>
        </p:nvSpPr>
        <p:spPr>
          <a:xfrm>
            <a:off x="5537189" y="333928"/>
            <a:ext cx="5943600" cy="3355975"/>
          </a:xfrm>
          <a:prstGeom prst="rect">
            <a:avLst/>
          </a:prstGeom>
        </p:spPr>
        <p:txBody>
          <a:bodyPr vert="horz" lIns="91440" tIns="45720" rIns="91440" bIns="45720" rtlCol="0" anchor="ctr">
            <a:normAutofit/>
          </a:bodyPr>
          <a:lstStyle/>
          <a:p>
            <a:r>
              <a:rPr lang="en-US" dirty="0"/>
              <a:t>Click to edit Master title style</a:t>
            </a:r>
          </a:p>
        </p:txBody>
      </p:sp>
      <p:sp>
        <p:nvSpPr>
          <p:cNvPr id="32" name="Freeform 175">
            <a:extLst>
              <a:ext uri="{FF2B5EF4-FFF2-40B4-BE49-F238E27FC236}">
                <a16:creationId xmlns:a16="http://schemas.microsoft.com/office/drawing/2014/main" id="{7A38AB39-7BC1-4F9E-91BB-72E2FF038C4D}"/>
              </a:ext>
            </a:extLst>
          </p:cNvPr>
          <p:cNvSpPr>
            <a:spLocks noChangeArrowheads="1"/>
          </p:cNvSpPr>
          <p:nvPr userDrawn="1"/>
        </p:nvSpPr>
        <p:spPr bwMode="auto">
          <a:xfrm>
            <a:off x="5533449" y="4334619"/>
            <a:ext cx="449203" cy="327040"/>
          </a:xfrm>
          <a:custGeom>
            <a:avLst/>
            <a:gdLst>
              <a:gd name="T0" fmla="*/ 126584 w 619"/>
              <a:gd name="T1" fmla="*/ 116825 h 634"/>
              <a:gd name="T2" fmla="*/ 126584 w 619"/>
              <a:gd name="T3" fmla="*/ 116825 h 634"/>
              <a:gd name="T4" fmla="*/ 137342 w 619"/>
              <a:gd name="T5" fmla="*/ 68869 h 634"/>
              <a:gd name="T6" fmla="*/ 73870 w 619"/>
              <a:gd name="T7" fmla="*/ 0 h 634"/>
              <a:gd name="T8" fmla="*/ 10399 w 619"/>
              <a:gd name="T9" fmla="*/ 68869 h 634"/>
              <a:gd name="T10" fmla="*/ 26177 w 619"/>
              <a:gd name="T11" fmla="*/ 116825 h 634"/>
              <a:gd name="T12" fmla="*/ 0 w 619"/>
              <a:gd name="T13" fmla="*/ 153964 h 634"/>
              <a:gd name="T14" fmla="*/ 0 w 619"/>
              <a:gd name="T15" fmla="*/ 185694 h 634"/>
              <a:gd name="T16" fmla="*/ 42314 w 619"/>
              <a:gd name="T17" fmla="*/ 228241 h 634"/>
              <a:gd name="T18" fmla="*/ 110806 w 619"/>
              <a:gd name="T19" fmla="*/ 228241 h 634"/>
              <a:gd name="T20" fmla="*/ 153120 w 619"/>
              <a:gd name="T21" fmla="*/ 185694 h 634"/>
              <a:gd name="T22" fmla="*/ 153120 w 619"/>
              <a:gd name="T23" fmla="*/ 153964 h 634"/>
              <a:gd name="T24" fmla="*/ 126584 w 619"/>
              <a:gd name="T25" fmla="*/ 116825 h 634"/>
              <a:gd name="T26" fmla="*/ 26177 w 619"/>
              <a:gd name="T27" fmla="*/ 68869 h 634"/>
              <a:gd name="T28" fmla="*/ 26177 w 619"/>
              <a:gd name="T29" fmla="*/ 68869 h 634"/>
              <a:gd name="T30" fmla="*/ 73870 w 619"/>
              <a:gd name="T31" fmla="*/ 15865 h 634"/>
              <a:gd name="T32" fmla="*/ 126584 w 619"/>
              <a:gd name="T33" fmla="*/ 68869 h 634"/>
              <a:gd name="T34" fmla="*/ 73870 w 619"/>
              <a:gd name="T35" fmla="*/ 127282 h 634"/>
              <a:gd name="T36" fmla="*/ 26177 w 619"/>
              <a:gd name="T37" fmla="*/ 68869 h 634"/>
              <a:gd name="T38" fmla="*/ 137342 w 619"/>
              <a:gd name="T39" fmla="*/ 180646 h 634"/>
              <a:gd name="T40" fmla="*/ 137342 w 619"/>
              <a:gd name="T41" fmla="*/ 180646 h 634"/>
              <a:gd name="T42" fmla="*/ 105427 w 619"/>
              <a:gd name="T43" fmla="*/ 212376 h 634"/>
              <a:gd name="T44" fmla="*/ 47334 w 619"/>
              <a:gd name="T45" fmla="*/ 212376 h 634"/>
              <a:gd name="T46" fmla="*/ 10399 w 619"/>
              <a:gd name="T47" fmla="*/ 180646 h 634"/>
              <a:gd name="T48" fmla="*/ 10399 w 619"/>
              <a:gd name="T49" fmla="*/ 159372 h 634"/>
              <a:gd name="T50" fmla="*/ 36935 w 619"/>
              <a:gd name="T51" fmla="*/ 127282 h 634"/>
              <a:gd name="T52" fmla="*/ 73870 w 619"/>
              <a:gd name="T53" fmla="*/ 143507 h 634"/>
              <a:gd name="T54" fmla="*/ 110806 w 619"/>
              <a:gd name="T55" fmla="*/ 127282 h 634"/>
              <a:gd name="T56" fmla="*/ 137342 w 619"/>
              <a:gd name="T57" fmla="*/ 159372 h 634"/>
              <a:gd name="T58" fmla="*/ 137342 w 619"/>
              <a:gd name="T59" fmla="*/ 180646 h 634"/>
              <a:gd name="T60" fmla="*/ 158140 w 619"/>
              <a:gd name="T61" fmla="*/ 58412 h 634"/>
              <a:gd name="T62" fmla="*/ 158140 w 619"/>
              <a:gd name="T63" fmla="*/ 58412 h 634"/>
              <a:gd name="T64" fmla="*/ 216232 w 619"/>
              <a:gd name="T65" fmla="*/ 58412 h 634"/>
              <a:gd name="T66" fmla="*/ 221611 w 619"/>
              <a:gd name="T67" fmla="*/ 47595 h 634"/>
              <a:gd name="T68" fmla="*/ 216232 w 619"/>
              <a:gd name="T69" fmla="*/ 42547 h 634"/>
              <a:gd name="T70" fmla="*/ 158140 w 619"/>
              <a:gd name="T71" fmla="*/ 42547 h 634"/>
              <a:gd name="T72" fmla="*/ 153120 w 619"/>
              <a:gd name="T73" fmla="*/ 47595 h 634"/>
              <a:gd name="T74" fmla="*/ 158140 w 619"/>
              <a:gd name="T75" fmla="*/ 58412 h 634"/>
              <a:gd name="T76" fmla="*/ 216232 w 619"/>
              <a:gd name="T77" fmla="*/ 169829 h 634"/>
              <a:gd name="T78" fmla="*/ 216232 w 619"/>
              <a:gd name="T79" fmla="*/ 169829 h 634"/>
              <a:gd name="T80" fmla="*/ 174277 w 619"/>
              <a:gd name="T81" fmla="*/ 169829 h 634"/>
              <a:gd name="T82" fmla="*/ 168898 w 619"/>
              <a:gd name="T83" fmla="*/ 175237 h 634"/>
              <a:gd name="T84" fmla="*/ 174277 w 619"/>
              <a:gd name="T85" fmla="*/ 185694 h 634"/>
              <a:gd name="T86" fmla="*/ 216232 w 619"/>
              <a:gd name="T87" fmla="*/ 185694 h 634"/>
              <a:gd name="T88" fmla="*/ 221611 w 619"/>
              <a:gd name="T89" fmla="*/ 175237 h 634"/>
              <a:gd name="T90" fmla="*/ 216232 w 619"/>
              <a:gd name="T91" fmla="*/ 169829 h 634"/>
              <a:gd name="T92" fmla="*/ 216232 w 619"/>
              <a:gd name="T93" fmla="*/ 85095 h 634"/>
              <a:gd name="T94" fmla="*/ 216232 w 619"/>
              <a:gd name="T95" fmla="*/ 85095 h 634"/>
              <a:gd name="T96" fmla="*/ 158140 w 619"/>
              <a:gd name="T97" fmla="*/ 85095 h 634"/>
              <a:gd name="T98" fmla="*/ 153120 w 619"/>
              <a:gd name="T99" fmla="*/ 90143 h 634"/>
              <a:gd name="T100" fmla="*/ 158140 w 619"/>
              <a:gd name="T101" fmla="*/ 100960 h 634"/>
              <a:gd name="T102" fmla="*/ 216232 w 619"/>
              <a:gd name="T103" fmla="*/ 100960 h 634"/>
              <a:gd name="T104" fmla="*/ 221611 w 619"/>
              <a:gd name="T105" fmla="*/ 90143 h 634"/>
              <a:gd name="T106" fmla="*/ 216232 w 619"/>
              <a:gd name="T107" fmla="*/ 85095 h 634"/>
              <a:gd name="T108" fmla="*/ 216232 w 619"/>
              <a:gd name="T109" fmla="*/ 127282 h 634"/>
              <a:gd name="T110" fmla="*/ 216232 w 619"/>
              <a:gd name="T111" fmla="*/ 127282 h 634"/>
              <a:gd name="T112" fmla="*/ 174277 w 619"/>
              <a:gd name="T113" fmla="*/ 127282 h 634"/>
              <a:gd name="T114" fmla="*/ 168898 w 619"/>
              <a:gd name="T115" fmla="*/ 132690 h 634"/>
              <a:gd name="T116" fmla="*/ 174277 w 619"/>
              <a:gd name="T117" fmla="*/ 143507 h 634"/>
              <a:gd name="T118" fmla="*/ 216232 w 619"/>
              <a:gd name="T119" fmla="*/ 143507 h 634"/>
              <a:gd name="T120" fmla="*/ 221611 w 619"/>
              <a:gd name="T121" fmla="*/ 132690 h 634"/>
              <a:gd name="T122" fmla="*/ 216232 w 619"/>
              <a:gd name="T123" fmla="*/ 127282 h 63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19" h="634">
                <a:moveTo>
                  <a:pt x="353" y="324"/>
                </a:moveTo>
                <a:lnTo>
                  <a:pt x="353" y="324"/>
                </a:lnTo>
                <a:cubicBezTo>
                  <a:pt x="368" y="280"/>
                  <a:pt x="383" y="250"/>
                  <a:pt x="383" y="191"/>
                </a:cubicBezTo>
                <a:cubicBezTo>
                  <a:pt x="383" y="89"/>
                  <a:pt x="309" y="0"/>
                  <a:pt x="206" y="0"/>
                </a:cubicBezTo>
                <a:cubicBezTo>
                  <a:pt x="118" y="0"/>
                  <a:pt x="29" y="89"/>
                  <a:pt x="29" y="191"/>
                </a:cubicBezTo>
                <a:cubicBezTo>
                  <a:pt x="29" y="250"/>
                  <a:pt x="44" y="280"/>
                  <a:pt x="73" y="324"/>
                </a:cubicBezTo>
                <a:cubicBezTo>
                  <a:pt x="29" y="339"/>
                  <a:pt x="0" y="383"/>
                  <a:pt x="0" y="427"/>
                </a:cubicBezTo>
                <a:cubicBezTo>
                  <a:pt x="0" y="515"/>
                  <a:pt x="0" y="515"/>
                  <a:pt x="0" y="515"/>
                </a:cubicBezTo>
                <a:cubicBezTo>
                  <a:pt x="0" y="574"/>
                  <a:pt x="44" y="633"/>
                  <a:pt x="118" y="633"/>
                </a:cubicBezTo>
                <a:cubicBezTo>
                  <a:pt x="309" y="633"/>
                  <a:pt x="309" y="633"/>
                  <a:pt x="309" y="633"/>
                </a:cubicBezTo>
                <a:cubicBezTo>
                  <a:pt x="368" y="633"/>
                  <a:pt x="427" y="574"/>
                  <a:pt x="427" y="515"/>
                </a:cubicBezTo>
                <a:cubicBezTo>
                  <a:pt x="427" y="427"/>
                  <a:pt x="427" y="427"/>
                  <a:pt x="427" y="427"/>
                </a:cubicBezTo>
                <a:cubicBezTo>
                  <a:pt x="427" y="383"/>
                  <a:pt x="398" y="339"/>
                  <a:pt x="353" y="324"/>
                </a:cubicBezTo>
                <a:close/>
                <a:moveTo>
                  <a:pt x="73" y="191"/>
                </a:moveTo>
                <a:lnTo>
                  <a:pt x="73" y="191"/>
                </a:lnTo>
                <a:cubicBezTo>
                  <a:pt x="73" y="103"/>
                  <a:pt x="132" y="44"/>
                  <a:pt x="206" y="44"/>
                </a:cubicBezTo>
                <a:cubicBezTo>
                  <a:pt x="280" y="44"/>
                  <a:pt x="353" y="103"/>
                  <a:pt x="353" y="191"/>
                </a:cubicBezTo>
                <a:cubicBezTo>
                  <a:pt x="353" y="280"/>
                  <a:pt x="280" y="353"/>
                  <a:pt x="206" y="353"/>
                </a:cubicBezTo>
                <a:cubicBezTo>
                  <a:pt x="132" y="353"/>
                  <a:pt x="73" y="280"/>
                  <a:pt x="73" y="191"/>
                </a:cubicBezTo>
                <a:close/>
                <a:moveTo>
                  <a:pt x="383" y="501"/>
                </a:moveTo>
                <a:lnTo>
                  <a:pt x="383" y="501"/>
                </a:lnTo>
                <a:cubicBezTo>
                  <a:pt x="383" y="545"/>
                  <a:pt x="339" y="589"/>
                  <a:pt x="294" y="589"/>
                </a:cubicBezTo>
                <a:cubicBezTo>
                  <a:pt x="132" y="589"/>
                  <a:pt x="132" y="589"/>
                  <a:pt x="132" y="589"/>
                </a:cubicBezTo>
                <a:cubicBezTo>
                  <a:pt x="73" y="589"/>
                  <a:pt x="29" y="545"/>
                  <a:pt x="29" y="501"/>
                </a:cubicBezTo>
                <a:cubicBezTo>
                  <a:pt x="29" y="442"/>
                  <a:pt x="29" y="442"/>
                  <a:pt x="29" y="442"/>
                </a:cubicBezTo>
                <a:cubicBezTo>
                  <a:pt x="29" y="398"/>
                  <a:pt x="59" y="368"/>
                  <a:pt x="103" y="353"/>
                </a:cubicBezTo>
                <a:cubicBezTo>
                  <a:pt x="132" y="383"/>
                  <a:pt x="177" y="398"/>
                  <a:pt x="206" y="398"/>
                </a:cubicBezTo>
                <a:cubicBezTo>
                  <a:pt x="250" y="398"/>
                  <a:pt x="280" y="383"/>
                  <a:pt x="309" y="353"/>
                </a:cubicBezTo>
                <a:cubicBezTo>
                  <a:pt x="353" y="368"/>
                  <a:pt x="383" y="398"/>
                  <a:pt x="383" y="442"/>
                </a:cubicBezTo>
                <a:lnTo>
                  <a:pt x="383" y="501"/>
                </a:lnTo>
                <a:close/>
                <a:moveTo>
                  <a:pt x="441" y="162"/>
                </a:moveTo>
                <a:lnTo>
                  <a:pt x="441" y="162"/>
                </a:lnTo>
                <a:cubicBezTo>
                  <a:pt x="603" y="162"/>
                  <a:pt x="603" y="162"/>
                  <a:pt x="603" y="162"/>
                </a:cubicBezTo>
                <a:cubicBezTo>
                  <a:pt x="618" y="162"/>
                  <a:pt x="618" y="148"/>
                  <a:pt x="618" y="132"/>
                </a:cubicBezTo>
                <a:cubicBezTo>
                  <a:pt x="618" y="132"/>
                  <a:pt x="618" y="118"/>
                  <a:pt x="603" y="118"/>
                </a:cubicBezTo>
                <a:cubicBezTo>
                  <a:pt x="441" y="118"/>
                  <a:pt x="441" y="118"/>
                  <a:pt x="441" y="118"/>
                </a:cubicBezTo>
                <a:lnTo>
                  <a:pt x="427" y="132"/>
                </a:lnTo>
                <a:cubicBezTo>
                  <a:pt x="427" y="148"/>
                  <a:pt x="441" y="162"/>
                  <a:pt x="441" y="162"/>
                </a:cubicBezTo>
                <a:close/>
                <a:moveTo>
                  <a:pt x="603" y="471"/>
                </a:moveTo>
                <a:lnTo>
                  <a:pt x="603" y="471"/>
                </a:lnTo>
                <a:cubicBezTo>
                  <a:pt x="486" y="471"/>
                  <a:pt x="486" y="471"/>
                  <a:pt x="486" y="471"/>
                </a:cubicBezTo>
                <a:cubicBezTo>
                  <a:pt x="471" y="471"/>
                  <a:pt x="471" y="486"/>
                  <a:pt x="471" y="486"/>
                </a:cubicBezTo>
                <a:cubicBezTo>
                  <a:pt x="471" y="501"/>
                  <a:pt x="471" y="515"/>
                  <a:pt x="486" y="515"/>
                </a:cubicBezTo>
                <a:cubicBezTo>
                  <a:pt x="603" y="515"/>
                  <a:pt x="603" y="515"/>
                  <a:pt x="603" y="515"/>
                </a:cubicBezTo>
                <a:cubicBezTo>
                  <a:pt x="618" y="515"/>
                  <a:pt x="618" y="501"/>
                  <a:pt x="618" y="486"/>
                </a:cubicBezTo>
                <a:cubicBezTo>
                  <a:pt x="618" y="486"/>
                  <a:pt x="618" y="471"/>
                  <a:pt x="603" y="471"/>
                </a:cubicBezTo>
                <a:close/>
                <a:moveTo>
                  <a:pt x="603" y="236"/>
                </a:moveTo>
                <a:lnTo>
                  <a:pt x="603" y="236"/>
                </a:lnTo>
                <a:cubicBezTo>
                  <a:pt x="441" y="236"/>
                  <a:pt x="441" y="236"/>
                  <a:pt x="441" y="236"/>
                </a:cubicBezTo>
                <a:lnTo>
                  <a:pt x="427" y="250"/>
                </a:lnTo>
                <a:cubicBezTo>
                  <a:pt x="427" y="265"/>
                  <a:pt x="441" y="280"/>
                  <a:pt x="441" y="280"/>
                </a:cubicBezTo>
                <a:cubicBezTo>
                  <a:pt x="603" y="280"/>
                  <a:pt x="603" y="280"/>
                  <a:pt x="603" y="280"/>
                </a:cubicBezTo>
                <a:cubicBezTo>
                  <a:pt x="618" y="280"/>
                  <a:pt x="618" y="265"/>
                  <a:pt x="618" y="250"/>
                </a:cubicBezTo>
                <a:cubicBezTo>
                  <a:pt x="618" y="250"/>
                  <a:pt x="618" y="236"/>
                  <a:pt x="603" y="236"/>
                </a:cubicBezTo>
                <a:close/>
                <a:moveTo>
                  <a:pt x="603" y="353"/>
                </a:moveTo>
                <a:lnTo>
                  <a:pt x="603" y="353"/>
                </a:lnTo>
                <a:cubicBezTo>
                  <a:pt x="486" y="353"/>
                  <a:pt x="486" y="353"/>
                  <a:pt x="486" y="353"/>
                </a:cubicBezTo>
                <a:cubicBezTo>
                  <a:pt x="471" y="353"/>
                  <a:pt x="471" y="368"/>
                  <a:pt x="471" y="368"/>
                </a:cubicBezTo>
                <a:cubicBezTo>
                  <a:pt x="471" y="383"/>
                  <a:pt x="471" y="398"/>
                  <a:pt x="486" y="398"/>
                </a:cubicBezTo>
                <a:cubicBezTo>
                  <a:pt x="603" y="398"/>
                  <a:pt x="603" y="398"/>
                  <a:pt x="603" y="398"/>
                </a:cubicBezTo>
                <a:cubicBezTo>
                  <a:pt x="618" y="398"/>
                  <a:pt x="618" y="383"/>
                  <a:pt x="618" y="368"/>
                </a:cubicBezTo>
                <a:cubicBezTo>
                  <a:pt x="618" y="368"/>
                  <a:pt x="618" y="353"/>
                  <a:pt x="603" y="353"/>
                </a:cubicBezTo>
                <a:close/>
              </a:path>
            </a:pathLst>
          </a:custGeom>
          <a:ln/>
        </p:spPr>
        <p:style>
          <a:lnRef idx="2">
            <a:schemeClr val="accent1">
              <a:shade val="50000"/>
            </a:schemeClr>
          </a:lnRef>
          <a:fillRef idx="1">
            <a:schemeClr val="accent1"/>
          </a:fillRef>
          <a:effectRef idx="0">
            <a:schemeClr val="accent1"/>
          </a:effectRef>
          <a:fontRef idx="minor">
            <a:schemeClr val="lt1"/>
          </a:fontRef>
        </p:style>
        <p:txBody>
          <a:bodyPr wrap="none" lIns="91408" tIns="45704" rIns="91408" bIns="45704"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700" b="0" i="0" u="none" strike="noStrike" kern="1200" cap="none" spc="0" normalizeH="0" baseline="0" noProof="0" dirty="0">
              <a:ln>
                <a:noFill/>
              </a:ln>
              <a:solidFill>
                <a:schemeClr val="bg1">
                  <a:lumMod val="75000"/>
                </a:schemeClr>
              </a:solidFill>
              <a:effectLst/>
              <a:uLnTx/>
              <a:uFillTx/>
              <a:latin typeface="Calibri" panose="020F0502020204030204" pitchFamily="34" charset="0"/>
              <a:ea typeface="+mn-ea"/>
              <a:cs typeface="Calibri" panose="020F0502020204030204" pitchFamily="34" charset="0"/>
            </a:endParaRPr>
          </a:p>
        </p:txBody>
      </p:sp>
      <p:sp>
        <p:nvSpPr>
          <p:cNvPr id="33" name="Freeform 185">
            <a:extLst>
              <a:ext uri="{FF2B5EF4-FFF2-40B4-BE49-F238E27FC236}">
                <a16:creationId xmlns:a16="http://schemas.microsoft.com/office/drawing/2014/main" id="{1EEA6ED2-15E0-4571-81DF-7FAECE4DF162}"/>
              </a:ext>
            </a:extLst>
          </p:cNvPr>
          <p:cNvSpPr>
            <a:spLocks noChangeArrowheads="1"/>
          </p:cNvSpPr>
          <p:nvPr userDrawn="1"/>
        </p:nvSpPr>
        <p:spPr bwMode="auto">
          <a:xfrm>
            <a:off x="5533449" y="4862372"/>
            <a:ext cx="471498" cy="299475"/>
          </a:xfrm>
          <a:custGeom>
            <a:avLst/>
            <a:gdLst>
              <a:gd name="T0" fmla="*/ 195434 w 619"/>
              <a:gd name="T1" fmla="*/ 0 h 472"/>
              <a:gd name="T2" fmla="*/ 195434 w 619"/>
              <a:gd name="T3" fmla="*/ 0 h 472"/>
              <a:gd name="T4" fmla="*/ 26177 w 619"/>
              <a:gd name="T5" fmla="*/ 0 h 472"/>
              <a:gd name="T6" fmla="*/ 0 w 619"/>
              <a:gd name="T7" fmla="*/ 26260 h 472"/>
              <a:gd name="T8" fmla="*/ 0 w 619"/>
              <a:gd name="T9" fmla="*/ 142811 h 472"/>
              <a:gd name="T10" fmla="*/ 26177 w 619"/>
              <a:gd name="T11" fmla="*/ 169431 h 472"/>
              <a:gd name="T12" fmla="*/ 195434 w 619"/>
              <a:gd name="T13" fmla="*/ 169431 h 472"/>
              <a:gd name="T14" fmla="*/ 221611 w 619"/>
              <a:gd name="T15" fmla="*/ 142811 h 472"/>
              <a:gd name="T16" fmla="*/ 221611 w 619"/>
              <a:gd name="T17" fmla="*/ 26260 h 472"/>
              <a:gd name="T18" fmla="*/ 195434 w 619"/>
              <a:gd name="T19" fmla="*/ 0 h 472"/>
              <a:gd name="T20" fmla="*/ 200454 w 619"/>
              <a:gd name="T21" fmla="*/ 15828 h 472"/>
              <a:gd name="T22" fmla="*/ 200454 w 619"/>
              <a:gd name="T23" fmla="*/ 15828 h 472"/>
              <a:gd name="T24" fmla="*/ 110806 w 619"/>
              <a:gd name="T25" fmla="*/ 84536 h 472"/>
              <a:gd name="T26" fmla="*/ 21157 w 619"/>
              <a:gd name="T27" fmla="*/ 15828 h 472"/>
              <a:gd name="T28" fmla="*/ 200454 w 619"/>
              <a:gd name="T29" fmla="*/ 15828 h 472"/>
              <a:gd name="T30" fmla="*/ 10399 w 619"/>
              <a:gd name="T31" fmla="*/ 142811 h 472"/>
              <a:gd name="T32" fmla="*/ 10399 w 619"/>
              <a:gd name="T33" fmla="*/ 142811 h 472"/>
              <a:gd name="T34" fmla="*/ 10399 w 619"/>
              <a:gd name="T35" fmla="*/ 26260 h 472"/>
              <a:gd name="T36" fmla="*/ 73870 w 619"/>
              <a:gd name="T37" fmla="*/ 79500 h 472"/>
              <a:gd name="T38" fmla="*/ 10399 w 619"/>
              <a:gd name="T39" fmla="*/ 142811 h 472"/>
              <a:gd name="T40" fmla="*/ 21157 w 619"/>
              <a:gd name="T41" fmla="*/ 153603 h 472"/>
              <a:gd name="T42" fmla="*/ 21157 w 619"/>
              <a:gd name="T43" fmla="*/ 153603 h 472"/>
              <a:gd name="T44" fmla="*/ 84628 w 619"/>
              <a:gd name="T45" fmla="*/ 84536 h 472"/>
              <a:gd name="T46" fmla="*/ 110806 w 619"/>
              <a:gd name="T47" fmla="*/ 105760 h 472"/>
              <a:gd name="T48" fmla="*/ 131963 w 619"/>
              <a:gd name="T49" fmla="*/ 84536 h 472"/>
              <a:gd name="T50" fmla="*/ 200454 w 619"/>
              <a:gd name="T51" fmla="*/ 153603 h 472"/>
              <a:gd name="T52" fmla="*/ 21157 w 619"/>
              <a:gd name="T53" fmla="*/ 153603 h 472"/>
              <a:gd name="T54" fmla="*/ 211212 w 619"/>
              <a:gd name="T55" fmla="*/ 142811 h 472"/>
              <a:gd name="T56" fmla="*/ 211212 w 619"/>
              <a:gd name="T57" fmla="*/ 142811 h 472"/>
              <a:gd name="T58" fmla="*/ 211212 w 619"/>
              <a:gd name="T59" fmla="*/ 142811 h 472"/>
              <a:gd name="T60" fmla="*/ 147741 w 619"/>
              <a:gd name="T61" fmla="*/ 79500 h 472"/>
              <a:gd name="T62" fmla="*/ 211212 w 619"/>
              <a:gd name="T63" fmla="*/ 26260 h 472"/>
              <a:gd name="T64" fmla="*/ 211212 w 619"/>
              <a:gd name="T65" fmla="*/ 142811 h 47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19" h="472">
                <a:moveTo>
                  <a:pt x="545" y="0"/>
                </a:moveTo>
                <a:lnTo>
                  <a:pt x="545" y="0"/>
                </a:lnTo>
                <a:cubicBezTo>
                  <a:pt x="73" y="0"/>
                  <a:pt x="73" y="0"/>
                  <a:pt x="73" y="0"/>
                </a:cubicBezTo>
                <a:cubicBezTo>
                  <a:pt x="29" y="0"/>
                  <a:pt x="0" y="30"/>
                  <a:pt x="0" y="73"/>
                </a:cubicBezTo>
                <a:cubicBezTo>
                  <a:pt x="0" y="397"/>
                  <a:pt x="0" y="397"/>
                  <a:pt x="0" y="397"/>
                </a:cubicBezTo>
                <a:cubicBezTo>
                  <a:pt x="0" y="442"/>
                  <a:pt x="29" y="471"/>
                  <a:pt x="73" y="471"/>
                </a:cubicBezTo>
                <a:cubicBezTo>
                  <a:pt x="545" y="471"/>
                  <a:pt x="545" y="471"/>
                  <a:pt x="545" y="471"/>
                </a:cubicBezTo>
                <a:cubicBezTo>
                  <a:pt x="589" y="471"/>
                  <a:pt x="618" y="442"/>
                  <a:pt x="618" y="397"/>
                </a:cubicBezTo>
                <a:cubicBezTo>
                  <a:pt x="618" y="73"/>
                  <a:pt x="618" y="73"/>
                  <a:pt x="618" y="73"/>
                </a:cubicBezTo>
                <a:cubicBezTo>
                  <a:pt x="618" y="30"/>
                  <a:pt x="589" y="0"/>
                  <a:pt x="545" y="0"/>
                </a:cubicBezTo>
                <a:close/>
                <a:moveTo>
                  <a:pt x="559" y="44"/>
                </a:moveTo>
                <a:lnTo>
                  <a:pt x="559" y="44"/>
                </a:lnTo>
                <a:cubicBezTo>
                  <a:pt x="309" y="235"/>
                  <a:pt x="309" y="235"/>
                  <a:pt x="309" y="235"/>
                </a:cubicBezTo>
                <a:cubicBezTo>
                  <a:pt x="59" y="44"/>
                  <a:pt x="59" y="44"/>
                  <a:pt x="59" y="44"/>
                </a:cubicBezTo>
                <a:lnTo>
                  <a:pt x="559" y="44"/>
                </a:lnTo>
                <a:close/>
                <a:moveTo>
                  <a:pt x="29" y="397"/>
                </a:moveTo>
                <a:lnTo>
                  <a:pt x="29" y="397"/>
                </a:lnTo>
                <a:cubicBezTo>
                  <a:pt x="29" y="73"/>
                  <a:pt x="29" y="73"/>
                  <a:pt x="29" y="73"/>
                </a:cubicBezTo>
                <a:cubicBezTo>
                  <a:pt x="206" y="221"/>
                  <a:pt x="206" y="221"/>
                  <a:pt x="206" y="221"/>
                </a:cubicBezTo>
                <a:cubicBezTo>
                  <a:pt x="29" y="397"/>
                  <a:pt x="29" y="397"/>
                  <a:pt x="29" y="397"/>
                </a:cubicBezTo>
                <a:close/>
                <a:moveTo>
                  <a:pt x="59" y="427"/>
                </a:moveTo>
                <a:lnTo>
                  <a:pt x="59" y="427"/>
                </a:lnTo>
                <a:cubicBezTo>
                  <a:pt x="236" y="235"/>
                  <a:pt x="236" y="235"/>
                  <a:pt x="236" y="235"/>
                </a:cubicBezTo>
                <a:cubicBezTo>
                  <a:pt x="309" y="294"/>
                  <a:pt x="309" y="294"/>
                  <a:pt x="309" y="294"/>
                </a:cubicBezTo>
                <a:cubicBezTo>
                  <a:pt x="368" y="235"/>
                  <a:pt x="368" y="235"/>
                  <a:pt x="368" y="235"/>
                </a:cubicBezTo>
                <a:cubicBezTo>
                  <a:pt x="559" y="427"/>
                  <a:pt x="559" y="427"/>
                  <a:pt x="559" y="427"/>
                </a:cubicBezTo>
                <a:cubicBezTo>
                  <a:pt x="545" y="427"/>
                  <a:pt x="73" y="427"/>
                  <a:pt x="59" y="427"/>
                </a:cubicBezTo>
                <a:close/>
                <a:moveTo>
                  <a:pt x="589" y="397"/>
                </a:moveTo>
                <a:lnTo>
                  <a:pt x="589" y="397"/>
                </a:lnTo>
                <a:cubicBezTo>
                  <a:pt x="412" y="221"/>
                  <a:pt x="412" y="221"/>
                  <a:pt x="412" y="221"/>
                </a:cubicBezTo>
                <a:cubicBezTo>
                  <a:pt x="589" y="73"/>
                  <a:pt x="589" y="73"/>
                  <a:pt x="589" y="73"/>
                </a:cubicBezTo>
                <a:lnTo>
                  <a:pt x="589" y="397"/>
                </a:lnTo>
                <a:close/>
              </a:path>
            </a:pathLst>
          </a:custGeom>
          <a:ln/>
        </p:spPr>
        <p:style>
          <a:lnRef idx="2">
            <a:schemeClr val="accent1">
              <a:shade val="50000"/>
            </a:schemeClr>
          </a:lnRef>
          <a:fillRef idx="1">
            <a:schemeClr val="accent1"/>
          </a:fillRef>
          <a:effectRef idx="0">
            <a:schemeClr val="accent1"/>
          </a:effectRef>
          <a:fontRef idx="minor">
            <a:schemeClr val="lt1"/>
          </a:fontRef>
        </p:style>
        <p:txBody>
          <a:bodyPr wrap="none" lIns="91408" tIns="45704" rIns="91408" bIns="45704"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700" b="0" i="0" u="none" strike="noStrike" kern="1200" cap="none" spc="0" normalizeH="0" baseline="0" noProof="0" dirty="0">
              <a:ln>
                <a:noFill/>
              </a:ln>
              <a:solidFill>
                <a:schemeClr val="bg1">
                  <a:lumMod val="75000"/>
                </a:schemeClr>
              </a:solidFill>
              <a:effectLst/>
              <a:uLnTx/>
              <a:uFillTx/>
              <a:latin typeface="Calibri" panose="020F0502020204030204" pitchFamily="34" charset="0"/>
              <a:ea typeface="+mn-ea"/>
              <a:cs typeface="Calibri" panose="020F0502020204030204" pitchFamily="34" charset="0"/>
            </a:endParaRPr>
          </a:p>
        </p:txBody>
      </p:sp>
      <p:sp>
        <p:nvSpPr>
          <p:cNvPr id="34" name="Text Placeholder 14">
            <a:extLst>
              <a:ext uri="{FF2B5EF4-FFF2-40B4-BE49-F238E27FC236}">
                <a16:creationId xmlns:a16="http://schemas.microsoft.com/office/drawing/2014/main" id="{79F89F87-D8E3-4B30-B09B-D22AC56511C6}"/>
              </a:ext>
            </a:extLst>
          </p:cNvPr>
          <p:cNvSpPr txBox="1">
            <a:spLocks/>
          </p:cNvSpPr>
          <p:nvPr userDrawn="1"/>
        </p:nvSpPr>
        <p:spPr>
          <a:xfrm>
            <a:off x="6004947" y="4268843"/>
            <a:ext cx="4722957" cy="414423"/>
          </a:xfrm>
          <a:prstGeom prst="rect">
            <a:avLst/>
          </a:prstGeom>
        </p:spPr>
        <p:txBody>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b="1" kern="1200">
                <a:solidFill>
                  <a:schemeClr val="tx1">
                    <a:lumMod val="75000"/>
                    <a:lumOff val="25000"/>
                  </a:schemeClr>
                </a:solidFill>
                <a:latin typeface="+mn-lt"/>
                <a:ea typeface="+mn-ea"/>
                <a:cs typeface="+mn-cs"/>
              </a:defRPr>
            </a:lvl1pPr>
            <a:lvl2pPr marL="0" indent="0" algn="l"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2pPr>
            <a:lvl3pPr marL="0" indent="0" algn="l" defTabSz="914400" rtl="0" eaLnBrk="1" latinLnBrk="0" hangingPunct="1">
              <a:lnSpc>
                <a:spcPct val="90000"/>
              </a:lnSpc>
              <a:spcBef>
                <a:spcPts val="200"/>
              </a:spcBef>
              <a:spcAft>
                <a:spcPts val="400"/>
              </a:spcAft>
              <a:buClr>
                <a:schemeClr val="accent1"/>
              </a:buClr>
              <a:buFont typeface="Calibri" pitchFamily="34" charset="0"/>
              <a:buNone/>
              <a:defRPr sz="1800" kern="1200">
                <a:solidFill>
                  <a:schemeClr val="tx1">
                    <a:lumMod val="75000"/>
                    <a:lumOff val="25000"/>
                  </a:schemeClr>
                </a:solidFill>
                <a:latin typeface="+mn-lt"/>
                <a:ea typeface="+mn-ea"/>
                <a:cs typeface="+mn-cs"/>
              </a:defRPr>
            </a:lvl3pPr>
            <a:lvl4pPr marL="228600" indent="-228600" algn="l" defTabSz="914400" rtl="0" eaLnBrk="1" latinLnBrk="0" hangingPunct="1">
              <a:lnSpc>
                <a:spcPct val="90000"/>
              </a:lnSpc>
              <a:spcBef>
                <a:spcPts val="200"/>
              </a:spcBef>
              <a:spcAft>
                <a:spcPts val="400"/>
              </a:spcAft>
              <a:buClr>
                <a:schemeClr val="accent1"/>
              </a:buClr>
              <a:buFont typeface="Calibri" pitchFamily="34" charset="0"/>
              <a:buNone/>
              <a:defRPr sz="1400" kern="1200">
                <a:solidFill>
                  <a:schemeClr val="tx1">
                    <a:lumMod val="75000"/>
                    <a:lumOff val="25000"/>
                  </a:schemeClr>
                </a:solidFill>
                <a:latin typeface="+mn-lt"/>
                <a:ea typeface="+mn-ea"/>
                <a:cs typeface="+mn-cs"/>
              </a:defRPr>
            </a:lvl4pPr>
            <a:lvl5pPr marL="228600" indent="-228600" algn="l" defTabSz="914400" rtl="0" eaLnBrk="1" latinLnBrk="0" hangingPunct="1">
              <a:lnSpc>
                <a:spcPct val="90000"/>
              </a:lnSpc>
              <a:spcBef>
                <a:spcPts val="200"/>
              </a:spcBef>
              <a:spcAft>
                <a:spcPts val="400"/>
              </a:spcAft>
              <a:buClr>
                <a:schemeClr val="accent1"/>
              </a:buClr>
              <a:buFont typeface="Calibri" pitchFamily="34" charset="0"/>
              <a:buNone/>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US"/>
              <a:t>Click to edit Master text styles</a:t>
            </a:r>
            <a:endParaRPr lang="en-US" dirty="0"/>
          </a:p>
        </p:txBody>
      </p:sp>
      <p:sp>
        <p:nvSpPr>
          <p:cNvPr id="35" name="Text Placeholder 14">
            <a:extLst>
              <a:ext uri="{FF2B5EF4-FFF2-40B4-BE49-F238E27FC236}">
                <a16:creationId xmlns:a16="http://schemas.microsoft.com/office/drawing/2014/main" id="{79F89F87-D8E3-4B30-B09B-D22AC56511C6}"/>
              </a:ext>
            </a:extLst>
          </p:cNvPr>
          <p:cNvSpPr txBox="1">
            <a:spLocks/>
          </p:cNvSpPr>
          <p:nvPr userDrawn="1"/>
        </p:nvSpPr>
        <p:spPr>
          <a:xfrm>
            <a:off x="6004947" y="4754017"/>
            <a:ext cx="4722957" cy="414423"/>
          </a:xfrm>
          <a:prstGeom prst="rect">
            <a:avLst/>
          </a:prstGeom>
        </p:spPr>
        <p:txBody>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b="1" kern="1200">
                <a:solidFill>
                  <a:schemeClr val="tx1">
                    <a:lumMod val="75000"/>
                    <a:lumOff val="25000"/>
                  </a:schemeClr>
                </a:solidFill>
                <a:latin typeface="+mn-lt"/>
                <a:ea typeface="+mn-ea"/>
                <a:cs typeface="+mn-cs"/>
              </a:defRPr>
            </a:lvl1pPr>
            <a:lvl2pPr marL="0" indent="0" algn="l"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2pPr>
            <a:lvl3pPr marL="0" indent="0" algn="l" defTabSz="914400" rtl="0" eaLnBrk="1" latinLnBrk="0" hangingPunct="1">
              <a:lnSpc>
                <a:spcPct val="90000"/>
              </a:lnSpc>
              <a:spcBef>
                <a:spcPts val="200"/>
              </a:spcBef>
              <a:spcAft>
                <a:spcPts val="400"/>
              </a:spcAft>
              <a:buClr>
                <a:schemeClr val="accent1"/>
              </a:buClr>
              <a:buFont typeface="Calibri" pitchFamily="34" charset="0"/>
              <a:buNone/>
              <a:defRPr sz="1800" kern="1200">
                <a:solidFill>
                  <a:schemeClr val="tx1">
                    <a:lumMod val="75000"/>
                    <a:lumOff val="25000"/>
                  </a:schemeClr>
                </a:solidFill>
                <a:latin typeface="+mn-lt"/>
                <a:ea typeface="+mn-ea"/>
                <a:cs typeface="+mn-cs"/>
              </a:defRPr>
            </a:lvl3pPr>
            <a:lvl4pPr marL="228600" indent="-228600" algn="l" defTabSz="914400" rtl="0" eaLnBrk="1" latinLnBrk="0" hangingPunct="1">
              <a:lnSpc>
                <a:spcPct val="90000"/>
              </a:lnSpc>
              <a:spcBef>
                <a:spcPts val="200"/>
              </a:spcBef>
              <a:spcAft>
                <a:spcPts val="400"/>
              </a:spcAft>
              <a:buClr>
                <a:schemeClr val="accent1"/>
              </a:buClr>
              <a:buFont typeface="Calibri" pitchFamily="34" charset="0"/>
              <a:buNone/>
              <a:defRPr sz="1400" kern="1200">
                <a:solidFill>
                  <a:schemeClr val="tx1">
                    <a:lumMod val="75000"/>
                    <a:lumOff val="25000"/>
                  </a:schemeClr>
                </a:solidFill>
                <a:latin typeface="+mn-lt"/>
                <a:ea typeface="+mn-ea"/>
                <a:cs typeface="+mn-cs"/>
              </a:defRPr>
            </a:lvl4pPr>
            <a:lvl5pPr marL="228600" indent="-228600" algn="l" defTabSz="914400" rtl="0" eaLnBrk="1" latinLnBrk="0" hangingPunct="1">
              <a:lnSpc>
                <a:spcPct val="90000"/>
              </a:lnSpc>
              <a:spcBef>
                <a:spcPts val="200"/>
              </a:spcBef>
              <a:spcAft>
                <a:spcPts val="400"/>
              </a:spcAft>
              <a:buClr>
                <a:schemeClr val="accent1"/>
              </a:buClr>
              <a:buFont typeface="Calibri" pitchFamily="34" charset="0"/>
              <a:buNone/>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US"/>
              <a:t>Click to edit Master text styles</a:t>
            </a:r>
            <a:endParaRPr lang="en-US" dirty="0"/>
          </a:p>
        </p:txBody>
      </p:sp>
      <p:sp>
        <p:nvSpPr>
          <p:cNvPr id="14" name="Footer Placeholder 7"/>
          <p:cNvSpPr>
            <a:spLocks noGrp="1"/>
          </p:cNvSpPr>
          <p:nvPr>
            <p:ph type="ftr" sz="quarter" idx="3"/>
          </p:nvPr>
        </p:nvSpPr>
        <p:spPr>
          <a:xfrm>
            <a:off x="3686184" y="6459785"/>
            <a:ext cx="5635616" cy="365125"/>
          </a:xfrm>
          <a:prstGeom prst="rect">
            <a:avLst/>
          </a:prstGeom>
        </p:spPr>
        <p:txBody>
          <a:bodyPr/>
          <a:lstStyle>
            <a:lvl1pPr>
              <a:defRPr b="1">
                <a:solidFill>
                  <a:srgbClr val="FFFFFF"/>
                </a:solidFill>
              </a:defRPr>
            </a:lvl1pPr>
          </a:lstStyle>
          <a:p>
            <a:r>
              <a:rPr lang="en-US" dirty="0"/>
              <a:t>UNIVERSITY OF FIRST CHOICE AND THE NATION’S PRIDE</a:t>
            </a:r>
          </a:p>
        </p:txBody>
      </p:sp>
    </p:spTree>
    <p:extLst>
      <p:ext uri="{BB962C8B-B14F-4D97-AF65-F5344CB8AC3E}">
        <p14:creationId xmlns:p14="http://schemas.microsoft.com/office/powerpoint/2010/main" val="539748872"/>
      </p:ext>
    </p:extLst>
  </p:cSld>
  <p:clrMap bg1="lt1" tx1="dk1" bg2="lt2" tx2="dk2" accent1="accent1" accent2="accent2" accent3="accent3" accent4="accent4" accent5="accent5" accent6="accent6" hlink="hlink" folHlink="folHlink"/>
  <p:sldLayoutIdLst>
    <p:sldLayoutId id="2147483667" r:id="rId1"/>
    <p:sldLayoutId id="2147483661" r:id="rId2"/>
    <p:sldLayoutId id="2147483662" r:id="rId3"/>
    <p:sldLayoutId id="2147483663" r:id="rId4"/>
    <p:sldLayoutId id="2147483664" r:id="rId5"/>
    <p:sldLayoutId id="2147483665" r:id="rId6"/>
    <p:sldLayoutId id="2147483666"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0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A725D33-6EB4-45B6-B260-0483B589503A}"/>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D820A81-406A-4A76-B3A5-3CE4C20E4C49}"/>
              </a:ext>
            </a:extLst>
          </p:cNvPr>
          <p:cNvSpPr>
            <a:spLocks noGrp="1"/>
          </p:cNvSpPr>
          <p:nvPr>
            <p:ph type="ctrTitle"/>
          </p:nvPr>
        </p:nvSpPr>
        <p:spPr>
          <a:xfrm>
            <a:off x="569167" y="758952"/>
            <a:ext cx="10586513" cy="2860775"/>
          </a:xfrm>
        </p:spPr>
        <p:txBody>
          <a:bodyPr>
            <a:normAutofit/>
          </a:bodyPr>
          <a:lstStyle/>
          <a:p>
            <a:pPr>
              <a:lnSpc>
                <a:spcPct val="115000"/>
              </a:lnSpc>
              <a:spcAft>
                <a:spcPts val="1000"/>
              </a:spcAft>
            </a:pPr>
            <a:r>
              <a:rPr lang="en-NG" sz="4000" b="1" dirty="0">
                <a:solidFill>
                  <a:srgbClr val="FFFF00"/>
                </a:solidFill>
                <a:effectLst/>
                <a:latin typeface="Arial Black" panose="020B0A04020102020204" pitchFamily="34" charset="0"/>
                <a:ea typeface="Calibri" panose="020F0502020204030204" pitchFamily="34" charset="0"/>
                <a:cs typeface="Times New Roman" panose="02020603050405020304" pitchFamily="18" charset="0"/>
              </a:rPr>
              <a:t>Pathways to Sustainable Urbanisation in Africa: Leaning on the Mabogunje Legacy</a:t>
            </a:r>
            <a:endParaRPr lang="en-US" sz="5400" dirty="0">
              <a:solidFill>
                <a:srgbClr val="FFFF00"/>
              </a:solidFill>
              <a:effectLst/>
              <a:highlight>
                <a:srgbClr val="FFFF00"/>
              </a:highlight>
              <a:latin typeface="Arial Narrow" panose="020B0606020202030204" pitchFamily="34" charset="0"/>
            </a:endParaRPr>
          </a:p>
        </p:txBody>
      </p:sp>
      <p:sp>
        <p:nvSpPr>
          <p:cNvPr id="3" name="Subtitle 2">
            <a:extLst>
              <a:ext uri="{FF2B5EF4-FFF2-40B4-BE49-F238E27FC236}">
                <a16:creationId xmlns:a16="http://schemas.microsoft.com/office/drawing/2014/main" id="{B22A1BAB-8E8B-4891-BEA1-975A48CA3235}"/>
              </a:ext>
            </a:extLst>
          </p:cNvPr>
          <p:cNvSpPr>
            <a:spLocks noGrp="1"/>
          </p:cNvSpPr>
          <p:nvPr>
            <p:ph type="subTitle" idx="1"/>
          </p:nvPr>
        </p:nvSpPr>
        <p:spPr>
          <a:xfrm>
            <a:off x="1100050" y="4455620"/>
            <a:ext cx="10759157" cy="1413336"/>
          </a:xfrm>
        </p:spPr>
        <p:txBody>
          <a:bodyPr>
            <a:normAutofit fontScale="62500" lnSpcReduction="20000"/>
          </a:bodyPr>
          <a:lstStyle/>
          <a:p>
            <a:pPr algn="r">
              <a:lnSpc>
                <a:spcPct val="120000"/>
              </a:lnSpc>
              <a:spcBef>
                <a:spcPts val="0"/>
              </a:spcBef>
            </a:pPr>
            <a:endParaRPr lang="en-GB" sz="3200" b="1" cap="none" dirty="0">
              <a:solidFill>
                <a:schemeClr val="tx1"/>
              </a:solidFill>
              <a:latin typeface="Arial" panose="020B0604020202020204" pitchFamily="34" charset="0"/>
              <a:cs typeface="Arial" panose="020B0604020202020204" pitchFamily="34" charset="0"/>
            </a:endParaRPr>
          </a:p>
          <a:p>
            <a:pPr algn="r">
              <a:lnSpc>
                <a:spcPct val="120000"/>
              </a:lnSpc>
              <a:spcBef>
                <a:spcPts val="0"/>
              </a:spcBef>
            </a:pPr>
            <a:r>
              <a:rPr lang="en-GB" sz="3200" b="1" cap="none" dirty="0">
                <a:solidFill>
                  <a:srgbClr val="FFFF00"/>
                </a:solidFill>
                <a:latin typeface="Arial" panose="020B0604020202020204" pitchFamily="34" charset="0"/>
                <a:cs typeface="Arial" panose="020B0604020202020204" pitchFamily="34" charset="0"/>
              </a:rPr>
              <a:t>Prof Taibat Lawanson </a:t>
            </a:r>
          </a:p>
          <a:p>
            <a:pPr algn="r">
              <a:lnSpc>
                <a:spcPct val="120000"/>
              </a:lnSpc>
              <a:spcBef>
                <a:spcPts val="0"/>
              </a:spcBef>
            </a:pPr>
            <a:r>
              <a:rPr lang="en-GB" sz="3200" b="1" cap="none" dirty="0">
                <a:solidFill>
                  <a:srgbClr val="FFFF00"/>
                </a:solidFill>
                <a:latin typeface="Arial" panose="020B0604020202020204" pitchFamily="34" charset="0"/>
                <a:cs typeface="Arial" panose="020B0604020202020204" pitchFamily="34" charset="0"/>
              </a:rPr>
              <a:t>Department of Urban and Regional Planning/  </a:t>
            </a:r>
          </a:p>
          <a:p>
            <a:pPr algn="r">
              <a:lnSpc>
                <a:spcPct val="120000"/>
              </a:lnSpc>
              <a:spcBef>
                <a:spcPts val="0"/>
              </a:spcBef>
            </a:pPr>
            <a:r>
              <a:rPr lang="en-GB" sz="3200" b="1" cap="none">
                <a:solidFill>
                  <a:srgbClr val="FFFF00"/>
                </a:solidFill>
                <a:latin typeface="Arial" panose="020B0604020202020204" pitchFamily="34" charset="0"/>
                <a:cs typeface="Arial" panose="020B0604020202020204" pitchFamily="34" charset="0"/>
              </a:rPr>
              <a:t>University </a:t>
            </a:r>
            <a:r>
              <a:rPr lang="en-GB" sz="3200" b="1" cap="none" dirty="0">
                <a:solidFill>
                  <a:srgbClr val="FFFF00"/>
                </a:solidFill>
                <a:latin typeface="Arial" panose="020B0604020202020204" pitchFamily="34" charset="0"/>
                <a:cs typeface="Arial" panose="020B0604020202020204" pitchFamily="34" charset="0"/>
              </a:rPr>
              <a:t>of Lagos, Nigeria </a:t>
            </a:r>
          </a:p>
          <a:p>
            <a:endParaRPr lang="en-001" dirty="0"/>
          </a:p>
        </p:txBody>
      </p:sp>
    </p:spTree>
    <p:extLst>
      <p:ext uri="{BB962C8B-B14F-4D97-AF65-F5344CB8AC3E}">
        <p14:creationId xmlns:p14="http://schemas.microsoft.com/office/powerpoint/2010/main" val="30597235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5C8D2C1-DA83-420D-9635-D52CE066B5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NG"/>
          </a:p>
        </p:txBody>
      </p:sp>
      <p:sp>
        <p:nvSpPr>
          <p:cNvPr id="18" name="Rectangle 17">
            <a:extLst>
              <a:ext uri="{FF2B5EF4-FFF2-40B4-BE49-F238E27FC236}">
                <a16:creationId xmlns:a16="http://schemas.microsoft.com/office/drawing/2014/main" id="{434F74C9-6A0B-409E-AD1C-45B58BE91B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NG"/>
          </a:p>
        </p:txBody>
      </p:sp>
      <p:cxnSp>
        <p:nvCxnSpPr>
          <p:cNvPr id="20" name="Straight Connector 19">
            <a:extLst>
              <a:ext uri="{FF2B5EF4-FFF2-40B4-BE49-F238E27FC236}">
                <a16:creationId xmlns:a16="http://schemas.microsoft.com/office/drawing/2014/main" id="{F5486A9D-1265-4B57-91E6-68E666B978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DFB671B2-E050-D282-BA82-07A283E67AF4}"/>
              </a:ext>
            </a:extLst>
          </p:cNvPr>
          <p:cNvPicPr>
            <a:picLocks noChangeAspect="1"/>
          </p:cNvPicPr>
          <p:nvPr/>
        </p:nvPicPr>
        <p:blipFill rotWithShape="1">
          <a:blip r:embed="rId3"/>
          <a:srcRect t="21906" b="5457"/>
          <a:stretch/>
        </p:blipFill>
        <p:spPr>
          <a:xfrm>
            <a:off x="-32" y="10"/>
            <a:ext cx="12192031" cy="4915066"/>
          </a:xfrm>
          <a:prstGeom prst="rect">
            <a:avLst/>
          </a:prstGeom>
        </p:spPr>
      </p:pic>
      <p:sp>
        <p:nvSpPr>
          <p:cNvPr id="22" name="Rectangle 21">
            <a:extLst>
              <a:ext uri="{FF2B5EF4-FFF2-40B4-BE49-F238E27FC236}">
                <a16:creationId xmlns:a16="http://schemas.microsoft.com/office/drawing/2014/main" id="{B76D919A-FC3E-4B4E-BAF0-ED6CFB8DC4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NG"/>
          </a:p>
        </p:txBody>
      </p:sp>
      <p:sp>
        <p:nvSpPr>
          <p:cNvPr id="9" name="TextBox 8">
            <a:extLst>
              <a:ext uri="{FF2B5EF4-FFF2-40B4-BE49-F238E27FC236}">
                <a16:creationId xmlns:a16="http://schemas.microsoft.com/office/drawing/2014/main" id="{A713C3E1-D560-E2B8-08FD-B79194EB9CBC}"/>
              </a:ext>
            </a:extLst>
          </p:cNvPr>
          <p:cNvSpPr txBox="1"/>
          <p:nvPr/>
        </p:nvSpPr>
        <p:spPr>
          <a:xfrm>
            <a:off x="1065197" y="5120640"/>
            <a:ext cx="10058400" cy="822960"/>
          </a:xfrm>
          <a:prstGeom prst="rect">
            <a:avLst/>
          </a:prstGeom>
        </p:spPr>
        <p:txBody>
          <a:bodyPr vert="horz" lIns="91440" tIns="45720" rIns="91440" bIns="45720" rtlCol="0" anchor="b">
            <a:normAutofit/>
          </a:bodyPr>
          <a:lstStyle/>
          <a:p>
            <a:pPr>
              <a:lnSpc>
                <a:spcPct val="85000"/>
              </a:lnSpc>
              <a:spcBef>
                <a:spcPct val="0"/>
              </a:spcBef>
              <a:spcAft>
                <a:spcPts val="600"/>
              </a:spcAft>
            </a:pPr>
            <a:r>
              <a:rPr lang="en-US" sz="3600" b="1" spc="-50">
                <a:solidFill>
                  <a:srgbClr val="FFFFFF"/>
                </a:solidFill>
                <a:latin typeface="+mj-lt"/>
                <a:ea typeface="+mj-ea"/>
                <a:cs typeface="+mj-cs"/>
              </a:rPr>
              <a:t>Konza Technopolis, Nairobi</a:t>
            </a:r>
          </a:p>
        </p:txBody>
      </p:sp>
      <p:sp>
        <p:nvSpPr>
          <p:cNvPr id="24" name="Rectangle 23">
            <a:extLst>
              <a:ext uri="{FF2B5EF4-FFF2-40B4-BE49-F238E27FC236}">
                <a16:creationId xmlns:a16="http://schemas.microsoft.com/office/drawing/2014/main" id="{8F66ACBD-1C82-4782-AA7C-05504DD7DE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NG"/>
          </a:p>
        </p:txBody>
      </p:sp>
    </p:spTree>
    <p:extLst>
      <p:ext uri="{BB962C8B-B14F-4D97-AF65-F5344CB8AC3E}">
        <p14:creationId xmlns:p14="http://schemas.microsoft.com/office/powerpoint/2010/main" val="22266084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25C8D2C1-DA83-420D-9635-D52CE066B5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NG"/>
          </a:p>
        </p:txBody>
      </p:sp>
      <p:sp>
        <p:nvSpPr>
          <p:cNvPr id="23" name="Rectangle 22">
            <a:extLst>
              <a:ext uri="{FF2B5EF4-FFF2-40B4-BE49-F238E27FC236}">
                <a16:creationId xmlns:a16="http://schemas.microsoft.com/office/drawing/2014/main" id="{434F74C9-6A0B-409E-AD1C-45B58BE91B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NG"/>
          </a:p>
        </p:txBody>
      </p:sp>
      <p:cxnSp>
        <p:nvCxnSpPr>
          <p:cNvPr id="25" name="Straight Connector 24">
            <a:extLst>
              <a:ext uri="{FF2B5EF4-FFF2-40B4-BE49-F238E27FC236}">
                <a16:creationId xmlns:a16="http://schemas.microsoft.com/office/drawing/2014/main" id="{F5486A9D-1265-4B57-91E6-68E666B978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CC9D5D11-CE45-0A6A-02AF-6BE5455F6206}"/>
              </a:ext>
            </a:extLst>
          </p:cNvPr>
          <p:cNvPicPr>
            <a:picLocks noChangeAspect="1"/>
          </p:cNvPicPr>
          <p:nvPr/>
        </p:nvPicPr>
        <p:blipFill rotWithShape="1">
          <a:blip r:embed="rId3"/>
          <a:srcRect t="20564"/>
          <a:stretch/>
        </p:blipFill>
        <p:spPr>
          <a:xfrm>
            <a:off x="-32" y="10"/>
            <a:ext cx="12192031" cy="4915066"/>
          </a:xfrm>
          <a:prstGeom prst="rect">
            <a:avLst/>
          </a:prstGeom>
        </p:spPr>
      </p:pic>
      <p:sp>
        <p:nvSpPr>
          <p:cNvPr id="27" name="Rectangle 26">
            <a:extLst>
              <a:ext uri="{FF2B5EF4-FFF2-40B4-BE49-F238E27FC236}">
                <a16:creationId xmlns:a16="http://schemas.microsoft.com/office/drawing/2014/main" id="{B76D919A-FC3E-4B4E-BAF0-ED6CFB8DC4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NG"/>
          </a:p>
        </p:txBody>
      </p:sp>
      <p:sp>
        <p:nvSpPr>
          <p:cNvPr id="9" name="TextBox 8">
            <a:extLst>
              <a:ext uri="{FF2B5EF4-FFF2-40B4-BE49-F238E27FC236}">
                <a16:creationId xmlns:a16="http://schemas.microsoft.com/office/drawing/2014/main" id="{A713C3E1-D560-E2B8-08FD-B79194EB9CBC}"/>
              </a:ext>
            </a:extLst>
          </p:cNvPr>
          <p:cNvSpPr txBox="1"/>
          <p:nvPr/>
        </p:nvSpPr>
        <p:spPr>
          <a:xfrm>
            <a:off x="1065197" y="5120640"/>
            <a:ext cx="10058400" cy="822960"/>
          </a:xfrm>
          <a:prstGeom prst="rect">
            <a:avLst/>
          </a:prstGeom>
        </p:spPr>
        <p:txBody>
          <a:bodyPr vert="horz" lIns="91440" tIns="45720" rIns="91440" bIns="45720" rtlCol="0" anchor="b">
            <a:normAutofit/>
          </a:bodyPr>
          <a:lstStyle/>
          <a:p>
            <a:pPr>
              <a:lnSpc>
                <a:spcPct val="85000"/>
              </a:lnSpc>
              <a:spcBef>
                <a:spcPct val="0"/>
              </a:spcBef>
              <a:spcAft>
                <a:spcPts val="600"/>
              </a:spcAft>
            </a:pPr>
            <a:r>
              <a:rPr lang="en-US" sz="3600" b="1" spc="-50">
                <a:solidFill>
                  <a:srgbClr val="FFFFFF"/>
                </a:solidFill>
                <a:latin typeface="+mj-lt"/>
                <a:ea typeface="+mj-ea"/>
                <a:cs typeface="+mj-cs"/>
              </a:rPr>
              <a:t>Abuja Centenary City, Nigeria </a:t>
            </a:r>
          </a:p>
        </p:txBody>
      </p:sp>
      <p:sp>
        <p:nvSpPr>
          <p:cNvPr id="29" name="Rectangle 28">
            <a:extLst>
              <a:ext uri="{FF2B5EF4-FFF2-40B4-BE49-F238E27FC236}">
                <a16:creationId xmlns:a16="http://schemas.microsoft.com/office/drawing/2014/main" id="{8F66ACBD-1C82-4782-AA7C-05504DD7DE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NG"/>
          </a:p>
        </p:txBody>
      </p:sp>
    </p:spTree>
    <p:extLst>
      <p:ext uri="{BB962C8B-B14F-4D97-AF65-F5344CB8AC3E}">
        <p14:creationId xmlns:p14="http://schemas.microsoft.com/office/powerpoint/2010/main" val="15982196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6000"/>
                <a:shade val="99000"/>
                <a:satMod val="140000"/>
              </a:schemeClr>
            </a:gs>
            <a:gs pos="65000">
              <a:schemeClr val="bg1">
                <a:tint val="100000"/>
                <a:shade val="80000"/>
                <a:satMod val="130000"/>
              </a:schemeClr>
            </a:gs>
            <a:gs pos="100000">
              <a:schemeClr val="bg1">
                <a:tint val="100000"/>
                <a:shade val="48000"/>
                <a:satMod val="120000"/>
              </a:schemeClr>
            </a:gs>
          </a:gsLst>
          <a:lin ang="16200000" scaled="0"/>
        </a:gra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6BE690F-EB84-2006-BA3A-92D6CBE8C73C}"/>
              </a:ext>
            </a:extLst>
          </p:cNvPr>
          <p:cNvPicPr>
            <a:picLocks noChangeAspect="1"/>
          </p:cNvPicPr>
          <p:nvPr/>
        </p:nvPicPr>
        <p:blipFill rotWithShape="1">
          <a:blip r:embed="rId2">
            <a:alphaModFix amt="35000"/>
          </a:blip>
          <a:srcRect/>
          <a:stretch/>
        </p:blipFill>
        <p:spPr>
          <a:xfrm>
            <a:off x="20" y="10"/>
            <a:ext cx="12191980" cy="6857990"/>
          </a:xfrm>
          <a:prstGeom prst="rect">
            <a:avLst/>
          </a:prstGeom>
        </p:spPr>
      </p:pic>
      <p:cxnSp>
        <p:nvCxnSpPr>
          <p:cNvPr id="9" name="Straight Connector 8">
            <a:extLst>
              <a:ext uri="{FF2B5EF4-FFF2-40B4-BE49-F238E27FC236}">
                <a16:creationId xmlns:a16="http://schemas.microsoft.com/office/drawing/2014/main" id="{45549E29-E797-4A00-B030-3AB01640CFD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989EE752-DFAD-941F-8198-56CB25E6AB32}"/>
              </a:ext>
            </a:extLst>
          </p:cNvPr>
          <p:cNvSpPr>
            <a:spLocks noGrp="1"/>
          </p:cNvSpPr>
          <p:nvPr>
            <p:ph idx="1"/>
          </p:nvPr>
        </p:nvSpPr>
        <p:spPr>
          <a:xfrm>
            <a:off x="1097280" y="1845734"/>
            <a:ext cx="10058400" cy="4023360"/>
          </a:xfrm>
        </p:spPr>
        <p:txBody>
          <a:bodyPr>
            <a:normAutofit lnSpcReduction="10000"/>
          </a:bodyPr>
          <a:lstStyle/>
          <a:p>
            <a:r>
              <a:rPr lang="en-NG" sz="2800" b="1" i="1" dirty="0">
                <a:solidFill>
                  <a:schemeClr val="tx1"/>
                </a:solidFill>
                <a:ea typeface="Calibri" panose="020F0502020204030204" pitchFamily="34" charset="0"/>
                <a:cs typeface="Times New Roman" panose="02020603050405020304" pitchFamily="18" charset="0"/>
              </a:rPr>
              <a:t>‘’</a:t>
            </a:r>
            <a:r>
              <a:rPr lang="en-US" sz="2800" b="1" i="1" dirty="0">
                <a:solidFill>
                  <a:schemeClr val="tx1"/>
                </a:solidFill>
                <a:effectLst/>
                <a:ea typeface="Calibri" panose="020F0502020204030204" pitchFamily="34" charset="0"/>
                <a:cs typeface="Times New Roman" panose="02020603050405020304" pitchFamily="18" charset="0"/>
              </a:rPr>
              <a:t>Now we think we can sandfill and extend the land into the ocean which is what we're trying to do in the Atlantic City. Of course, some of the consequences of that would not be immediately obvious. And so, we might enjoy the freedom of our technological capabilities for some years but we don't know what we really displace. </a:t>
            </a:r>
            <a:endParaRPr lang="en-NG" sz="2800" b="1" i="1" dirty="0">
              <a:solidFill>
                <a:schemeClr val="tx1"/>
              </a:solidFill>
              <a:effectLst/>
              <a:ea typeface="Calibri" panose="020F0502020204030204" pitchFamily="34" charset="0"/>
              <a:cs typeface="Times New Roman" panose="02020603050405020304" pitchFamily="18" charset="0"/>
            </a:endParaRPr>
          </a:p>
          <a:p>
            <a:r>
              <a:rPr lang="en-US" sz="2800" b="1" i="1" dirty="0">
                <a:solidFill>
                  <a:schemeClr val="tx1"/>
                </a:solidFill>
                <a:effectLst/>
                <a:ea typeface="Calibri" panose="020F0502020204030204" pitchFamily="34" charset="0"/>
                <a:cs typeface="Times New Roman" panose="02020603050405020304" pitchFamily="18" charset="0"/>
              </a:rPr>
              <a:t>Now I'm trying to show that this is not to say we can't exercise our God-given technological capabilities; if we’re disturbing nature, nature has a way of coming back at us</a:t>
            </a:r>
            <a:r>
              <a:rPr lang="en-NG" sz="2800" b="1" i="1" dirty="0">
                <a:solidFill>
                  <a:schemeClr val="tx1"/>
                </a:solidFill>
                <a:effectLst/>
                <a:ea typeface="Calibri" panose="020F0502020204030204" pitchFamily="34" charset="0"/>
                <a:cs typeface="Times New Roman" panose="02020603050405020304" pitchFamily="18" charset="0"/>
              </a:rPr>
              <a:t>,,</a:t>
            </a:r>
          </a:p>
          <a:p>
            <a:pPr marL="1271400" lvl="7" indent="0">
              <a:buNone/>
            </a:pPr>
            <a:r>
              <a:rPr lang="en-NG" sz="2200" b="1" i="1" dirty="0">
                <a:solidFill>
                  <a:schemeClr val="tx1"/>
                </a:solidFill>
                <a:ea typeface="Calibri" panose="020F0502020204030204" pitchFamily="34" charset="0"/>
                <a:cs typeface="Times New Roman" panose="02020603050405020304" pitchFamily="18" charset="0"/>
              </a:rPr>
              <a:t>                                                                        - </a:t>
            </a:r>
            <a:r>
              <a:rPr lang="en-NG" sz="2200" b="1" i="1" dirty="0" err="1">
                <a:solidFill>
                  <a:schemeClr val="tx1"/>
                </a:solidFill>
                <a:ea typeface="Calibri" panose="020F0502020204030204" pitchFamily="34" charset="0"/>
                <a:cs typeface="Times New Roman" panose="02020603050405020304" pitchFamily="18" charset="0"/>
              </a:rPr>
              <a:t>Mabogunje</a:t>
            </a:r>
            <a:r>
              <a:rPr lang="en-NG" sz="2200" b="1" i="1" dirty="0">
                <a:solidFill>
                  <a:schemeClr val="tx1"/>
                </a:solidFill>
                <a:ea typeface="Calibri" panose="020F0502020204030204" pitchFamily="34" charset="0"/>
                <a:cs typeface="Times New Roman" panose="02020603050405020304" pitchFamily="18" charset="0"/>
              </a:rPr>
              <a:t>..on Land reclamation </a:t>
            </a:r>
            <a:endParaRPr lang="en-NG" sz="2200" b="1" dirty="0">
              <a:solidFill>
                <a:schemeClr val="tx1"/>
              </a:solidFill>
              <a:effectLst/>
              <a:ea typeface="Calibri" panose="020F0502020204030204" pitchFamily="34" charset="0"/>
              <a:cs typeface="Times New Roman" panose="02020603050405020304" pitchFamily="18" charset="0"/>
            </a:endParaRPr>
          </a:p>
          <a:p>
            <a:endParaRPr lang="en-NG" dirty="0">
              <a:solidFill>
                <a:schemeClr val="tx1"/>
              </a:solidFill>
            </a:endParaRPr>
          </a:p>
        </p:txBody>
      </p:sp>
      <p:sp>
        <p:nvSpPr>
          <p:cNvPr id="11" name="Rectangle 10">
            <a:extLst>
              <a:ext uri="{FF2B5EF4-FFF2-40B4-BE49-F238E27FC236}">
                <a16:creationId xmlns:a16="http://schemas.microsoft.com/office/drawing/2014/main" id="{C609E9FA-BDDE-45C4-8F5E-974D4208D2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NG"/>
          </a:p>
        </p:txBody>
      </p:sp>
      <p:sp>
        <p:nvSpPr>
          <p:cNvPr id="13" name="Rectangle 12">
            <a:extLst>
              <a:ext uri="{FF2B5EF4-FFF2-40B4-BE49-F238E27FC236}">
                <a16:creationId xmlns:a16="http://schemas.microsoft.com/office/drawing/2014/main" id="{7737E529-E43B-4948-B3C4-7F6B806FCC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NG"/>
          </a:p>
        </p:txBody>
      </p:sp>
    </p:spTree>
    <p:extLst>
      <p:ext uri="{BB962C8B-B14F-4D97-AF65-F5344CB8AC3E}">
        <p14:creationId xmlns:p14="http://schemas.microsoft.com/office/powerpoint/2010/main" val="4166070402"/>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5C8D2C1-DA83-420D-9635-D52CE066B5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NG"/>
          </a:p>
        </p:txBody>
      </p:sp>
      <p:sp>
        <p:nvSpPr>
          <p:cNvPr id="16" name="Rectangle 15">
            <a:extLst>
              <a:ext uri="{FF2B5EF4-FFF2-40B4-BE49-F238E27FC236}">
                <a16:creationId xmlns:a16="http://schemas.microsoft.com/office/drawing/2014/main" id="{434F74C9-6A0B-409E-AD1C-45B58BE91B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NG"/>
          </a:p>
        </p:txBody>
      </p:sp>
      <p:cxnSp>
        <p:nvCxnSpPr>
          <p:cNvPr id="18" name="Straight Connector 17">
            <a:extLst>
              <a:ext uri="{FF2B5EF4-FFF2-40B4-BE49-F238E27FC236}">
                <a16:creationId xmlns:a16="http://schemas.microsoft.com/office/drawing/2014/main" id="{F5486A9D-1265-4B57-91E6-68E666B978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7D3A619D-430B-D273-C533-1D6315832F5F}"/>
              </a:ext>
            </a:extLst>
          </p:cNvPr>
          <p:cNvPicPr>
            <a:picLocks noChangeAspect="1"/>
          </p:cNvPicPr>
          <p:nvPr/>
        </p:nvPicPr>
        <p:blipFill rotWithShape="1">
          <a:blip r:embed="rId3"/>
          <a:srcRect t="9096" b="19235"/>
          <a:stretch/>
        </p:blipFill>
        <p:spPr>
          <a:xfrm>
            <a:off x="-32" y="10"/>
            <a:ext cx="12192031" cy="4915066"/>
          </a:xfrm>
          <a:prstGeom prst="rect">
            <a:avLst/>
          </a:prstGeom>
        </p:spPr>
      </p:pic>
      <p:sp>
        <p:nvSpPr>
          <p:cNvPr id="20" name="Rectangle 19">
            <a:extLst>
              <a:ext uri="{FF2B5EF4-FFF2-40B4-BE49-F238E27FC236}">
                <a16:creationId xmlns:a16="http://schemas.microsoft.com/office/drawing/2014/main" id="{B76D919A-FC3E-4B4E-BAF0-ED6CFB8DC4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NG"/>
          </a:p>
        </p:txBody>
      </p:sp>
      <p:sp>
        <p:nvSpPr>
          <p:cNvPr id="9" name="TextBox 8">
            <a:extLst>
              <a:ext uri="{FF2B5EF4-FFF2-40B4-BE49-F238E27FC236}">
                <a16:creationId xmlns:a16="http://schemas.microsoft.com/office/drawing/2014/main" id="{A713C3E1-D560-E2B8-08FD-B79194EB9CBC}"/>
              </a:ext>
            </a:extLst>
          </p:cNvPr>
          <p:cNvSpPr txBox="1"/>
          <p:nvPr/>
        </p:nvSpPr>
        <p:spPr>
          <a:xfrm>
            <a:off x="1065197" y="5120640"/>
            <a:ext cx="10058400" cy="822960"/>
          </a:xfrm>
          <a:prstGeom prst="rect">
            <a:avLst/>
          </a:prstGeom>
        </p:spPr>
        <p:txBody>
          <a:bodyPr vert="horz" lIns="91440" tIns="45720" rIns="91440" bIns="45720" rtlCol="0" anchor="b">
            <a:normAutofit/>
          </a:bodyPr>
          <a:lstStyle/>
          <a:p>
            <a:pPr>
              <a:lnSpc>
                <a:spcPct val="85000"/>
              </a:lnSpc>
              <a:spcBef>
                <a:spcPct val="0"/>
              </a:spcBef>
              <a:spcAft>
                <a:spcPts val="600"/>
              </a:spcAft>
            </a:pPr>
            <a:r>
              <a:rPr lang="en-US" sz="3600" b="1" spc="-50">
                <a:solidFill>
                  <a:srgbClr val="FFFFFF"/>
                </a:solidFill>
                <a:latin typeface="+mj-lt"/>
                <a:ea typeface="+mj-ea"/>
                <a:cs typeface="+mj-cs"/>
              </a:rPr>
              <a:t>Abeokuta, Nigeria</a:t>
            </a:r>
          </a:p>
        </p:txBody>
      </p:sp>
      <p:sp>
        <p:nvSpPr>
          <p:cNvPr id="22" name="Rectangle 21">
            <a:extLst>
              <a:ext uri="{FF2B5EF4-FFF2-40B4-BE49-F238E27FC236}">
                <a16:creationId xmlns:a16="http://schemas.microsoft.com/office/drawing/2014/main" id="{8F66ACBD-1C82-4782-AA7C-05504DD7DE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NG"/>
          </a:p>
        </p:txBody>
      </p:sp>
    </p:spTree>
    <p:extLst>
      <p:ext uri="{BB962C8B-B14F-4D97-AF65-F5344CB8AC3E}">
        <p14:creationId xmlns:p14="http://schemas.microsoft.com/office/powerpoint/2010/main" val="38709306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80BAE46-D2D6-9450-1D3D-C42C0CEBEEE7}"/>
              </a:ext>
            </a:extLst>
          </p:cNvPr>
          <p:cNvPicPr>
            <a:picLocks noChangeAspect="1"/>
          </p:cNvPicPr>
          <p:nvPr/>
        </p:nvPicPr>
        <p:blipFill>
          <a:blip r:embed="rId3"/>
          <a:stretch>
            <a:fillRect/>
          </a:stretch>
        </p:blipFill>
        <p:spPr>
          <a:xfrm>
            <a:off x="6492954" y="4237869"/>
            <a:ext cx="3139438" cy="2040936"/>
          </a:xfrm>
          <a:prstGeom prst="rect">
            <a:avLst/>
          </a:prstGeom>
        </p:spPr>
      </p:pic>
      <p:sp>
        <p:nvSpPr>
          <p:cNvPr id="3" name="Content Placeholder 2">
            <a:extLst>
              <a:ext uri="{FF2B5EF4-FFF2-40B4-BE49-F238E27FC236}">
                <a16:creationId xmlns:a16="http://schemas.microsoft.com/office/drawing/2014/main" id="{0FB23DF4-2EB4-E38E-C342-5B3ABC3249D3}"/>
              </a:ext>
            </a:extLst>
          </p:cNvPr>
          <p:cNvSpPr>
            <a:spLocks noGrp="1"/>
          </p:cNvSpPr>
          <p:nvPr>
            <p:ph idx="1"/>
          </p:nvPr>
        </p:nvSpPr>
        <p:spPr>
          <a:xfrm>
            <a:off x="204713" y="265318"/>
            <a:ext cx="4466814" cy="1737872"/>
          </a:xfrm>
        </p:spPr>
        <p:txBody>
          <a:bodyPr/>
          <a:lstStyle/>
          <a:p>
            <a:pPr marL="0" indent="0" algn="just">
              <a:buNone/>
            </a:pPr>
            <a:r>
              <a:rPr lang="en-NG" sz="2800" dirty="0"/>
              <a:t>These new cities.....i</a:t>
            </a:r>
            <a:r>
              <a:rPr lang="en-NG" sz="2800" b="1" dirty="0"/>
              <a:t>ntensify </a:t>
            </a:r>
            <a:r>
              <a:rPr lang="en-US" sz="2800" b="1" dirty="0"/>
              <a:t>incongruencies </a:t>
            </a:r>
            <a:r>
              <a:rPr lang="en-US" sz="2800" dirty="0"/>
              <a:t>between the “plan” and the reality on the ground</a:t>
            </a:r>
            <a:r>
              <a:rPr lang="en-NG" sz="2800" dirty="0"/>
              <a:t>.</a:t>
            </a:r>
          </a:p>
          <a:p>
            <a:pPr>
              <a:buFont typeface="Wingdings" panose="05000000000000000000" pitchFamily="2" charset="2"/>
              <a:buChar char="§"/>
            </a:pPr>
            <a:endParaRPr lang="en-NG" dirty="0"/>
          </a:p>
        </p:txBody>
      </p:sp>
      <p:pic>
        <p:nvPicPr>
          <p:cNvPr id="6" name="Picture 5">
            <a:extLst>
              <a:ext uri="{FF2B5EF4-FFF2-40B4-BE49-F238E27FC236}">
                <a16:creationId xmlns:a16="http://schemas.microsoft.com/office/drawing/2014/main" id="{FCC5F539-B636-14AA-D820-CA97A02DB597}"/>
              </a:ext>
            </a:extLst>
          </p:cNvPr>
          <p:cNvPicPr>
            <a:picLocks noChangeAspect="1"/>
          </p:cNvPicPr>
          <p:nvPr/>
        </p:nvPicPr>
        <p:blipFill>
          <a:blip r:embed="rId4"/>
          <a:stretch>
            <a:fillRect/>
          </a:stretch>
        </p:blipFill>
        <p:spPr>
          <a:xfrm>
            <a:off x="9876510" y="4206791"/>
            <a:ext cx="2110777" cy="2072014"/>
          </a:xfrm>
          <a:prstGeom prst="rect">
            <a:avLst/>
          </a:prstGeom>
        </p:spPr>
      </p:pic>
      <p:sp>
        <p:nvSpPr>
          <p:cNvPr id="8" name="Rectangle 7">
            <a:extLst>
              <a:ext uri="{FF2B5EF4-FFF2-40B4-BE49-F238E27FC236}">
                <a16:creationId xmlns:a16="http://schemas.microsoft.com/office/drawing/2014/main" id="{3B67BF6E-886A-5269-E858-CAD9D890A9F5}"/>
              </a:ext>
            </a:extLst>
          </p:cNvPr>
          <p:cNvSpPr/>
          <p:nvPr/>
        </p:nvSpPr>
        <p:spPr>
          <a:xfrm rot="10800000" flipV="1">
            <a:off x="204709" y="4324259"/>
            <a:ext cx="6202310" cy="1815882"/>
          </a:xfrm>
          <a:prstGeom prst="rect">
            <a:avLst/>
          </a:prstGeom>
          <a:solidFill>
            <a:schemeClr val="accent2">
              <a:lumMod val="20000"/>
              <a:lumOff val="80000"/>
            </a:schemeClr>
          </a:solidFill>
        </p:spPr>
        <p:txBody>
          <a:bodyPr wrap="square">
            <a:spAutoFit/>
          </a:bodyPr>
          <a:lstStyle/>
          <a:p>
            <a:r>
              <a:rPr lang="en-US" sz="2100" b="1" dirty="0">
                <a:solidFill>
                  <a:srgbClr val="FF0000"/>
                </a:solidFill>
              </a:rPr>
              <a:t>“</a:t>
            </a:r>
            <a:r>
              <a:rPr lang="en-US" sz="2800" b="1" dirty="0">
                <a:solidFill>
                  <a:srgbClr val="FF0000"/>
                </a:solidFill>
              </a:rPr>
              <a:t>The plan is beautiful, the new city is good, but who are  they  for…</a:t>
            </a:r>
            <a:r>
              <a:rPr lang="en-US" sz="2800" b="1" dirty="0">
                <a:solidFill>
                  <a:srgbClr val="FF0000"/>
                </a:solidFill>
                <a:latin typeface="Arial Rounded MT Bold" panose="020F0704030504030204" pitchFamily="34" charset="0"/>
              </a:rPr>
              <a:t>……Where are normal people going to sleep tonight?,,</a:t>
            </a:r>
          </a:p>
        </p:txBody>
      </p:sp>
      <p:pic>
        <p:nvPicPr>
          <p:cNvPr id="11" name="Picture 10">
            <a:extLst>
              <a:ext uri="{FF2B5EF4-FFF2-40B4-BE49-F238E27FC236}">
                <a16:creationId xmlns:a16="http://schemas.microsoft.com/office/drawing/2014/main" id="{CF0F9A87-01E3-D8CD-9BF0-7D35FC3499EE}"/>
              </a:ext>
            </a:extLst>
          </p:cNvPr>
          <p:cNvPicPr>
            <a:picLocks noChangeAspect="1"/>
          </p:cNvPicPr>
          <p:nvPr/>
        </p:nvPicPr>
        <p:blipFill>
          <a:blip r:embed="rId5"/>
          <a:stretch>
            <a:fillRect/>
          </a:stretch>
        </p:blipFill>
        <p:spPr>
          <a:xfrm>
            <a:off x="5262467" y="49523"/>
            <a:ext cx="6929533" cy="4030443"/>
          </a:xfrm>
          <a:prstGeom prst="rect">
            <a:avLst/>
          </a:prstGeom>
        </p:spPr>
      </p:pic>
    </p:spTree>
    <p:extLst>
      <p:ext uri="{BB962C8B-B14F-4D97-AF65-F5344CB8AC3E}">
        <p14:creationId xmlns:p14="http://schemas.microsoft.com/office/powerpoint/2010/main" val="3391003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0671A05-D13D-4091-A8C0-4000E158A4E6}"/>
              </a:ext>
            </a:extLst>
          </p:cNvPr>
          <p:cNvSpPr>
            <a:spLocks noGrp="1"/>
          </p:cNvSpPr>
          <p:nvPr>
            <p:ph type="ctrTitle"/>
          </p:nvPr>
        </p:nvSpPr>
        <p:spPr/>
        <p:txBody>
          <a:bodyPr>
            <a:normAutofit/>
          </a:bodyPr>
          <a:lstStyle/>
          <a:p>
            <a:pPr marL="285750" indent="-17463"/>
            <a:r>
              <a:rPr lang="en-NG" sz="4000" b="1" dirty="0">
                <a:solidFill>
                  <a:srgbClr val="212529"/>
                </a:solidFill>
                <a:latin typeface="ProximaNova"/>
              </a:rPr>
              <a:t>Deep Dive 1: </a:t>
            </a:r>
            <a:r>
              <a:rPr lang="en-US" sz="4000" b="1" dirty="0">
                <a:solidFill>
                  <a:srgbClr val="212529"/>
                </a:solidFill>
                <a:latin typeface="ProximaNova"/>
              </a:rPr>
              <a:t>Sustainable</a:t>
            </a:r>
            <a:r>
              <a:rPr lang="en-NG" sz="4000" b="1" dirty="0">
                <a:solidFill>
                  <a:srgbClr val="212529"/>
                </a:solidFill>
                <a:latin typeface="ProximaNova"/>
              </a:rPr>
              <a:t> Urbanisation in Africa:</a:t>
            </a:r>
            <a:endParaRPr lang="en-US" sz="4000" dirty="0">
              <a:solidFill>
                <a:srgbClr val="212529"/>
              </a:solidFill>
              <a:latin typeface="ProximaNova"/>
            </a:endParaRPr>
          </a:p>
        </p:txBody>
      </p:sp>
      <p:sp>
        <p:nvSpPr>
          <p:cNvPr id="2" name="Subtitle 1">
            <a:extLst>
              <a:ext uri="{FF2B5EF4-FFF2-40B4-BE49-F238E27FC236}">
                <a16:creationId xmlns:a16="http://schemas.microsoft.com/office/drawing/2014/main" id="{3B48EA33-3DC0-F924-F47D-A5AB76915D98}"/>
              </a:ext>
            </a:extLst>
          </p:cNvPr>
          <p:cNvSpPr>
            <a:spLocks noGrp="1"/>
          </p:cNvSpPr>
          <p:nvPr>
            <p:ph type="subTitle" idx="1"/>
          </p:nvPr>
        </p:nvSpPr>
        <p:spPr/>
        <p:txBody>
          <a:bodyPr/>
          <a:lstStyle/>
          <a:p>
            <a:r>
              <a:rPr lang="en-NG" dirty="0">
                <a:solidFill>
                  <a:srgbClr val="212529"/>
                </a:solidFill>
                <a:latin typeface="ProximaNova"/>
              </a:rPr>
              <a:t>Mabogunje INTELLECTUAL  Legacy</a:t>
            </a:r>
            <a:endParaRPr lang="en-NG" dirty="0"/>
          </a:p>
        </p:txBody>
      </p:sp>
    </p:spTree>
    <p:extLst>
      <p:ext uri="{BB962C8B-B14F-4D97-AF65-F5344CB8AC3E}">
        <p14:creationId xmlns:p14="http://schemas.microsoft.com/office/powerpoint/2010/main" val="21209381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D69483B-82CA-BE3B-A998-85277D91AF81}"/>
              </a:ext>
            </a:extLst>
          </p:cNvPr>
          <p:cNvSpPr>
            <a:spLocks noGrp="1"/>
          </p:cNvSpPr>
          <p:nvPr>
            <p:ph sz="half" idx="1"/>
          </p:nvPr>
        </p:nvSpPr>
        <p:spPr>
          <a:xfrm>
            <a:off x="336620" y="341643"/>
            <a:ext cx="8315011" cy="5963697"/>
          </a:xfrm>
        </p:spPr>
        <p:txBody>
          <a:bodyPr/>
          <a:lstStyle/>
          <a:p>
            <a:r>
              <a:rPr lang="en-NG" sz="2400" b="1" dirty="0"/>
              <a:t>Decolonial Thinking:</a:t>
            </a:r>
          </a:p>
          <a:p>
            <a:pPr algn="just">
              <a:lnSpc>
                <a:spcPct val="100000"/>
              </a:lnSpc>
              <a:spcBef>
                <a:spcPts val="0"/>
              </a:spcBef>
              <a:spcAft>
                <a:spcPts val="0"/>
              </a:spcAft>
            </a:pPr>
            <a:r>
              <a:rPr lang="en-US" b="0" i="0" dirty="0">
                <a:solidFill>
                  <a:srgbClr val="333333"/>
                </a:solidFill>
                <a:effectLst/>
              </a:rPr>
              <a:t>In his work, Mabogunje challenged the </a:t>
            </a:r>
            <a:r>
              <a:rPr lang="en-US" b="1" i="0" dirty="0">
                <a:solidFill>
                  <a:srgbClr val="333333"/>
                </a:solidFill>
                <a:effectLst/>
              </a:rPr>
              <a:t>relevance of western explanations </a:t>
            </a:r>
            <a:r>
              <a:rPr lang="en-US" b="0" i="0" dirty="0">
                <a:solidFill>
                  <a:srgbClr val="333333"/>
                </a:solidFill>
                <a:effectLst/>
              </a:rPr>
              <a:t>of urban development in relation to the </a:t>
            </a:r>
            <a:r>
              <a:rPr lang="en-US" b="0" i="0" dirty="0" err="1">
                <a:solidFill>
                  <a:srgbClr val="333333"/>
                </a:solidFill>
                <a:effectLst/>
              </a:rPr>
              <a:t>urbanisation</a:t>
            </a:r>
            <a:r>
              <a:rPr lang="en-US" b="0" i="0" dirty="0">
                <a:solidFill>
                  <a:srgbClr val="333333"/>
                </a:solidFill>
                <a:effectLst/>
              </a:rPr>
              <a:t> process in Africa. For </a:t>
            </a:r>
            <a:r>
              <a:rPr lang="en-NG" b="0" i="0" dirty="0">
                <a:solidFill>
                  <a:srgbClr val="333333"/>
                </a:solidFill>
                <a:effectLst/>
              </a:rPr>
              <a:t>him, </a:t>
            </a:r>
            <a:r>
              <a:rPr lang="en-US" b="0" i="0" dirty="0">
                <a:solidFill>
                  <a:srgbClr val="333333"/>
                </a:solidFill>
                <a:effectLst/>
              </a:rPr>
              <a:t>simply and uncritically transferring theories of urban growth developed in </a:t>
            </a:r>
            <a:r>
              <a:rPr lang="en-NG" b="0" i="0" dirty="0">
                <a:solidFill>
                  <a:srgbClr val="333333"/>
                </a:solidFill>
                <a:effectLst/>
              </a:rPr>
              <a:t>Global </a:t>
            </a:r>
            <a:r>
              <a:rPr lang="en-US" b="0" i="0" dirty="0">
                <a:solidFill>
                  <a:srgbClr val="333333"/>
                </a:solidFill>
                <a:effectLst/>
              </a:rPr>
              <a:t>North provided little meaningful explanation of </a:t>
            </a:r>
            <a:r>
              <a:rPr lang="en-NG" b="0" i="0" dirty="0">
                <a:solidFill>
                  <a:srgbClr val="333333"/>
                </a:solidFill>
                <a:effectLst/>
              </a:rPr>
              <a:t>African </a:t>
            </a:r>
            <a:r>
              <a:rPr lang="en-US" b="0" i="0" dirty="0" err="1">
                <a:solidFill>
                  <a:srgbClr val="333333"/>
                </a:solidFill>
                <a:effectLst/>
              </a:rPr>
              <a:t>urbanisation</a:t>
            </a:r>
            <a:r>
              <a:rPr lang="en-NG" b="0" i="0" dirty="0">
                <a:solidFill>
                  <a:srgbClr val="333333"/>
                </a:solidFill>
                <a:effectLst/>
              </a:rPr>
              <a:t>.</a:t>
            </a:r>
          </a:p>
          <a:p>
            <a:pPr algn="just">
              <a:lnSpc>
                <a:spcPct val="100000"/>
              </a:lnSpc>
              <a:spcBef>
                <a:spcPts val="0"/>
              </a:spcBef>
              <a:spcAft>
                <a:spcPts val="0"/>
              </a:spcAft>
            </a:pPr>
            <a:endParaRPr lang="en-NG" sz="800" b="0" i="0" dirty="0">
              <a:solidFill>
                <a:srgbClr val="333333"/>
              </a:solidFill>
              <a:effectLst/>
            </a:endParaRPr>
          </a:p>
          <a:p>
            <a:pPr algn="just">
              <a:lnSpc>
                <a:spcPct val="100000"/>
              </a:lnSpc>
              <a:spcBef>
                <a:spcPts val="0"/>
              </a:spcBef>
              <a:spcAft>
                <a:spcPts val="0"/>
              </a:spcAft>
            </a:pPr>
            <a:r>
              <a:rPr lang="en-US" b="0" i="0" dirty="0">
                <a:solidFill>
                  <a:srgbClr val="333333"/>
                </a:solidFill>
                <a:effectLst/>
              </a:rPr>
              <a:t>He was arguably the first geographer to ‘</a:t>
            </a:r>
            <a:r>
              <a:rPr lang="en-US" b="0" i="0" dirty="0" err="1">
                <a:solidFill>
                  <a:srgbClr val="333333"/>
                </a:solidFill>
                <a:effectLst/>
              </a:rPr>
              <a:t>Africanise</a:t>
            </a:r>
            <a:r>
              <a:rPr lang="en-US" b="0" i="0" dirty="0">
                <a:solidFill>
                  <a:srgbClr val="333333"/>
                </a:solidFill>
                <a:effectLst/>
              </a:rPr>
              <a:t>’ thinking and to break out of the colonial mindset and mode of thought.</a:t>
            </a:r>
            <a:r>
              <a:rPr lang="en-NG" b="0" i="0" dirty="0">
                <a:solidFill>
                  <a:srgbClr val="333333"/>
                </a:solidFill>
                <a:effectLst/>
              </a:rPr>
              <a:t> His </a:t>
            </a:r>
            <a:r>
              <a:rPr lang="en-NG" dirty="0"/>
              <a:t>work situated African cities properly within the global knowledge ecosystem.</a:t>
            </a:r>
            <a:r>
              <a:rPr lang="en-US" b="0" i="0" dirty="0">
                <a:solidFill>
                  <a:srgbClr val="333333"/>
                </a:solidFill>
                <a:effectLst/>
              </a:rPr>
              <a:t> </a:t>
            </a:r>
            <a:r>
              <a:rPr lang="en-NG" dirty="0">
                <a:solidFill>
                  <a:srgbClr val="333333"/>
                </a:solidFill>
              </a:rPr>
              <a:t>H</a:t>
            </a:r>
            <a:r>
              <a:rPr lang="en-US" b="0" i="0" dirty="0">
                <a:solidFill>
                  <a:srgbClr val="333333"/>
                </a:solidFill>
                <a:effectLst/>
              </a:rPr>
              <a:t>e was central to the development of Geography as a university subject not only in Nigeria but Africa</a:t>
            </a:r>
            <a:r>
              <a:rPr lang="en-NG" b="0" i="0" dirty="0">
                <a:solidFill>
                  <a:srgbClr val="333333"/>
                </a:solidFill>
                <a:effectLst/>
              </a:rPr>
              <a:t>.</a:t>
            </a:r>
          </a:p>
          <a:p>
            <a:pPr algn="just">
              <a:lnSpc>
                <a:spcPct val="100000"/>
              </a:lnSpc>
              <a:spcBef>
                <a:spcPts val="0"/>
              </a:spcBef>
              <a:spcAft>
                <a:spcPts val="0"/>
              </a:spcAft>
            </a:pPr>
            <a:endParaRPr lang="en-NG" sz="800" dirty="0">
              <a:solidFill>
                <a:srgbClr val="333333"/>
              </a:solidFill>
            </a:endParaRPr>
          </a:p>
          <a:p>
            <a:pPr algn="just">
              <a:lnSpc>
                <a:spcPct val="100000"/>
              </a:lnSpc>
              <a:spcBef>
                <a:spcPts val="0"/>
              </a:spcBef>
              <a:spcAft>
                <a:spcPts val="0"/>
              </a:spcAft>
            </a:pPr>
            <a:r>
              <a:rPr lang="en-US" b="0" i="0" dirty="0">
                <a:solidFill>
                  <a:srgbClr val="242021"/>
                </a:solidFill>
                <a:effectLst/>
                <a:ea typeface="Calibri" panose="020F0502020204030204" pitchFamily="34" charset="0"/>
                <a:cs typeface="SimSun" panose="02010600030101010101" pitchFamily="2" charset="-122"/>
              </a:rPr>
              <a:t>Prof. </a:t>
            </a:r>
            <a:r>
              <a:rPr lang="en-US" b="0" i="0" dirty="0" err="1">
                <a:solidFill>
                  <a:srgbClr val="242021"/>
                </a:solidFill>
                <a:effectLst/>
                <a:ea typeface="Calibri" panose="020F0502020204030204" pitchFamily="34" charset="0"/>
                <a:cs typeface="SimSun" panose="02010600030101010101" pitchFamily="2" charset="-122"/>
              </a:rPr>
              <a:t>Mabogunje’s</a:t>
            </a:r>
            <a:r>
              <a:rPr lang="en-US" b="0" i="0" dirty="0">
                <a:solidFill>
                  <a:srgbClr val="242021"/>
                </a:solidFill>
                <a:effectLst/>
                <a:ea typeface="Calibri" panose="020F0502020204030204" pitchFamily="34" charset="0"/>
                <a:cs typeface="SimSun" panose="02010600030101010101" pitchFamily="2" charset="-122"/>
              </a:rPr>
              <a:t> pioneering role reverberates in the annals of disciplines like geography, urban and regional planning, development studies and the social sciences generally to the extent that he provided the </a:t>
            </a:r>
            <a:r>
              <a:rPr lang="en-US" b="1" i="0" dirty="0">
                <a:solidFill>
                  <a:srgbClr val="242021"/>
                </a:solidFill>
                <a:effectLst/>
                <a:ea typeface="Calibri" panose="020F0502020204030204" pitchFamily="34" charset="0"/>
                <a:cs typeface="SimSun" panose="02010600030101010101" pitchFamily="2" charset="-122"/>
              </a:rPr>
              <a:t>theoretical focus </a:t>
            </a:r>
            <a:r>
              <a:rPr lang="en-US" b="0" i="0" dirty="0">
                <a:solidFill>
                  <a:srgbClr val="242021"/>
                </a:solidFill>
                <a:effectLst/>
                <a:ea typeface="Calibri" panose="020F0502020204030204" pitchFamily="34" charset="0"/>
                <a:cs typeface="SimSun" panose="02010600030101010101" pitchFamily="2" charset="-122"/>
              </a:rPr>
              <a:t>that have prompted </a:t>
            </a:r>
            <a:r>
              <a:rPr lang="en-US" b="1" i="0" dirty="0">
                <a:solidFill>
                  <a:srgbClr val="242021"/>
                </a:solidFill>
                <a:effectLst/>
                <a:ea typeface="Calibri" panose="020F0502020204030204" pitchFamily="34" charset="0"/>
                <a:cs typeface="SimSun" panose="02010600030101010101" pitchFamily="2" charset="-122"/>
              </a:rPr>
              <a:t>scientific investigations </a:t>
            </a:r>
            <a:r>
              <a:rPr lang="en-US" b="0" i="0" dirty="0">
                <a:solidFill>
                  <a:srgbClr val="242021"/>
                </a:solidFill>
                <a:effectLst/>
                <a:ea typeface="Calibri" panose="020F0502020204030204" pitchFamily="34" charset="0"/>
                <a:cs typeface="SimSun" panose="02010600030101010101" pitchFamily="2" charset="-122"/>
              </a:rPr>
              <a:t>in understanding issues of urbanization and its implications for </a:t>
            </a:r>
            <a:r>
              <a:rPr lang="en-US" b="1" i="0" dirty="0">
                <a:solidFill>
                  <a:srgbClr val="242021"/>
                </a:solidFill>
                <a:effectLst/>
                <a:ea typeface="Calibri" panose="020F0502020204030204" pitchFamily="34" charset="0"/>
                <a:cs typeface="SimSun" panose="02010600030101010101" pitchFamily="2" charset="-122"/>
              </a:rPr>
              <a:t>national development particularly in Nigeria, and indeed, the rest of Afr</a:t>
            </a:r>
            <a:r>
              <a:rPr lang="en-US" b="0" i="0" dirty="0">
                <a:solidFill>
                  <a:srgbClr val="242021"/>
                </a:solidFill>
                <a:effectLst/>
                <a:ea typeface="Calibri" panose="020F0502020204030204" pitchFamily="34" charset="0"/>
                <a:cs typeface="SimSun" panose="02010600030101010101" pitchFamily="2" charset="-122"/>
              </a:rPr>
              <a:t>ica (</a:t>
            </a:r>
            <a:r>
              <a:rPr lang="en-US" dirty="0">
                <a:solidFill>
                  <a:srgbClr val="242021"/>
                </a:solidFill>
                <a:effectLst/>
                <a:ea typeface="Calibri" panose="020F0502020204030204" pitchFamily="34" charset="0"/>
                <a:cs typeface="SimSun" panose="02010600030101010101" pitchFamily="2" charset="-122"/>
              </a:rPr>
              <a:t>Coquery-Vidrovitch </a:t>
            </a:r>
            <a:r>
              <a:rPr lang="en-US" b="0" i="0" dirty="0">
                <a:solidFill>
                  <a:srgbClr val="242021"/>
                </a:solidFill>
                <a:effectLst/>
                <a:ea typeface="Calibri" panose="020F0502020204030204" pitchFamily="34" charset="0"/>
                <a:cs typeface="SimSun" panose="02010600030101010101" pitchFamily="2" charset="-122"/>
              </a:rPr>
              <a:t>2005). </a:t>
            </a:r>
            <a:endParaRPr lang="en-NG" b="0" i="0" dirty="0">
              <a:solidFill>
                <a:srgbClr val="242021"/>
              </a:solidFill>
              <a:effectLst/>
              <a:ea typeface="Calibri" panose="020F0502020204030204" pitchFamily="34" charset="0"/>
              <a:cs typeface="SimSun" panose="02010600030101010101" pitchFamily="2" charset="-122"/>
            </a:endParaRPr>
          </a:p>
          <a:p>
            <a:r>
              <a:rPr lang="en-US" sz="1400" dirty="0">
                <a:solidFill>
                  <a:srgbClr val="242021"/>
                </a:solidFill>
                <a:effectLst/>
                <a:ea typeface="Calibri" panose="020F0502020204030204" pitchFamily="34" charset="0"/>
                <a:cs typeface="SimSun" panose="02010600030101010101" pitchFamily="2" charset="-122"/>
              </a:rPr>
              <a:t>Coquery-Vidrovitch, C. </a:t>
            </a:r>
            <a:r>
              <a:rPr lang="en-US" sz="1400" b="0" i="0" dirty="0">
                <a:solidFill>
                  <a:srgbClr val="242021"/>
                </a:solidFill>
                <a:effectLst/>
                <a:ea typeface="Calibri" panose="020F0502020204030204" pitchFamily="34" charset="0"/>
                <a:cs typeface="SimSun" panose="02010600030101010101" pitchFamily="2" charset="-122"/>
              </a:rPr>
              <a:t>2005. </a:t>
            </a:r>
            <a:r>
              <a:rPr lang="en-US" sz="1400" dirty="0">
                <a:solidFill>
                  <a:srgbClr val="242021"/>
                </a:solidFill>
                <a:effectLst/>
                <a:ea typeface="Calibri" panose="020F0502020204030204" pitchFamily="34" charset="0"/>
                <a:cs typeface="SimSun" panose="02010600030101010101" pitchFamily="2" charset="-122"/>
              </a:rPr>
              <a:t>Introduction: African Urban Spaces: History and Culture</a:t>
            </a:r>
            <a:r>
              <a:rPr lang="en-US" sz="1400" dirty="0">
                <a:effectLst/>
                <a:ea typeface="Calibri" panose="020F0502020204030204" pitchFamily="34" charset="0"/>
                <a:cs typeface="SimSun" panose="02010600030101010101" pitchFamily="2" charset="-122"/>
              </a:rPr>
              <a:t> </a:t>
            </a:r>
            <a:r>
              <a:rPr lang="en-US" sz="1400" b="0" i="0" dirty="0">
                <a:solidFill>
                  <a:srgbClr val="242021"/>
                </a:solidFill>
                <a:effectLst/>
                <a:ea typeface="Calibri" panose="020F0502020204030204" pitchFamily="34" charset="0"/>
                <a:cs typeface="SimSun" panose="02010600030101010101" pitchFamily="2" charset="-122"/>
              </a:rPr>
              <a:t>In: Salm, Stephen &amp; </a:t>
            </a:r>
            <a:r>
              <a:rPr lang="en-US" sz="1400" b="0" i="0" dirty="0" err="1">
                <a:solidFill>
                  <a:srgbClr val="242021"/>
                </a:solidFill>
                <a:effectLst/>
                <a:ea typeface="Calibri" panose="020F0502020204030204" pitchFamily="34" charset="0"/>
                <a:cs typeface="SimSun" panose="02010600030101010101" pitchFamily="2" charset="-122"/>
              </a:rPr>
              <a:t>Falola</a:t>
            </a:r>
            <a:r>
              <a:rPr lang="en-US" sz="1400" b="0" i="0" dirty="0">
                <a:solidFill>
                  <a:srgbClr val="242021"/>
                </a:solidFill>
                <a:effectLst/>
                <a:ea typeface="Calibri" panose="020F0502020204030204" pitchFamily="34" charset="0"/>
                <a:cs typeface="SimSun" panose="02010600030101010101" pitchFamily="2" charset="-122"/>
              </a:rPr>
              <a:t>, Toyin. African Urban Spaces in Historical Perspective. Rochester: Rochester University Press</a:t>
            </a:r>
            <a:endParaRPr lang="en-NG" sz="1400" dirty="0"/>
          </a:p>
        </p:txBody>
      </p:sp>
      <p:sp>
        <p:nvSpPr>
          <p:cNvPr id="8" name="AutoShape 2" descr="The principles of the decolonizing Indigenous framework. Adapted from... |  Download Scientific Diagram">
            <a:extLst>
              <a:ext uri="{FF2B5EF4-FFF2-40B4-BE49-F238E27FC236}">
                <a16:creationId xmlns:a16="http://schemas.microsoft.com/office/drawing/2014/main" id="{0B501A14-0550-A166-5C89-ACC4DF41D40D}"/>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G"/>
          </a:p>
        </p:txBody>
      </p:sp>
      <p:pic>
        <p:nvPicPr>
          <p:cNvPr id="10" name="Picture 9">
            <a:extLst>
              <a:ext uri="{FF2B5EF4-FFF2-40B4-BE49-F238E27FC236}">
                <a16:creationId xmlns:a16="http://schemas.microsoft.com/office/drawing/2014/main" id="{8692A283-43FF-6335-3D67-B80D6C49B5CD}"/>
              </a:ext>
            </a:extLst>
          </p:cNvPr>
          <p:cNvPicPr>
            <a:picLocks noChangeAspect="1"/>
          </p:cNvPicPr>
          <p:nvPr/>
        </p:nvPicPr>
        <p:blipFill>
          <a:blip r:embed="rId3"/>
          <a:stretch>
            <a:fillRect/>
          </a:stretch>
        </p:blipFill>
        <p:spPr>
          <a:xfrm>
            <a:off x="9624279" y="457200"/>
            <a:ext cx="2396405" cy="2376435"/>
          </a:xfrm>
          <a:prstGeom prst="rect">
            <a:avLst/>
          </a:prstGeom>
        </p:spPr>
      </p:pic>
    </p:spTree>
    <p:extLst>
      <p:ext uri="{BB962C8B-B14F-4D97-AF65-F5344CB8AC3E}">
        <p14:creationId xmlns:p14="http://schemas.microsoft.com/office/powerpoint/2010/main" val="25532859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02E043ED-7C0C-1850-25A1-9D0976FDEF01}"/>
              </a:ext>
            </a:extLst>
          </p:cNvPr>
          <p:cNvPicPr>
            <a:picLocks noChangeAspect="1"/>
          </p:cNvPicPr>
          <p:nvPr/>
        </p:nvPicPr>
        <p:blipFill>
          <a:blip r:embed="rId2"/>
          <a:stretch>
            <a:fillRect/>
          </a:stretch>
        </p:blipFill>
        <p:spPr>
          <a:xfrm>
            <a:off x="8442390" y="73845"/>
            <a:ext cx="3679271" cy="2728449"/>
          </a:xfrm>
          <a:prstGeom prst="rect">
            <a:avLst/>
          </a:prstGeom>
        </p:spPr>
      </p:pic>
      <p:sp>
        <p:nvSpPr>
          <p:cNvPr id="3" name="Content Placeholder 2">
            <a:extLst>
              <a:ext uri="{FF2B5EF4-FFF2-40B4-BE49-F238E27FC236}">
                <a16:creationId xmlns:a16="http://schemas.microsoft.com/office/drawing/2014/main" id="{3CC8003A-218B-BD85-655E-8ACEE7A969F5}"/>
              </a:ext>
            </a:extLst>
          </p:cNvPr>
          <p:cNvSpPr>
            <a:spLocks noGrp="1"/>
          </p:cNvSpPr>
          <p:nvPr>
            <p:ph idx="1"/>
          </p:nvPr>
        </p:nvSpPr>
        <p:spPr>
          <a:xfrm>
            <a:off x="497633" y="398106"/>
            <a:ext cx="7869395" cy="5218923"/>
          </a:xfrm>
        </p:spPr>
        <p:txBody>
          <a:bodyPr/>
          <a:lstStyle/>
          <a:p>
            <a:r>
              <a:rPr lang="en-NG" sz="2400" b="1" dirty="0" err="1"/>
              <a:t>Multidisciplinarity</a:t>
            </a:r>
            <a:r>
              <a:rPr lang="en-NG" sz="2400" b="1" dirty="0"/>
              <a:t>:</a:t>
            </a:r>
            <a:endParaRPr lang="en-NG" sz="2400" dirty="0"/>
          </a:p>
          <a:p>
            <a:endParaRPr lang="en-NG" sz="800" dirty="0"/>
          </a:p>
          <a:p>
            <a:pPr marL="201168" lvl="1" indent="0" algn="just">
              <a:buNone/>
            </a:pPr>
            <a:r>
              <a:rPr lang="en-NG" sz="2400" i="1" dirty="0"/>
              <a:t>	</a:t>
            </a:r>
            <a:r>
              <a:rPr lang="en-NG" sz="2400" b="1" i="1" dirty="0">
                <a:solidFill>
                  <a:srgbClr val="FF0000"/>
                </a:solidFill>
              </a:rPr>
              <a:t>‘’Exploring wider fields of know</a:t>
            </a:r>
            <a:r>
              <a:rPr lang="en-US" sz="2400" b="1" i="1" dirty="0">
                <a:solidFill>
                  <a:srgbClr val="FF0000"/>
                </a:solidFill>
              </a:rPr>
              <a:t>led</a:t>
            </a:r>
            <a:r>
              <a:rPr lang="en-NG" sz="2400" b="1" i="1" dirty="0" err="1">
                <a:solidFill>
                  <a:srgbClr val="FF0000"/>
                </a:solidFill>
              </a:rPr>
              <a:t>ge</a:t>
            </a:r>
            <a:r>
              <a:rPr lang="en-NG" sz="2400" b="1" i="1" dirty="0">
                <a:solidFill>
                  <a:srgbClr val="FF0000"/>
                </a:solidFill>
              </a:rPr>
              <a:t> could do no harm but expand your own intellectual horizon. If you are able to see the interrelationship between such fields of knowledge and your own area of preference, you would have gained immeasurably in your understanding of your field,,          </a:t>
            </a:r>
          </a:p>
          <a:p>
            <a:pPr marL="201168" lvl="1" indent="0" algn="just">
              <a:buNone/>
            </a:pPr>
            <a:r>
              <a:rPr lang="en-NG" sz="2400" b="1" i="1" dirty="0">
                <a:solidFill>
                  <a:srgbClr val="FF0000"/>
                </a:solidFill>
              </a:rPr>
              <a:t>					 </a:t>
            </a:r>
            <a:r>
              <a:rPr lang="en-NG" sz="2000" b="1" i="1" dirty="0">
                <a:solidFill>
                  <a:srgbClr val="FF0000"/>
                </a:solidFill>
              </a:rPr>
              <a:t>- Akin </a:t>
            </a:r>
            <a:r>
              <a:rPr lang="en-NG" sz="2000" b="1" i="1" dirty="0" err="1">
                <a:solidFill>
                  <a:srgbClr val="FF0000"/>
                </a:solidFill>
              </a:rPr>
              <a:t>Mabogunje</a:t>
            </a:r>
            <a:r>
              <a:rPr lang="en-NG" sz="2000" b="1" i="1" dirty="0">
                <a:solidFill>
                  <a:srgbClr val="FF0000"/>
                </a:solidFill>
              </a:rPr>
              <a:t>, 2011</a:t>
            </a:r>
          </a:p>
          <a:p>
            <a:pPr marL="201168" lvl="1" indent="0" algn="just">
              <a:buNone/>
            </a:pPr>
            <a:endParaRPr lang="en-NG" sz="2000" b="1" i="1" dirty="0">
              <a:solidFill>
                <a:srgbClr val="FF0000"/>
              </a:solidFill>
            </a:endParaRPr>
          </a:p>
          <a:p>
            <a:pPr marL="201168" lvl="1" indent="0" algn="just">
              <a:buNone/>
            </a:pPr>
            <a:endParaRPr lang="en-NG" sz="2000" b="1" i="1" dirty="0">
              <a:solidFill>
                <a:srgbClr val="FF0000"/>
              </a:solidFill>
            </a:endParaRPr>
          </a:p>
          <a:p>
            <a:pPr marL="201168" lvl="1" indent="0" algn="just">
              <a:buNone/>
            </a:pPr>
            <a:endParaRPr lang="en-NG" sz="2000" b="1" i="1" dirty="0">
              <a:solidFill>
                <a:srgbClr val="FF0000"/>
              </a:solidFill>
            </a:endParaRPr>
          </a:p>
          <a:p>
            <a:pPr marL="201168" lvl="1" indent="0" algn="just">
              <a:buNone/>
            </a:pPr>
            <a:endParaRPr lang="en-NG" sz="2000" b="1" i="1" dirty="0">
              <a:solidFill>
                <a:srgbClr val="FF0000"/>
              </a:solidFill>
            </a:endParaRPr>
          </a:p>
          <a:p>
            <a:r>
              <a:rPr lang="en-NG" sz="1400" dirty="0" err="1">
                <a:solidFill>
                  <a:srgbClr val="242021"/>
                </a:solidFill>
                <a:ea typeface="Calibri" panose="020F0502020204030204" pitchFamily="34" charset="0"/>
                <a:cs typeface="SimSun" panose="02010600030101010101" pitchFamily="2" charset="-122"/>
              </a:rPr>
              <a:t>Mabogunje</a:t>
            </a:r>
            <a:r>
              <a:rPr lang="en-NG" sz="1400" dirty="0">
                <a:solidFill>
                  <a:srgbClr val="242021"/>
                </a:solidFill>
                <a:ea typeface="Calibri" panose="020F0502020204030204" pitchFamily="34" charset="0"/>
                <a:cs typeface="SimSun" panose="02010600030101010101" pitchFamily="2" charset="-122"/>
              </a:rPr>
              <a:t>. A. 2011 A measure of Grace. </a:t>
            </a:r>
            <a:r>
              <a:rPr lang="en-NG" sz="1400" dirty="0" err="1">
                <a:solidFill>
                  <a:srgbClr val="242021"/>
                </a:solidFill>
                <a:ea typeface="Calibri" panose="020F0502020204030204" pitchFamily="34" charset="0"/>
                <a:cs typeface="SimSun" panose="02010600030101010101" pitchFamily="2" charset="-122"/>
              </a:rPr>
              <a:t>Ibadan:Book</a:t>
            </a:r>
            <a:r>
              <a:rPr lang="en-NG" sz="1400" dirty="0">
                <a:solidFill>
                  <a:srgbClr val="242021"/>
                </a:solidFill>
                <a:ea typeface="Calibri" panose="020F0502020204030204" pitchFamily="34" charset="0"/>
                <a:cs typeface="SimSun" panose="02010600030101010101" pitchFamily="2" charset="-122"/>
              </a:rPr>
              <a:t> builders Publishers</a:t>
            </a:r>
            <a:endParaRPr lang="en-NG" sz="2200" i="1" dirty="0"/>
          </a:p>
        </p:txBody>
      </p:sp>
    </p:spTree>
    <p:extLst>
      <p:ext uri="{BB962C8B-B14F-4D97-AF65-F5344CB8AC3E}">
        <p14:creationId xmlns:p14="http://schemas.microsoft.com/office/powerpoint/2010/main" val="3287775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a:extLst>
              <a:ext uri="{FF2B5EF4-FFF2-40B4-BE49-F238E27FC236}">
                <a16:creationId xmlns:a16="http://schemas.microsoft.com/office/drawing/2014/main" id="{6E6EAA57-6D67-5875-F918-33FF34EAA73A}"/>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G"/>
          </a:p>
        </p:txBody>
      </p:sp>
      <p:pic>
        <p:nvPicPr>
          <p:cNvPr id="6" name="Picture 5">
            <a:extLst>
              <a:ext uri="{FF2B5EF4-FFF2-40B4-BE49-F238E27FC236}">
                <a16:creationId xmlns:a16="http://schemas.microsoft.com/office/drawing/2014/main" id="{85B7C6B4-8BDA-2585-D36E-DE06FF0F83FB}"/>
              </a:ext>
            </a:extLst>
          </p:cNvPr>
          <p:cNvPicPr>
            <a:picLocks noChangeAspect="1"/>
          </p:cNvPicPr>
          <p:nvPr/>
        </p:nvPicPr>
        <p:blipFill rotWithShape="1">
          <a:blip r:embed="rId2"/>
          <a:srcRect l="7638" t="32381" r="7693" b="29343"/>
          <a:stretch/>
        </p:blipFill>
        <p:spPr>
          <a:xfrm>
            <a:off x="214005" y="356716"/>
            <a:ext cx="7149403" cy="5103128"/>
          </a:xfrm>
          <a:prstGeom prst="rect">
            <a:avLst/>
          </a:prstGeom>
        </p:spPr>
      </p:pic>
      <p:pic>
        <p:nvPicPr>
          <p:cNvPr id="7" name="Picture 6">
            <a:extLst>
              <a:ext uri="{FF2B5EF4-FFF2-40B4-BE49-F238E27FC236}">
                <a16:creationId xmlns:a16="http://schemas.microsoft.com/office/drawing/2014/main" id="{228A31C2-735B-92EA-9D37-EC4D17DB356B}"/>
              </a:ext>
            </a:extLst>
          </p:cNvPr>
          <p:cNvPicPr>
            <a:picLocks noChangeAspect="1"/>
          </p:cNvPicPr>
          <p:nvPr/>
        </p:nvPicPr>
        <p:blipFill>
          <a:blip r:embed="rId3"/>
          <a:stretch>
            <a:fillRect/>
          </a:stretch>
        </p:blipFill>
        <p:spPr>
          <a:xfrm>
            <a:off x="8210670" y="244589"/>
            <a:ext cx="3690436" cy="5625665"/>
          </a:xfrm>
          <a:prstGeom prst="rect">
            <a:avLst/>
          </a:prstGeom>
        </p:spPr>
      </p:pic>
      <p:cxnSp>
        <p:nvCxnSpPr>
          <p:cNvPr id="9" name="Straight Connector 8">
            <a:extLst>
              <a:ext uri="{FF2B5EF4-FFF2-40B4-BE49-F238E27FC236}">
                <a16:creationId xmlns:a16="http://schemas.microsoft.com/office/drawing/2014/main" id="{28A6AB3A-BE35-E011-F943-5ECDEE5CE53B}"/>
              </a:ext>
            </a:extLst>
          </p:cNvPr>
          <p:cNvCxnSpPr>
            <a:cxnSpLocks/>
          </p:cNvCxnSpPr>
          <p:nvPr/>
        </p:nvCxnSpPr>
        <p:spPr>
          <a:xfrm>
            <a:off x="2906485" y="5230167"/>
            <a:ext cx="4200211" cy="0"/>
          </a:xfrm>
          <a:prstGeom prst="line">
            <a:avLst/>
          </a:prstGeom>
          <a:ln w="28575">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14" name="Straight Connector 13">
            <a:extLst>
              <a:ext uri="{FF2B5EF4-FFF2-40B4-BE49-F238E27FC236}">
                <a16:creationId xmlns:a16="http://schemas.microsoft.com/office/drawing/2014/main" id="{79F9CAC1-F035-45DB-7A71-DA09118E316F}"/>
              </a:ext>
            </a:extLst>
          </p:cNvPr>
          <p:cNvCxnSpPr>
            <a:cxnSpLocks/>
          </p:cNvCxnSpPr>
          <p:nvPr/>
        </p:nvCxnSpPr>
        <p:spPr>
          <a:xfrm>
            <a:off x="1730828" y="4496637"/>
            <a:ext cx="5375868" cy="0"/>
          </a:xfrm>
          <a:prstGeom prst="line">
            <a:avLst/>
          </a:prstGeom>
          <a:ln w="28575">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17" name="Straight Connector 16">
            <a:extLst>
              <a:ext uri="{FF2B5EF4-FFF2-40B4-BE49-F238E27FC236}">
                <a16:creationId xmlns:a16="http://schemas.microsoft.com/office/drawing/2014/main" id="{37858F27-5D17-58F4-1A2E-7B7FF31294CE}"/>
              </a:ext>
            </a:extLst>
          </p:cNvPr>
          <p:cNvCxnSpPr>
            <a:cxnSpLocks/>
          </p:cNvCxnSpPr>
          <p:nvPr/>
        </p:nvCxnSpPr>
        <p:spPr>
          <a:xfrm>
            <a:off x="444639" y="4722726"/>
            <a:ext cx="1251019" cy="0"/>
          </a:xfrm>
          <a:prstGeom prst="line">
            <a:avLst/>
          </a:prstGeom>
          <a:ln w="28575">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20" name="Straight Connector 19">
            <a:extLst>
              <a:ext uri="{FF2B5EF4-FFF2-40B4-BE49-F238E27FC236}">
                <a16:creationId xmlns:a16="http://schemas.microsoft.com/office/drawing/2014/main" id="{787A3FF7-526C-B22A-6662-B7DE3C0BAF81}"/>
              </a:ext>
            </a:extLst>
          </p:cNvPr>
          <p:cNvCxnSpPr>
            <a:cxnSpLocks/>
          </p:cNvCxnSpPr>
          <p:nvPr/>
        </p:nvCxnSpPr>
        <p:spPr>
          <a:xfrm>
            <a:off x="3265714" y="4722726"/>
            <a:ext cx="3893736" cy="0"/>
          </a:xfrm>
          <a:prstGeom prst="line">
            <a:avLst/>
          </a:prstGeom>
          <a:ln w="28575">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24" name="Straight Connector 23">
            <a:extLst>
              <a:ext uri="{FF2B5EF4-FFF2-40B4-BE49-F238E27FC236}">
                <a16:creationId xmlns:a16="http://schemas.microsoft.com/office/drawing/2014/main" id="{8FC8D1A7-8633-49E4-8894-C5A59028D705}"/>
              </a:ext>
            </a:extLst>
          </p:cNvPr>
          <p:cNvCxnSpPr>
            <a:cxnSpLocks/>
          </p:cNvCxnSpPr>
          <p:nvPr/>
        </p:nvCxnSpPr>
        <p:spPr>
          <a:xfrm>
            <a:off x="432079" y="4960656"/>
            <a:ext cx="1467060" cy="0"/>
          </a:xfrm>
          <a:prstGeom prst="line">
            <a:avLst/>
          </a:prstGeom>
          <a:ln w="28575">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30" name="Straight Connector 29">
            <a:extLst>
              <a:ext uri="{FF2B5EF4-FFF2-40B4-BE49-F238E27FC236}">
                <a16:creationId xmlns:a16="http://schemas.microsoft.com/office/drawing/2014/main" id="{8F4191AD-C9F7-BA50-8BD2-D005DE2E207A}"/>
              </a:ext>
            </a:extLst>
          </p:cNvPr>
          <p:cNvCxnSpPr>
            <a:cxnSpLocks/>
          </p:cNvCxnSpPr>
          <p:nvPr/>
        </p:nvCxnSpPr>
        <p:spPr>
          <a:xfrm>
            <a:off x="497393" y="2391507"/>
            <a:ext cx="4612193" cy="0"/>
          </a:xfrm>
          <a:prstGeom prst="line">
            <a:avLst/>
          </a:prstGeom>
          <a:ln w="28575">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34" name="Straight Connector 33">
            <a:extLst>
              <a:ext uri="{FF2B5EF4-FFF2-40B4-BE49-F238E27FC236}">
                <a16:creationId xmlns:a16="http://schemas.microsoft.com/office/drawing/2014/main" id="{38CC216B-AD50-0A5A-D135-A7B7AEFE85FE}"/>
              </a:ext>
            </a:extLst>
          </p:cNvPr>
          <p:cNvCxnSpPr>
            <a:cxnSpLocks/>
          </p:cNvCxnSpPr>
          <p:nvPr/>
        </p:nvCxnSpPr>
        <p:spPr>
          <a:xfrm>
            <a:off x="444639" y="5458289"/>
            <a:ext cx="1467060" cy="0"/>
          </a:xfrm>
          <a:prstGeom prst="line">
            <a:avLst/>
          </a:prstGeom>
          <a:ln w="28575">
            <a:solidFill>
              <a:srgbClr val="FF0000"/>
            </a:solidFill>
          </a:ln>
        </p:spPr>
        <p:style>
          <a:lnRef idx="1">
            <a:schemeClr val="accent2"/>
          </a:lnRef>
          <a:fillRef idx="0">
            <a:schemeClr val="accent2"/>
          </a:fillRef>
          <a:effectRef idx="0">
            <a:schemeClr val="accent2"/>
          </a:effectRef>
          <a:fontRef idx="minor">
            <a:schemeClr val="tx1"/>
          </a:fontRef>
        </p:style>
      </p:cxnSp>
      <p:sp>
        <p:nvSpPr>
          <p:cNvPr id="35" name="TextBox 34">
            <a:extLst>
              <a:ext uri="{FF2B5EF4-FFF2-40B4-BE49-F238E27FC236}">
                <a16:creationId xmlns:a16="http://schemas.microsoft.com/office/drawing/2014/main" id="{5DEFCF56-61BF-98AA-328D-BBE4787F8BD1}"/>
              </a:ext>
            </a:extLst>
          </p:cNvPr>
          <p:cNvSpPr txBox="1"/>
          <p:nvPr/>
        </p:nvSpPr>
        <p:spPr>
          <a:xfrm>
            <a:off x="432079" y="5593703"/>
            <a:ext cx="6832879" cy="523220"/>
          </a:xfrm>
          <a:prstGeom prst="rect">
            <a:avLst/>
          </a:prstGeom>
          <a:noFill/>
        </p:spPr>
        <p:txBody>
          <a:bodyPr wrap="square" rtlCol="0">
            <a:spAutoFit/>
          </a:bodyPr>
          <a:lstStyle/>
          <a:p>
            <a:r>
              <a:rPr lang="en-US" sz="1400" dirty="0"/>
              <a:t>Aronson, D. R. (1971). [Review of </a:t>
            </a:r>
            <a:r>
              <a:rPr lang="en-US" sz="1400" i="1" dirty="0"/>
              <a:t>Urbanization in Nigeria.</a:t>
            </a:r>
            <a:r>
              <a:rPr lang="en-US" sz="1400" dirty="0"/>
              <a:t>, by A. L. Mabogunje]. </a:t>
            </a:r>
            <a:r>
              <a:rPr lang="en-US" sz="1400" i="1" dirty="0"/>
              <a:t>American Journal of Sociology</a:t>
            </a:r>
            <a:r>
              <a:rPr lang="en-US" sz="1400" dirty="0"/>
              <a:t>, </a:t>
            </a:r>
            <a:r>
              <a:rPr lang="en-US" sz="1400" i="1" dirty="0"/>
              <a:t>77</a:t>
            </a:r>
            <a:r>
              <a:rPr lang="en-US" sz="1400" dirty="0"/>
              <a:t>(2), 382–384. http://www.jstor.org/stable/2776906</a:t>
            </a:r>
          </a:p>
        </p:txBody>
      </p:sp>
    </p:spTree>
    <p:extLst>
      <p:ext uri="{BB962C8B-B14F-4D97-AF65-F5344CB8AC3E}">
        <p14:creationId xmlns:p14="http://schemas.microsoft.com/office/powerpoint/2010/main" val="26804082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30528F2-7CF5-FEE9-5490-6284CF8121EE}"/>
              </a:ext>
            </a:extLst>
          </p:cNvPr>
          <p:cNvSpPr>
            <a:spLocks noGrp="1"/>
          </p:cNvSpPr>
          <p:nvPr>
            <p:ph idx="1"/>
          </p:nvPr>
        </p:nvSpPr>
        <p:spPr>
          <a:xfrm>
            <a:off x="542611" y="331596"/>
            <a:ext cx="7096049" cy="5537498"/>
          </a:xfrm>
        </p:spPr>
        <p:txBody>
          <a:bodyPr/>
          <a:lstStyle/>
          <a:p>
            <a:r>
              <a:rPr lang="en-NG" sz="2000" b="1" dirty="0">
                <a:effectLst/>
                <a:ea typeface="Calibri" panose="020F0502020204030204" pitchFamily="34" charset="0"/>
              </a:rPr>
              <a:t>Mixed Methods research</a:t>
            </a:r>
          </a:p>
          <a:p>
            <a:r>
              <a:rPr lang="en-NG" sz="2000" dirty="0">
                <a:effectLst/>
                <a:ea typeface="Calibri" panose="020F0502020204030204" pitchFamily="34" charset="0"/>
              </a:rPr>
              <a:t>H</a:t>
            </a:r>
            <a:r>
              <a:rPr lang="en" sz="2000" dirty="0">
                <a:effectLst/>
                <a:ea typeface="Calibri" panose="020F0502020204030204" pitchFamily="34" charset="0"/>
              </a:rPr>
              <a:t>is historical training provided and understanding of </a:t>
            </a:r>
            <a:r>
              <a:rPr lang="en" sz="2000" i="1" dirty="0">
                <a:effectLst/>
                <a:ea typeface="Calibri" panose="020F0502020204030204" pitchFamily="34" charset="0"/>
              </a:rPr>
              <a:t>‘the substantive development process of a people over time in space’,</a:t>
            </a:r>
            <a:r>
              <a:rPr lang="en" sz="2000" dirty="0">
                <a:effectLst/>
                <a:ea typeface="Calibri" panose="020F0502020204030204" pitchFamily="34" charset="0"/>
              </a:rPr>
              <a:t> but in order to move beyond the description of landscape change and towards an understanding of process and explanation of change, quantitative approaches were required</a:t>
            </a:r>
            <a:r>
              <a:rPr lang="en-NG" sz="2000" dirty="0">
                <a:effectLst/>
                <a:ea typeface="Calibri" panose="020F0502020204030204" pitchFamily="34" charset="0"/>
              </a:rPr>
              <a:t>.</a:t>
            </a:r>
          </a:p>
          <a:p>
            <a:r>
              <a:rPr lang="en" sz="2000" dirty="0">
                <a:effectLst/>
                <a:ea typeface="Calibri" panose="020F0502020204030204" pitchFamily="34" charset="0"/>
              </a:rPr>
              <a:t>Together, historical and quantitative methods could provide insights into the development process.</a:t>
            </a:r>
            <a:r>
              <a:rPr lang="en-NG" sz="2000" dirty="0">
                <a:effectLst/>
                <a:ea typeface="Calibri" panose="020F0502020204030204" pitchFamily="34" charset="0"/>
              </a:rPr>
              <a:t> Using this approach, </a:t>
            </a:r>
            <a:r>
              <a:rPr lang="en" sz="2000" dirty="0">
                <a:effectLst/>
                <a:ea typeface="Calibri" panose="020F0502020204030204" pitchFamily="34" charset="0"/>
              </a:rPr>
              <a:t>he published his second major monograph, </a:t>
            </a:r>
            <a:r>
              <a:rPr lang="en" sz="2000" i="1" dirty="0">
                <a:effectLst/>
                <a:ea typeface="Calibri" panose="020F0502020204030204" pitchFamily="34" charset="0"/>
              </a:rPr>
              <a:t>The Development Process: A Spatial Perspective</a:t>
            </a:r>
            <a:r>
              <a:rPr lang="en-NG" sz="2000" i="1" dirty="0">
                <a:effectLst/>
                <a:ea typeface="Calibri" panose="020F0502020204030204" pitchFamily="34" charset="0"/>
              </a:rPr>
              <a:t> in 1980</a:t>
            </a:r>
            <a:r>
              <a:rPr lang="en" sz="2000" i="1" dirty="0">
                <a:effectLst/>
                <a:ea typeface="Calibri" panose="020F0502020204030204" pitchFamily="34" charset="0"/>
              </a:rPr>
              <a:t>.</a:t>
            </a:r>
            <a:endParaRPr lang="en-NG" sz="2000" dirty="0">
              <a:effectLst/>
              <a:ea typeface="Arial" panose="020B0604020202020204" pitchFamily="34" charset="0"/>
            </a:endParaRPr>
          </a:p>
          <a:p>
            <a:endParaRPr lang="en-NG" dirty="0"/>
          </a:p>
        </p:txBody>
      </p:sp>
      <p:pic>
        <p:nvPicPr>
          <p:cNvPr id="10" name="Picture 9">
            <a:extLst>
              <a:ext uri="{FF2B5EF4-FFF2-40B4-BE49-F238E27FC236}">
                <a16:creationId xmlns:a16="http://schemas.microsoft.com/office/drawing/2014/main" id="{1E40EA16-996E-3A8D-BAFD-EB64A5BC42B2}"/>
              </a:ext>
            </a:extLst>
          </p:cNvPr>
          <p:cNvPicPr>
            <a:picLocks noChangeAspect="1"/>
          </p:cNvPicPr>
          <p:nvPr/>
        </p:nvPicPr>
        <p:blipFill rotWithShape="1">
          <a:blip r:embed="rId2"/>
          <a:srcRect l="15823" t="8652" r="13863" b="9388"/>
          <a:stretch/>
        </p:blipFill>
        <p:spPr>
          <a:xfrm>
            <a:off x="7974564" y="255036"/>
            <a:ext cx="4024604" cy="5828526"/>
          </a:xfrm>
          <a:prstGeom prst="rect">
            <a:avLst/>
          </a:prstGeom>
        </p:spPr>
      </p:pic>
      <p:sp>
        <p:nvSpPr>
          <p:cNvPr id="11" name="TextBox 10">
            <a:extLst>
              <a:ext uri="{FF2B5EF4-FFF2-40B4-BE49-F238E27FC236}">
                <a16:creationId xmlns:a16="http://schemas.microsoft.com/office/drawing/2014/main" id="{8E570C0C-282C-E312-0525-F082EE7FD649}"/>
              </a:ext>
            </a:extLst>
          </p:cNvPr>
          <p:cNvSpPr txBox="1"/>
          <p:nvPr/>
        </p:nvSpPr>
        <p:spPr>
          <a:xfrm>
            <a:off x="432079" y="5593703"/>
            <a:ext cx="6832879" cy="523220"/>
          </a:xfrm>
          <a:prstGeom prst="rect">
            <a:avLst/>
          </a:prstGeom>
          <a:noFill/>
        </p:spPr>
        <p:txBody>
          <a:bodyPr wrap="square" rtlCol="0">
            <a:spAutoFit/>
          </a:bodyPr>
          <a:lstStyle/>
          <a:p>
            <a:r>
              <a:rPr lang="en-NG" sz="1400" dirty="0"/>
              <a:t>Craggs R &amp; </a:t>
            </a:r>
            <a:r>
              <a:rPr lang="en-US" sz="1400" dirty="0"/>
              <a:t>Lawanson</a:t>
            </a:r>
            <a:r>
              <a:rPr lang="en-NG" sz="1400" dirty="0"/>
              <a:t>. </a:t>
            </a:r>
            <a:r>
              <a:rPr lang="en-US" sz="1400" dirty="0"/>
              <a:t>T</a:t>
            </a:r>
            <a:r>
              <a:rPr lang="en-NG" sz="1400" dirty="0"/>
              <a:t> </a:t>
            </a:r>
            <a:r>
              <a:rPr lang="en-US" sz="1400" dirty="0"/>
              <a:t>(</a:t>
            </a:r>
            <a:r>
              <a:rPr lang="en-NG" sz="1400" dirty="0"/>
              <a:t>forthcoming)</a:t>
            </a:r>
            <a:r>
              <a:rPr lang="en-US" sz="1400" dirty="0"/>
              <a:t>. </a:t>
            </a:r>
            <a:r>
              <a:rPr lang="en-NG" sz="1400" dirty="0"/>
              <a:t>‘Akin </a:t>
            </a:r>
            <a:r>
              <a:rPr lang="en-NG" sz="1400" dirty="0" err="1"/>
              <a:t>Mabogunje</a:t>
            </a:r>
            <a:r>
              <a:rPr lang="en-NG" sz="1400" dirty="0"/>
              <a:t>’ in </a:t>
            </a:r>
            <a:r>
              <a:rPr lang="en-US" sz="1400" b="0" i="1" dirty="0">
                <a:solidFill>
                  <a:srgbClr val="1A1A1A"/>
                </a:solidFill>
                <a:effectLst/>
              </a:rPr>
              <a:t>Mary Gilmartin, Phil Hubbard, Rob </a:t>
            </a:r>
            <a:r>
              <a:rPr lang="en-US" sz="1400" b="0" i="1" dirty="0" err="1">
                <a:solidFill>
                  <a:srgbClr val="1A1A1A"/>
                </a:solidFill>
                <a:effectLst/>
              </a:rPr>
              <a:t>Kitchin</a:t>
            </a:r>
            <a:r>
              <a:rPr lang="en-US" sz="1400" b="0" i="1" dirty="0">
                <a:solidFill>
                  <a:srgbClr val="1A1A1A"/>
                </a:solidFill>
                <a:effectLst/>
              </a:rPr>
              <a:t> and Sue Roberts</a:t>
            </a:r>
            <a:r>
              <a:rPr lang="en-NG" sz="1400" b="0" i="1" dirty="0">
                <a:solidFill>
                  <a:srgbClr val="1A1A1A"/>
                </a:solidFill>
                <a:effectLst/>
              </a:rPr>
              <a:t> (eds)</a:t>
            </a:r>
            <a:r>
              <a:rPr lang="en-US" sz="1400" dirty="0"/>
              <a:t>Key</a:t>
            </a:r>
            <a:r>
              <a:rPr lang="en-NG" sz="1400" dirty="0"/>
              <a:t> thinkers on Space and Place (3rd Edition). Sage</a:t>
            </a:r>
            <a:endParaRPr lang="en-US" sz="1400" dirty="0"/>
          </a:p>
        </p:txBody>
      </p:sp>
      <p:cxnSp>
        <p:nvCxnSpPr>
          <p:cNvPr id="13" name="Straight Connector 12">
            <a:extLst>
              <a:ext uri="{FF2B5EF4-FFF2-40B4-BE49-F238E27FC236}">
                <a16:creationId xmlns:a16="http://schemas.microsoft.com/office/drawing/2014/main" id="{085FB053-396F-7CF1-CA8F-D26D51C0B741}"/>
              </a:ext>
            </a:extLst>
          </p:cNvPr>
          <p:cNvCxnSpPr>
            <a:cxnSpLocks/>
          </p:cNvCxnSpPr>
          <p:nvPr/>
        </p:nvCxnSpPr>
        <p:spPr>
          <a:xfrm>
            <a:off x="728505" y="2200589"/>
            <a:ext cx="723482"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1C7FBCD0-4328-0FBB-29B7-339DF4F2BBFF}"/>
              </a:ext>
            </a:extLst>
          </p:cNvPr>
          <p:cNvCxnSpPr>
            <a:cxnSpLocks/>
          </p:cNvCxnSpPr>
          <p:nvPr/>
        </p:nvCxnSpPr>
        <p:spPr>
          <a:xfrm flipV="1">
            <a:off x="2306097" y="1622809"/>
            <a:ext cx="5189973" cy="3516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A9E19B7-5074-9D3A-3019-3B72F1CEBFF4}"/>
              </a:ext>
            </a:extLst>
          </p:cNvPr>
          <p:cNvCxnSpPr>
            <a:cxnSpLocks/>
          </p:cNvCxnSpPr>
          <p:nvPr/>
        </p:nvCxnSpPr>
        <p:spPr>
          <a:xfrm flipV="1">
            <a:off x="728505" y="1889090"/>
            <a:ext cx="6360607" cy="5024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0652627E-BAC0-5743-D5B5-0C6BA696C18A}"/>
              </a:ext>
            </a:extLst>
          </p:cNvPr>
          <p:cNvCxnSpPr>
            <a:cxnSpLocks/>
          </p:cNvCxnSpPr>
          <p:nvPr/>
        </p:nvCxnSpPr>
        <p:spPr>
          <a:xfrm>
            <a:off x="1743389" y="2647741"/>
            <a:ext cx="3707842"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38679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AF7E0F3-3060-4437-BA3E-4922F6873DE9}"/>
              </a:ext>
            </a:extLst>
          </p:cNvPr>
          <p:cNvSpPr>
            <a:spLocks noGrp="1"/>
          </p:cNvSpPr>
          <p:nvPr>
            <p:ph type="ftr" sz="quarter" idx="11"/>
          </p:nvPr>
        </p:nvSpPr>
        <p:spPr>
          <a:xfrm>
            <a:off x="4038600" y="6356350"/>
            <a:ext cx="4114800" cy="365125"/>
          </a:xfrm>
          <a:prstGeom prst="rect">
            <a:avLst/>
          </a:prstGeom>
        </p:spPr>
        <p:txBody>
          <a:bodyPr vert="horz" lIns="91440" tIns="45720" rIns="91440" bIns="45720" rtlCol="0" anchor="ctr"/>
          <a:lstStyle>
            <a:defPPr>
              <a:defRPr lang="en-001"/>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001"/>
          </a:p>
        </p:txBody>
      </p:sp>
      <p:sp>
        <p:nvSpPr>
          <p:cNvPr id="5" name="Google Shape;413;p2">
            <a:extLst>
              <a:ext uri="{FF2B5EF4-FFF2-40B4-BE49-F238E27FC236}">
                <a16:creationId xmlns:a16="http://schemas.microsoft.com/office/drawing/2014/main" id="{65468D86-F7FD-4DDC-BA3F-2732EFF6E2CD}"/>
              </a:ext>
            </a:extLst>
          </p:cNvPr>
          <p:cNvSpPr/>
          <p:nvPr/>
        </p:nvSpPr>
        <p:spPr>
          <a:xfrm>
            <a:off x="1402193" y="2427926"/>
            <a:ext cx="1102200" cy="1100100"/>
          </a:xfrm>
          <a:prstGeom prst="rect">
            <a:avLst/>
          </a:prstGeom>
          <a:solidFill>
            <a:schemeClr val="tx2">
              <a:lumMod val="7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400" b="1" i="0" u="none" strike="noStrike" cap="none">
                <a:solidFill>
                  <a:schemeClr val="lt1"/>
                </a:solidFill>
                <a:latin typeface="Arial"/>
                <a:ea typeface="Arial"/>
                <a:cs typeface="Arial"/>
                <a:sym typeface="Arial"/>
              </a:rPr>
              <a:t>1</a:t>
            </a:r>
            <a:endParaRPr sz="1400" b="0" i="0" u="none" strike="noStrike" cap="none">
              <a:solidFill>
                <a:srgbClr val="000000"/>
              </a:solidFill>
              <a:latin typeface="Arial"/>
              <a:ea typeface="Arial"/>
              <a:cs typeface="Arial"/>
              <a:sym typeface="Arial"/>
            </a:endParaRPr>
          </a:p>
        </p:txBody>
      </p:sp>
      <p:sp>
        <p:nvSpPr>
          <p:cNvPr id="6" name="Google Shape;415;p2">
            <a:extLst>
              <a:ext uri="{FF2B5EF4-FFF2-40B4-BE49-F238E27FC236}">
                <a16:creationId xmlns:a16="http://schemas.microsoft.com/office/drawing/2014/main" id="{7DE4B060-AB71-417B-B886-C4013B5D162F}"/>
              </a:ext>
            </a:extLst>
          </p:cNvPr>
          <p:cNvSpPr/>
          <p:nvPr/>
        </p:nvSpPr>
        <p:spPr>
          <a:xfrm>
            <a:off x="1727204" y="3275131"/>
            <a:ext cx="445800" cy="490200"/>
          </a:xfrm>
          <a:prstGeom prst="rect">
            <a:avLst/>
          </a:prstGeom>
          <a:solidFill>
            <a:schemeClr val="tx2">
              <a:lumMod val="75000"/>
            </a:schemeClr>
          </a:solidFill>
          <a:ln w="381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1" i="0" u="none" strike="noStrike" cap="none">
              <a:solidFill>
                <a:schemeClr val="lt1"/>
              </a:solidFill>
              <a:latin typeface="Arial"/>
              <a:ea typeface="Arial"/>
              <a:cs typeface="Arial"/>
              <a:sym typeface="Arial"/>
            </a:endParaRPr>
          </a:p>
        </p:txBody>
      </p:sp>
      <p:sp>
        <p:nvSpPr>
          <p:cNvPr id="7" name="Google Shape;413;p2">
            <a:extLst>
              <a:ext uri="{FF2B5EF4-FFF2-40B4-BE49-F238E27FC236}">
                <a16:creationId xmlns:a16="http://schemas.microsoft.com/office/drawing/2014/main" id="{3A166B9A-3303-41BF-B63B-069C53E6BCE8}"/>
              </a:ext>
            </a:extLst>
          </p:cNvPr>
          <p:cNvSpPr/>
          <p:nvPr/>
        </p:nvSpPr>
        <p:spPr>
          <a:xfrm>
            <a:off x="3403058" y="2427926"/>
            <a:ext cx="1102200" cy="1100100"/>
          </a:xfrm>
          <a:prstGeom prst="rect">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400" b="1" dirty="0">
                <a:solidFill>
                  <a:schemeClr val="lt1"/>
                </a:solidFill>
                <a:latin typeface="Arial"/>
                <a:ea typeface="Arial"/>
                <a:cs typeface="Arial"/>
                <a:sym typeface="Arial"/>
              </a:rPr>
              <a:t>2</a:t>
            </a:r>
            <a:endParaRPr sz="1400" b="0" i="0" u="none" strike="noStrike" cap="none" dirty="0">
              <a:solidFill>
                <a:srgbClr val="000000"/>
              </a:solidFill>
              <a:latin typeface="Arial"/>
              <a:ea typeface="Arial"/>
              <a:cs typeface="Arial"/>
              <a:sym typeface="Arial"/>
            </a:endParaRPr>
          </a:p>
        </p:txBody>
      </p:sp>
      <p:sp>
        <p:nvSpPr>
          <p:cNvPr id="8" name="Google Shape;415;p2">
            <a:extLst>
              <a:ext uri="{FF2B5EF4-FFF2-40B4-BE49-F238E27FC236}">
                <a16:creationId xmlns:a16="http://schemas.microsoft.com/office/drawing/2014/main" id="{9B2022C3-7662-4080-B526-BA5D07C01557}"/>
              </a:ext>
            </a:extLst>
          </p:cNvPr>
          <p:cNvSpPr/>
          <p:nvPr/>
        </p:nvSpPr>
        <p:spPr>
          <a:xfrm>
            <a:off x="3728069" y="3275131"/>
            <a:ext cx="445800" cy="490200"/>
          </a:xfrm>
          <a:prstGeom prst="rect">
            <a:avLst/>
          </a:prstGeom>
          <a:solidFill>
            <a:schemeClr val="accent2">
              <a:lumMod val="75000"/>
            </a:schemeClr>
          </a:solidFill>
          <a:ln w="381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1" i="0" u="none" strike="noStrike" cap="none">
              <a:solidFill>
                <a:schemeClr val="lt1"/>
              </a:solidFill>
              <a:latin typeface="Arial"/>
              <a:ea typeface="Arial"/>
              <a:cs typeface="Arial"/>
              <a:sym typeface="Arial"/>
            </a:endParaRPr>
          </a:p>
        </p:txBody>
      </p:sp>
      <p:sp>
        <p:nvSpPr>
          <p:cNvPr id="9" name="Google Shape;413;p2">
            <a:extLst>
              <a:ext uri="{FF2B5EF4-FFF2-40B4-BE49-F238E27FC236}">
                <a16:creationId xmlns:a16="http://schemas.microsoft.com/office/drawing/2014/main" id="{F76B038B-6914-4B6F-94DF-462288AE5CA8}"/>
              </a:ext>
            </a:extLst>
          </p:cNvPr>
          <p:cNvSpPr/>
          <p:nvPr/>
        </p:nvSpPr>
        <p:spPr>
          <a:xfrm>
            <a:off x="5403923" y="2427926"/>
            <a:ext cx="1102200" cy="1100100"/>
          </a:xfrm>
          <a:prstGeom prst="rect">
            <a:avLst/>
          </a:prstGeom>
          <a:solidFill>
            <a:schemeClr val="accent1">
              <a:lumMod val="7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400" b="1" dirty="0">
                <a:solidFill>
                  <a:schemeClr val="lt1"/>
                </a:solidFill>
                <a:latin typeface="Arial"/>
                <a:ea typeface="Arial"/>
                <a:cs typeface="Arial"/>
                <a:sym typeface="Arial"/>
              </a:rPr>
              <a:t>3</a:t>
            </a:r>
            <a:endParaRPr sz="1400" b="0" i="0" u="none" strike="noStrike" cap="none" dirty="0">
              <a:solidFill>
                <a:srgbClr val="000000"/>
              </a:solidFill>
              <a:latin typeface="Arial"/>
              <a:ea typeface="Arial"/>
              <a:cs typeface="Arial"/>
              <a:sym typeface="Arial"/>
            </a:endParaRPr>
          </a:p>
        </p:txBody>
      </p:sp>
      <p:sp>
        <p:nvSpPr>
          <p:cNvPr id="10" name="Google Shape;415;p2">
            <a:extLst>
              <a:ext uri="{FF2B5EF4-FFF2-40B4-BE49-F238E27FC236}">
                <a16:creationId xmlns:a16="http://schemas.microsoft.com/office/drawing/2014/main" id="{DF70D8DF-02D6-4730-9D51-141CA4746BBE}"/>
              </a:ext>
            </a:extLst>
          </p:cNvPr>
          <p:cNvSpPr/>
          <p:nvPr/>
        </p:nvSpPr>
        <p:spPr>
          <a:xfrm>
            <a:off x="5728934" y="3275131"/>
            <a:ext cx="445800" cy="490200"/>
          </a:xfrm>
          <a:prstGeom prst="rect">
            <a:avLst/>
          </a:prstGeom>
          <a:solidFill>
            <a:schemeClr val="accent1">
              <a:lumMod val="75000"/>
            </a:schemeClr>
          </a:solidFill>
          <a:ln w="381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1" i="0" u="none" strike="noStrike" cap="none">
              <a:solidFill>
                <a:schemeClr val="lt1"/>
              </a:solidFill>
              <a:latin typeface="Arial"/>
              <a:ea typeface="Arial"/>
              <a:cs typeface="Arial"/>
              <a:sym typeface="Arial"/>
            </a:endParaRPr>
          </a:p>
        </p:txBody>
      </p:sp>
      <p:sp>
        <p:nvSpPr>
          <p:cNvPr id="11" name="Google Shape;413;p2">
            <a:extLst>
              <a:ext uri="{FF2B5EF4-FFF2-40B4-BE49-F238E27FC236}">
                <a16:creationId xmlns:a16="http://schemas.microsoft.com/office/drawing/2014/main" id="{5E95FDE6-0CB4-4D07-A793-CAAAE409CB44}"/>
              </a:ext>
            </a:extLst>
          </p:cNvPr>
          <p:cNvSpPr/>
          <p:nvPr/>
        </p:nvSpPr>
        <p:spPr>
          <a:xfrm>
            <a:off x="7398410" y="2427926"/>
            <a:ext cx="1102200" cy="1100100"/>
          </a:xfrm>
          <a:prstGeom prst="rect">
            <a:avLst/>
          </a:prstGeom>
          <a:solidFill>
            <a:schemeClr val="accent3">
              <a:lumMod val="5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400" b="1" dirty="0">
                <a:solidFill>
                  <a:schemeClr val="lt1"/>
                </a:solidFill>
                <a:latin typeface="Arial"/>
                <a:ea typeface="Arial"/>
                <a:cs typeface="Arial"/>
                <a:sym typeface="Arial"/>
              </a:rPr>
              <a:t>4</a:t>
            </a:r>
            <a:endParaRPr sz="1400" b="0" i="0" u="none" strike="noStrike" cap="none" dirty="0">
              <a:solidFill>
                <a:srgbClr val="000000"/>
              </a:solidFill>
              <a:latin typeface="Arial"/>
              <a:ea typeface="Arial"/>
              <a:cs typeface="Arial"/>
              <a:sym typeface="Arial"/>
            </a:endParaRPr>
          </a:p>
        </p:txBody>
      </p:sp>
      <p:sp>
        <p:nvSpPr>
          <p:cNvPr id="12" name="Google Shape;415;p2">
            <a:extLst>
              <a:ext uri="{FF2B5EF4-FFF2-40B4-BE49-F238E27FC236}">
                <a16:creationId xmlns:a16="http://schemas.microsoft.com/office/drawing/2014/main" id="{40B0A6A5-9F0C-425E-92E1-6BC8299495A2}"/>
              </a:ext>
            </a:extLst>
          </p:cNvPr>
          <p:cNvSpPr/>
          <p:nvPr/>
        </p:nvSpPr>
        <p:spPr>
          <a:xfrm>
            <a:off x="7723421" y="3275131"/>
            <a:ext cx="445800" cy="490200"/>
          </a:xfrm>
          <a:prstGeom prst="rect">
            <a:avLst/>
          </a:prstGeom>
          <a:solidFill>
            <a:schemeClr val="accent3">
              <a:lumMod val="50000"/>
            </a:schemeClr>
          </a:solidFill>
          <a:ln w="381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1" i="0" u="none" strike="noStrike" cap="none">
              <a:solidFill>
                <a:schemeClr val="lt1"/>
              </a:solidFill>
              <a:latin typeface="Arial"/>
              <a:ea typeface="Arial"/>
              <a:cs typeface="Arial"/>
              <a:sym typeface="Arial"/>
            </a:endParaRPr>
          </a:p>
        </p:txBody>
      </p:sp>
      <p:sp>
        <p:nvSpPr>
          <p:cNvPr id="13" name="Google Shape;413;p2">
            <a:extLst>
              <a:ext uri="{FF2B5EF4-FFF2-40B4-BE49-F238E27FC236}">
                <a16:creationId xmlns:a16="http://schemas.microsoft.com/office/drawing/2014/main" id="{FBF4CD46-67D1-4CB5-A43F-7F85A5F46D13}"/>
              </a:ext>
            </a:extLst>
          </p:cNvPr>
          <p:cNvSpPr/>
          <p:nvPr/>
        </p:nvSpPr>
        <p:spPr>
          <a:xfrm>
            <a:off x="9386519" y="2427926"/>
            <a:ext cx="1102200" cy="1100100"/>
          </a:xfrm>
          <a:prstGeom prst="rect">
            <a:avLst/>
          </a:prstGeom>
          <a:solidFill>
            <a:schemeClr val="accent4">
              <a:lumMod val="75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400" b="1" dirty="0">
                <a:solidFill>
                  <a:schemeClr val="lt1"/>
                </a:solidFill>
                <a:latin typeface="Arial"/>
                <a:ea typeface="Arial"/>
                <a:cs typeface="Arial"/>
                <a:sym typeface="Arial"/>
              </a:rPr>
              <a:t>5</a:t>
            </a:r>
            <a:endParaRPr sz="1400" b="0" i="0" u="none" strike="noStrike" cap="none" dirty="0">
              <a:solidFill>
                <a:srgbClr val="000000"/>
              </a:solidFill>
              <a:latin typeface="Arial"/>
              <a:ea typeface="Arial"/>
              <a:cs typeface="Arial"/>
              <a:sym typeface="Arial"/>
            </a:endParaRPr>
          </a:p>
        </p:txBody>
      </p:sp>
      <p:sp>
        <p:nvSpPr>
          <p:cNvPr id="14" name="Google Shape;415;p2">
            <a:extLst>
              <a:ext uri="{FF2B5EF4-FFF2-40B4-BE49-F238E27FC236}">
                <a16:creationId xmlns:a16="http://schemas.microsoft.com/office/drawing/2014/main" id="{1E7F7196-EEE5-498F-AB1C-3F3D3E227E1F}"/>
              </a:ext>
            </a:extLst>
          </p:cNvPr>
          <p:cNvSpPr/>
          <p:nvPr/>
        </p:nvSpPr>
        <p:spPr>
          <a:xfrm>
            <a:off x="9711530" y="3275131"/>
            <a:ext cx="445800" cy="490200"/>
          </a:xfrm>
          <a:prstGeom prst="rect">
            <a:avLst/>
          </a:prstGeom>
          <a:solidFill>
            <a:schemeClr val="accent4">
              <a:lumMod val="75000"/>
            </a:schemeClr>
          </a:solidFill>
          <a:ln w="381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1" i="0" u="none" strike="noStrike" cap="none">
              <a:solidFill>
                <a:schemeClr val="lt1"/>
              </a:solidFill>
              <a:latin typeface="Arial"/>
              <a:ea typeface="Arial"/>
              <a:cs typeface="Arial"/>
              <a:sym typeface="Arial"/>
            </a:endParaRPr>
          </a:p>
        </p:txBody>
      </p:sp>
      <p:sp>
        <p:nvSpPr>
          <p:cNvPr id="15" name="Rectangle 14">
            <a:extLst>
              <a:ext uri="{FF2B5EF4-FFF2-40B4-BE49-F238E27FC236}">
                <a16:creationId xmlns:a16="http://schemas.microsoft.com/office/drawing/2014/main" id="{64D53FCD-77E9-465B-B518-96404E32DE53}"/>
              </a:ext>
            </a:extLst>
          </p:cNvPr>
          <p:cNvSpPr/>
          <p:nvPr/>
        </p:nvSpPr>
        <p:spPr>
          <a:xfrm>
            <a:off x="738153" y="3728900"/>
            <a:ext cx="2218761" cy="1200329"/>
          </a:xfrm>
          <a:prstGeom prst="rect">
            <a:avLst/>
          </a:prstGeom>
        </p:spPr>
        <p:txBody>
          <a:bodyPr wrap="square">
            <a:spAutoFit/>
          </a:bodyPr>
          <a:lstStyle/>
          <a:p>
            <a:pPr marL="285750" indent="-17463"/>
            <a:r>
              <a:rPr lang="en-US" b="1" dirty="0">
                <a:solidFill>
                  <a:srgbClr val="212529"/>
                </a:solidFill>
                <a:latin typeface="ProximaNova"/>
              </a:rPr>
              <a:t>Introduction: </a:t>
            </a:r>
            <a:r>
              <a:rPr lang="en-NG" dirty="0">
                <a:solidFill>
                  <a:srgbClr val="212529"/>
                </a:solidFill>
                <a:latin typeface="ProximaNova"/>
              </a:rPr>
              <a:t>Africa’s urban trajectory: Matters Arising</a:t>
            </a:r>
            <a:endParaRPr lang="en-US" dirty="0">
              <a:solidFill>
                <a:srgbClr val="212529"/>
              </a:solidFill>
              <a:latin typeface="ProximaNova"/>
            </a:endParaRPr>
          </a:p>
        </p:txBody>
      </p:sp>
      <p:sp>
        <p:nvSpPr>
          <p:cNvPr id="17" name="Rectangle 16">
            <a:extLst>
              <a:ext uri="{FF2B5EF4-FFF2-40B4-BE49-F238E27FC236}">
                <a16:creationId xmlns:a16="http://schemas.microsoft.com/office/drawing/2014/main" id="{37EBD886-AA88-4C0D-ADA1-B72B9D594EB2}"/>
              </a:ext>
            </a:extLst>
          </p:cNvPr>
          <p:cNvSpPr/>
          <p:nvPr/>
        </p:nvSpPr>
        <p:spPr>
          <a:xfrm>
            <a:off x="3127914" y="3691328"/>
            <a:ext cx="1816460" cy="1200329"/>
          </a:xfrm>
          <a:prstGeom prst="rect">
            <a:avLst/>
          </a:prstGeom>
        </p:spPr>
        <p:txBody>
          <a:bodyPr wrap="square">
            <a:spAutoFit/>
          </a:bodyPr>
          <a:lstStyle/>
          <a:p>
            <a:pPr marL="285750" indent="-17463"/>
            <a:r>
              <a:rPr lang="en-US" b="1" dirty="0">
                <a:solidFill>
                  <a:srgbClr val="212529"/>
                </a:solidFill>
                <a:latin typeface="ProximaNova"/>
              </a:rPr>
              <a:t>Sustainable</a:t>
            </a:r>
            <a:r>
              <a:rPr lang="en-NG" b="1" dirty="0">
                <a:solidFill>
                  <a:srgbClr val="212529"/>
                </a:solidFill>
                <a:latin typeface="ProximaNova"/>
              </a:rPr>
              <a:t> </a:t>
            </a:r>
            <a:r>
              <a:rPr lang="en-NG" b="1" dirty="0" err="1">
                <a:solidFill>
                  <a:srgbClr val="212529"/>
                </a:solidFill>
                <a:latin typeface="ProximaNova"/>
              </a:rPr>
              <a:t>Urbanisation:</a:t>
            </a:r>
            <a:r>
              <a:rPr lang="en-NG" dirty="0" err="1">
                <a:solidFill>
                  <a:srgbClr val="212529"/>
                </a:solidFill>
                <a:latin typeface="ProximaNova"/>
              </a:rPr>
              <a:t>Myth</a:t>
            </a:r>
            <a:r>
              <a:rPr lang="en-NG" dirty="0">
                <a:solidFill>
                  <a:srgbClr val="212529"/>
                </a:solidFill>
                <a:latin typeface="ProximaNova"/>
              </a:rPr>
              <a:t> or possibility?</a:t>
            </a:r>
            <a:endParaRPr lang="en-US" dirty="0">
              <a:solidFill>
                <a:srgbClr val="212529"/>
              </a:solidFill>
              <a:latin typeface="ProximaNova"/>
            </a:endParaRPr>
          </a:p>
        </p:txBody>
      </p:sp>
      <p:sp>
        <p:nvSpPr>
          <p:cNvPr id="18" name="Rectangle 17">
            <a:extLst>
              <a:ext uri="{FF2B5EF4-FFF2-40B4-BE49-F238E27FC236}">
                <a16:creationId xmlns:a16="http://schemas.microsoft.com/office/drawing/2014/main" id="{48D88B3F-4ABB-4B45-B694-EBBD223735D6}"/>
              </a:ext>
            </a:extLst>
          </p:cNvPr>
          <p:cNvSpPr/>
          <p:nvPr/>
        </p:nvSpPr>
        <p:spPr>
          <a:xfrm>
            <a:off x="5034454" y="3725358"/>
            <a:ext cx="1956931" cy="2031325"/>
          </a:xfrm>
          <a:prstGeom prst="rect">
            <a:avLst/>
          </a:prstGeom>
        </p:spPr>
        <p:txBody>
          <a:bodyPr wrap="square">
            <a:spAutoFit/>
          </a:bodyPr>
          <a:lstStyle/>
          <a:p>
            <a:pPr marL="225425" indent="42863"/>
            <a:r>
              <a:rPr lang="en-NG" b="1" dirty="0">
                <a:solidFill>
                  <a:srgbClr val="212529"/>
                </a:solidFill>
                <a:latin typeface="ProximaNova"/>
              </a:rPr>
              <a:t>Deep Dive 1: </a:t>
            </a:r>
            <a:r>
              <a:rPr lang="en-US" b="1" dirty="0">
                <a:solidFill>
                  <a:srgbClr val="212529"/>
                </a:solidFill>
                <a:latin typeface="ProximaNova"/>
              </a:rPr>
              <a:t>Sustainable</a:t>
            </a:r>
            <a:r>
              <a:rPr lang="en-NG" b="1" dirty="0">
                <a:solidFill>
                  <a:srgbClr val="212529"/>
                </a:solidFill>
                <a:latin typeface="ProximaNova"/>
              </a:rPr>
              <a:t> Urbanisation in Africa: </a:t>
            </a:r>
            <a:r>
              <a:rPr lang="en-NG" dirty="0">
                <a:solidFill>
                  <a:srgbClr val="212529"/>
                </a:solidFill>
                <a:latin typeface="ProximaNova"/>
              </a:rPr>
              <a:t>Mabogunje intellectual Legacy </a:t>
            </a:r>
            <a:endParaRPr lang="en-US" dirty="0">
              <a:solidFill>
                <a:srgbClr val="212529"/>
              </a:solidFill>
              <a:latin typeface="ProximaNova"/>
            </a:endParaRPr>
          </a:p>
        </p:txBody>
      </p:sp>
      <p:sp>
        <p:nvSpPr>
          <p:cNvPr id="19" name="Rectangle 18">
            <a:extLst>
              <a:ext uri="{FF2B5EF4-FFF2-40B4-BE49-F238E27FC236}">
                <a16:creationId xmlns:a16="http://schemas.microsoft.com/office/drawing/2014/main" id="{8B9A1A2D-EE2E-4206-8B54-365E87DB9477}"/>
              </a:ext>
            </a:extLst>
          </p:cNvPr>
          <p:cNvSpPr/>
          <p:nvPr/>
        </p:nvSpPr>
        <p:spPr>
          <a:xfrm>
            <a:off x="6932393" y="3732732"/>
            <a:ext cx="1965532" cy="1754326"/>
          </a:xfrm>
          <a:prstGeom prst="rect">
            <a:avLst/>
          </a:prstGeom>
        </p:spPr>
        <p:txBody>
          <a:bodyPr wrap="square">
            <a:spAutoFit/>
          </a:bodyPr>
          <a:lstStyle/>
          <a:p>
            <a:pPr marL="285750" indent="-17463"/>
            <a:r>
              <a:rPr lang="en-NG" b="1" dirty="0">
                <a:solidFill>
                  <a:srgbClr val="212529"/>
                </a:solidFill>
                <a:latin typeface="ProximaNova"/>
              </a:rPr>
              <a:t>Deep Dive 2: </a:t>
            </a:r>
            <a:r>
              <a:rPr lang="en-US" b="1" dirty="0">
                <a:solidFill>
                  <a:srgbClr val="212529"/>
                </a:solidFill>
                <a:latin typeface="ProximaNova"/>
              </a:rPr>
              <a:t>Sustainable</a:t>
            </a:r>
            <a:r>
              <a:rPr lang="en-NG" b="1" dirty="0">
                <a:solidFill>
                  <a:srgbClr val="212529"/>
                </a:solidFill>
                <a:latin typeface="ProximaNova"/>
              </a:rPr>
              <a:t> Urbanisation in Africa: </a:t>
            </a:r>
            <a:r>
              <a:rPr lang="en-NG" dirty="0">
                <a:solidFill>
                  <a:srgbClr val="212529"/>
                </a:solidFill>
                <a:latin typeface="ProximaNova"/>
              </a:rPr>
              <a:t>Mabogunje Practice Legacy</a:t>
            </a:r>
            <a:endParaRPr lang="en-US" dirty="0">
              <a:solidFill>
                <a:srgbClr val="212529"/>
              </a:solidFill>
              <a:latin typeface="ProximaNova"/>
            </a:endParaRPr>
          </a:p>
        </p:txBody>
      </p:sp>
      <p:sp>
        <p:nvSpPr>
          <p:cNvPr id="20" name="Rectangle 19">
            <a:extLst>
              <a:ext uri="{FF2B5EF4-FFF2-40B4-BE49-F238E27FC236}">
                <a16:creationId xmlns:a16="http://schemas.microsoft.com/office/drawing/2014/main" id="{990685B1-E3F2-4DAA-8650-E894030198E6}"/>
              </a:ext>
            </a:extLst>
          </p:cNvPr>
          <p:cNvSpPr/>
          <p:nvPr/>
        </p:nvSpPr>
        <p:spPr>
          <a:xfrm>
            <a:off x="9068925" y="3725358"/>
            <a:ext cx="1965533" cy="923330"/>
          </a:xfrm>
          <a:prstGeom prst="rect">
            <a:avLst/>
          </a:prstGeom>
        </p:spPr>
        <p:txBody>
          <a:bodyPr wrap="square">
            <a:spAutoFit/>
          </a:bodyPr>
          <a:lstStyle/>
          <a:p>
            <a:pPr marL="285750" indent="-17463"/>
            <a:r>
              <a:rPr lang="en-US" b="1" dirty="0">
                <a:solidFill>
                  <a:srgbClr val="212529"/>
                </a:solidFill>
                <a:latin typeface="ProximaNova"/>
              </a:rPr>
              <a:t>Conclusion: </a:t>
            </a:r>
          </a:p>
          <a:p>
            <a:pPr marL="285750" indent="-17463"/>
            <a:r>
              <a:rPr lang="en-NG" dirty="0">
                <a:solidFill>
                  <a:srgbClr val="212529"/>
                </a:solidFill>
                <a:latin typeface="ProximaNova"/>
              </a:rPr>
              <a:t>Towards Better Urban Futures:</a:t>
            </a:r>
            <a:endParaRPr lang="en-001" dirty="0"/>
          </a:p>
        </p:txBody>
      </p:sp>
      <p:sp>
        <p:nvSpPr>
          <p:cNvPr id="21" name="Rectangle 20">
            <a:extLst>
              <a:ext uri="{FF2B5EF4-FFF2-40B4-BE49-F238E27FC236}">
                <a16:creationId xmlns:a16="http://schemas.microsoft.com/office/drawing/2014/main" id="{431F6616-0C74-460B-A775-63B24631E86E}"/>
              </a:ext>
            </a:extLst>
          </p:cNvPr>
          <p:cNvSpPr/>
          <p:nvPr/>
        </p:nvSpPr>
        <p:spPr>
          <a:xfrm>
            <a:off x="0" y="1097775"/>
            <a:ext cx="3403058" cy="490904"/>
          </a:xfrm>
          <a:prstGeom prst="rect">
            <a:avLst/>
          </a:prstGeom>
          <a:solidFill>
            <a:schemeClr val="accent5">
              <a:lumMod val="60000"/>
              <a:lumOff val="40000"/>
            </a:schemeClr>
          </a:solidFill>
        </p:spPr>
        <p:txBody>
          <a:bodyPr wrap="square">
            <a:spAutoFit/>
          </a:bodyPr>
          <a:lstStyle/>
          <a:p>
            <a:pPr lvl="0">
              <a:lnSpc>
                <a:spcPct val="90000"/>
              </a:lnSpc>
              <a:spcBef>
                <a:spcPts val="1000"/>
              </a:spcBef>
            </a:pPr>
            <a:r>
              <a:rPr lang="en-US" sz="2800" b="1" dirty="0">
                <a:solidFill>
                  <a:srgbClr val="212529"/>
                </a:solidFill>
                <a:latin typeface="Narkisim" panose="020E0502050101010101" pitchFamily="34" charset="-79"/>
                <a:cs typeface="Narkisim" panose="020E0502050101010101" pitchFamily="34" charset="-79"/>
              </a:rPr>
              <a:t>Outline </a:t>
            </a:r>
          </a:p>
        </p:txBody>
      </p:sp>
    </p:spTree>
    <p:extLst>
      <p:ext uri="{BB962C8B-B14F-4D97-AF65-F5344CB8AC3E}">
        <p14:creationId xmlns:p14="http://schemas.microsoft.com/office/powerpoint/2010/main" val="29362472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0671A05-D13D-4091-A8C0-4000E158A4E6}"/>
              </a:ext>
            </a:extLst>
          </p:cNvPr>
          <p:cNvSpPr>
            <a:spLocks noGrp="1"/>
          </p:cNvSpPr>
          <p:nvPr>
            <p:ph type="ctrTitle"/>
          </p:nvPr>
        </p:nvSpPr>
        <p:spPr/>
        <p:txBody>
          <a:bodyPr>
            <a:normAutofit/>
          </a:bodyPr>
          <a:lstStyle/>
          <a:p>
            <a:pPr marL="285750" indent="-17463"/>
            <a:r>
              <a:rPr lang="en-NG" sz="4000" b="1" dirty="0">
                <a:solidFill>
                  <a:srgbClr val="212529"/>
                </a:solidFill>
                <a:latin typeface="ProximaNova"/>
              </a:rPr>
              <a:t>Deep Dive 2: </a:t>
            </a:r>
            <a:r>
              <a:rPr lang="en-US" sz="4000" b="1" dirty="0">
                <a:solidFill>
                  <a:srgbClr val="212529"/>
                </a:solidFill>
                <a:latin typeface="ProximaNova"/>
              </a:rPr>
              <a:t>Sustainable</a:t>
            </a:r>
            <a:r>
              <a:rPr lang="en-NG" sz="4000" b="1" dirty="0">
                <a:solidFill>
                  <a:srgbClr val="212529"/>
                </a:solidFill>
                <a:latin typeface="ProximaNova"/>
              </a:rPr>
              <a:t> Urbanisation in Africa:</a:t>
            </a:r>
            <a:endParaRPr lang="en-US" sz="4000" dirty="0">
              <a:solidFill>
                <a:srgbClr val="212529"/>
              </a:solidFill>
              <a:latin typeface="ProximaNova"/>
            </a:endParaRPr>
          </a:p>
        </p:txBody>
      </p:sp>
      <p:sp>
        <p:nvSpPr>
          <p:cNvPr id="2" name="Subtitle 1">
            <a:extLst>
              <a:ext uri="{FF2B5EF4-FFF2-40B4-BE49-F238E27FC236}">
                <a16:creationId xmlns:a16="http://schemas.microsoft.com/office/drawing/2014/main" id="{3B48EA33-3DC0-F924-F47D-A5AB76915D98}"/>
              </a:ext>
            </a:extLst>
          </p:cNvPr>
          <p:cNvSpPr>
            <a:spLocks noGrp="1"/>
          </p:cNvSpPr>
          <p:nvPr>
            <p:ph type="subTitle" idx="1"/>
          </p:nvPr>
        </p:nvSpPr>
        <p:spPr/>
        <p:txBody>
          <a:bodyPr/>
          <a:lstStyle/>
          <a:p>
            <a:r>
              <a:rPr lang="en-NG" dirty="0">
                <a:solidFill>
                  <a:srgbClr val="212529"/>
                </a:solidFill>
                <a:latin typeface="ProximaNova"/>
              </a:rPr>
              <a:t>Mabogunje PRACTICE Legacy</a:t>
            </a:r>
            <a:endParaRPr lang="en-NG" dirty="0"/>
          </a:p>
        </p:txBody>
      </p:sp>
    </p:spTree>
    <p:extLst>
      <p:ext uri="{BB962C8B-B14F-4D97-AF65-F5344CB8AC3E}">
        <p14:creationId xmlns:p14="http://schemas.microsoft.com/office/powerpoint/2010/main" val="38284950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40E2907-CDA0-353B-EC2E-637D10634FA7}"/>
              </a:ext>
            </a:extLst>
          </p:cNvPr>
          <p:cNvSpPr>
            <a:spLocks noGrp="1"/>
          </p:cNvSpPr>
          <p:nvPr>
            <p:ph idx="1"/>
          </p:nvPr>
        </p:nvSpPr>
        <p:spPr>
          <a:xfrm>
            <a:off x="180870" y="205991"/>
            <a:ext cx="5983794" cy="3223009"/>
          </a:xfrm>
        </p:spPr>
        <p:txBody>
          <a:bodyPr/>
          <a:lstStyle/>
          <a:p>
            <a:pPr>
              <a:lnSpc>
                <a:spcPct val="100000"/>
              </a:lnSpc>
            </a:pPr>
            <a:r>
              <a:rPr lang="en-NG" sz="2400" b="1" dirty="0">
                <a:solidFill>
                  <a:srgbClr val="242021"/>
                </a:solidFill>
                <a:ea typeface="Calibri" panose="020F0502020204030204" pitchFamily="34" charset="0"/>
                <a:cs typeface="SimSun" panose="02010600030101010101" pitchFamily="2" charset="-122"/>
              </a:rPr>
              <a:t>Redefining Development </a:t>
            </a:r>
          </a:p>
          <a:p>
            <a:pPr>
              <a:lnSpc>
                <a:spcPct val="100000"/>
              </a:lnSpc>
              <a:spcBef>
                <a:spcPts val="0"/>
              </a:spcBef>
            </a:pPr>
            <a:endParaRPr lang="en-NG" sz="800" dirty="0">
              <a:effectLst/>
              <a:ea typeface="Calibri" panose="020F0502020204030204" pitchFamily="34" charset="0"/>
              <a:cs typeface="SimSun" panose="02010600030101010101" pitchFamily="2" charset="-122"/>
            </a:endParaRPr>
          </a:p>
          <a:p>
            <a:pPr>
              <a:lnSpc>
                <a:spcPct val="100000"/>
              </a:lnSpc>
            </a:pPr>
            <a:endParaRPr lang="en-NG" dirty="0"/>
          </a:p>
        </p:txBody>
      </p:sp>
      <p:pic>
        <p:nvPicPr>
          <p:cNvPr id="13" name="Picture 12">
            <a:extLst>
              <a:ext uri="{FF2B5EF4-FFF2-40B4-BE49-F238E27FC236}">
                <a16:creationId xmlns:a16="http://schemas.microsoft.com/office/drawing/2014/main" id="{3A445849-C99F-A0A4-0428-0E64707B21C1}"/>
              </a:ext>
            </a:extLst>
          </p:cNvPr>
          <p:cNvPicPr>
            <a:picLocks noChangeAspect="1"/>
          </p:cNvPicPr>
          <p:nvPr/>
        </p:nvPicPr>
        <p:blipFill rotWithShape="1">
          <a:blip r:embed="rId3"/>
          <a:srcRect l="6021" t="3594" r="4090"/>
          <a:stretch/>
        </p:blipFill>
        <p:spPr>
          <a:xfrm>
            <a:off x="7762878" y="120580"/>
            <a:ext cx="4315239" cy="2860377"/>
          </a:xfrm>
          <a:prstGeom prst="rect">
            <a:avLst/>
          </a:prstGeom>
        </p:spPr>
      </p:pic>
      <p:sp>
        <p:nvSpPr>
          <p:cNvPr id="17" name="TextBox 16">
            <a:extLst>
              <a:ext uri="{FF2B5EF4-FFF2-40B4-BE49-F238E27FC236}">
                <a16:creationId xmlns:a16="http://schemas.microsoft.com/office/drawing/2014/main" id="{9F45E77F-D1F8-FAEB-15D4-EF0EC68318F8}"/>
              </a:ext>
            </a:extLst>
          </p:cNvPr>
          <p:cNvSpPr txBox="1"/>
          <p:nvPr/>
        </p:nvSpPr>
        <p:spPr>
          <a:xfrm>
            <a:off x="311498" y="854110"/>
            <a:ext cx="7290079" cy="4755148"/>
          </a:xfrm>
          <a:prstGeom prst="rect">
            <a:avLst/>
          </a:prstGeom>
          <a:noFill/>
        </p:spPr>
        <p:txBody>
          <a:bodyPr wrap="square">
            <a:spAutoFit/>
          </a:bodyPr>
          <a:lstStyle/>
          <a:p>
            <a:pPr marL="457200" marR="457200" algn="just">
              <a:lnSpc>
                <a:spcPct val="100000"/>
              </a:lnSpc>
              <a:spcBef>
                <a:spcPts val="0"/>
              </a:spcBef>
              <a:spcAft>
                <a:spcPts val="0"/>
              </a:spcAft>
            </a:pPr>
            <a:r>
              <a:rPr lang="en-NG" sz="2400" i="1" dirty="0">
                <a:solidFill>
                  <a:srgbClr val="FF0000"/>
                </a:solidFill>
                <a:effectLst/>
                <a:ea typeface="Calibri" panose="020F0502020204030204" pitchFamily="34" charset="0"/>
                <a:cs typeface="SimSun" panose="02010600030101010101" pitchFamily="2" charset="-122"/>
              </a:rPr>
              <a:t>‘’</a:t>
            </a:r>
            <a:r>
              <a:rPr lang="en-NG" sz="2400" i="1" dirty="0">
                <a:solidFill>
                  <a:srgbClr val="FF0000"/>
                </a:solidFill>
                <a:ea typeface="Calibri" panose="020F0502020204030204" pitchFamily="34" charset="0"/>
                <a:cs typeface="SimSun" panose="02010600030101010101" pitchFamily="2" charset="-122"/>
              </a:rPr>
              <a:t>D</a:t>
            </a:r>
            <a:r>
              <a:rPr lang="en-NG" sz="2400" i="1" dirty="0">
                <a:solidFill>
                  <a:srgbClr val="FF0000"/>
                </a:solidFill>
                <a:effectLst/>
                <a:ea typeface="Calibri" panose="020F0502020204030204" pitchFamily="34" charset="0"/>
                <a:cs typeface="SimSun" panose="02010600030101010101" pitchFamily="2" charset="-122"/>
              </a:rPr>
              <a:t>evelopment should be the </a:t>
            </a:r>
            <a:r>
              <a:rPr lang="en-US" sz="2400" i="1" dirty="0">
                <a:solidFill>
                  <a:srgbClr val="FF0000"/>
                </a:solidFill>
                <a:effectLst/>
                <a:ea typeface="Calibri" panose="020F0502020204030204" pitchFamily="34" charset="0"/>
                <a:cs typeface="SimSun" panose="02010600030101010101" pitchFamily="2" charset="-122"/>
              </a:rPr>
              <a:t>process of moving </a:t>
            </a:r>
            <a:r>
              <a:rPr lang="en-US" sz="2400" b="1" i="1" dirty="0">
                <a:solidFill>
                  <a:srgbClr val="FF0000"/>
                </a:solidFill>
                <a:effectLst/>
                <a:ea typeface="Calibri" panose="020F0502020204030204" pitchFamily="34" charset="0"/>
                <a:cs typeface="SimSun" panose="02010600030101010101" pitchFamily="2" charset="-122"/>
              </a:rPr>
              <a:t>whole social system</a:t>
            </a:r>
            <a:r>
              <a:rPr lang="en-NG" sz="2400" b="1" i="1" dirty="0">
                <a:solidFill>
                  <a:srgbClr val="FF0000"/>
                </a:solidFill>
                <a:effectLst/>
                <a:ea typeface="Calibri" panose="020F0502020204030204" pitchFamily="34" charset="0"/>
                <a:cs typeface="SimSun" panose="02010600030101010101" pitchFamily="2" charset="-122"/>
              </a:rPr>
              <a:t>s</a:t>
            </a:r>
            <a:r>
              <a:rPr lang="en-US" sz="2400" b="1" i="1" dirty="0">
                <a:solidFill>
                  <a:srgbClr val="FF0000"/>
                </a:solidFill>
                <a:effectLst/>
                <a:ea typeface="Calibri" panose="020F0502020204030204" pitchFamily="34" charset="0"/>
                <a:cs typeface="SimSun" panose="02010600030101010101" pitchFamily="2" charset="-122"/>
              </a:rPr>
              <a:t> upward</a:t>
            </a:r>
            <a:r>
              <a:rPr lang="en-NG" sz="2400" b="1" i="1" dirty="0">
                <a:solidFill>
                  <a:srgbClr val="FF0000"/>
                </a:solidFill>
                <a:effectLst/>
                <a:ea typeface="Calibri" panose="020F0502020204030204" pitchFamily="34" charset="0"/>
                <a:cs typeface="SimSun" panose="02010600030101010101" pitchFamily="2" charset="-122"/>
              </a:rPr>
              <a:t>, </a:t>
            </a:r>
            <a:r>
              <a:rPr lang="en-US" sz="2400" i="1" dirty="0">
                <a:solidFill>
                  <a:srgbClr val="FF0000"/>
                </a:solidFill>
                <a:effectLst/>
                <a:ea typeface="Calibri" panose="020F0502020204030204" pitchFamily="34" charset="0"/>
                <a:cs typeface="SimSun" panose="02010600030101010101" pitchFamily="2" charset="-122"/>
              </a:rPr>
              <a:t>so as to enhance the capacity of each member of society to realize his inherent potential and to effectively cope with the changing circumstances of his life. It is essentially a </a:t>
            </a:r>
            <a:r>
              <a:rPr lang="en-US" sz="2400" b="1" i="1" dirty="0">
                <a:solidFill>
                  <a:srgbClr val="FF0000"/>
                </a:solidFill>
                <a:effectLst/>
                <a:ea typeface="Calibri" panose="020F0502020204030204" pitchFamily="34" charset="0"/>
                <a:cs typeface="SimSun" panose="02010600030101010101" pitchFamily="2" charset="-122"/>
              </a:rPr>
              <a:t>human issue</a:t>
            </a:r>
            <a:r>
              <a:rPr lang="en-US" sz="2400" i="1" dirty="0">
                <a:solidFill>
                  <a:srgbClr val="FF0000"/>
                </a:solidFill>
                <a:effectLst/>
                <a:ea typeface="Calibri" panose="020F0502020204030204" pitchFamily="34" charset="0"/>
                <a:cs typeface="SimSun" panose="02010600030101010101" pitchFamily="2" charset="-122"/>
              </a:rPr>
              <a:t>, concerned with </a:t>
            </a:r>
            <a:r>
              <a:rPr lang="en-US" sz="2400" b="1" i="1" dirty="0">
                <a:solidFill>
                  <a:srgbClr val="FF0000"/>
                </a:solidFill>
                <a:effectLst/>
                <a:ea typeface="Calibri" panose="020F0502020204030204" pitchFamily="34" charset="0"/>
                <a:cs typeface="SimSun" panose="02010600030101010101" pitchFamily="2" charset="-122"/>
              </a:rPr>
              <a:t>mobilizing communities </a:t>
            </a:r>
            <a:r>
              <a:rPr lang="en-US" sz="2400" i="1" dirty="0">
                <a:solidFill>
                  <a:srgbClr val="FF0000"/>
                </a:solidFill>
                <a:effectLst/>
                <a:ea typeface="Calibri" panose="020F0502020204030204" pitchFamily="34" charset="0"/>
                <a:cs typeface="SimSun" panose="02010600030101010101" pitchFamily="2" charset="-122"/>
              </a:rPr>
              <a:t>and </a:t>
            </a:r>
            <a:r>
              <a:rPr lang="en-NG" sz="2400" i="1" dirty="0">
                <a:solidFill>
                  <a:srgbClr val="FF0000"/>
                </a:solidFill>
                <a:effectLst/>
                <a:ea typeface="Calibri" panose="020F0502020204030204" pitchFamily="34" charset="0"/>
                <a:cs typeface="SimSun" panose="02010600030101010101" pitchFamily="2" charset="-122"/>
              </a:rPr>
              <a:t>the </a:t>
            </a:r>
            <a:r>
              <a:rPr lang="en-US" sz="2400" i="1" dirty="0">
                <a:solidFill>
                  <a:srgbClr val="FF0000"/>
                </a:solidFill>
                <a:effectLst/>
                <a:ea typeface="Calibri" panose="020F0502020204030204" pitchFamily="34" charset="0"/>
                <a:cs typeface="SimSun" panose="02010600030101010101" pitchFamily="2" charset="-122"/>
              </a:rPr>
              <a:t>whole society to engage in the task of </a:t>
            </a:r>
            <a:r>
              <a:rPr lang="en-US" sz="2400" b="1" i="1" dirty="0">
                <a:solidFill>
                  <a:srgbClr val="FF0000"/>
                </a:solidFill>
                <a:effectLst/>
                <a:ea typeface="Calibri" panose="020F0502020204030204" pitchFamily="34" charset="0"/>
                <a:cs typeface="SimSun" panose="02010600030101010101" pitchFamily="2" charset="-122"/>
              </a:rPr>
              <a:t>self improvement with the resources available </a:t>
            </a:r>
            <a:r>
              <a:rPr lang="en-US" sz="2400" i="1" dirty="0">
                <a:solidFill>
                  <a:srgbClr val="FF0000"/>
                </a:solidFill>
                <a:effectLst/>
                <a:ea typeface="Calibri" panose="020F0502020204030204" pitchFamily="34" charset="0"/>
                <a:cs typeface="SimSun" panose="02010600030101010101" pitchFamily="2" charset="-122"/>
              </a:rPr>
              <a:t>to it</a:t>
            </a:r>
            <a:r>
              <a:rPr lang="en-NG" sz="2400" dirty="0">
                <a:solidFill>
                  <a:srgbClr val="FF0000"/>
                </a:solidFill>
                <a:ea typeface="Calibri" panose="020F0502020204030204" pitchFamily="34" charset="0"/>
                <a:cs typeface="SimSun" panose="02010600030101010101" pitchFamily="2" charset="-122"/>
              </a:rPr>
              <a:t>,,  - </a:t>
            </a:r>
            <a:r>
              <a:rPr lang="en-NG" dirty="0">
                <a:solidFill>
                  <a:srgbClr val="FF0000"/>
                </a:solidFill>
                <a:ea typeface="Calibri" panose="020F0502020204030204" pitchFamily="34" charset="0"/>
                <a:cs typeface="SimSun" panose="02010600030101010101" pitchFamily="2" charset="-122"/>
              </a:rPr>
              <a:t>Akin </a:t>
            </a:r>
            <a:r>
              <a:rPr lang="en-US" i="0" dirty="0">
                <a:solidFill>
                  <a:srgbClr val="FF0000"/>
                </a:solidFill>
                <a:effectLst/>
                <a:ea typeface="Calibri" panose="020F0502020204030204" pitchFamily="34" charset="0"/>
                <a:cs typeface="SimSun" panose="02010600030101010101" pitchFamily="2" charset="-122"/>
              </a:rPr>
              <a:t>Mabogunje 1989</a:t>
            </a:r>
            <a:endParaRPr lang="en-NG" i="0" dirty="0">
              <a:solidFill>
                <a:srgbClr val="FF0000"/>
              </a:solidFill>
              <a:effectLst/>
              <a:ea typeface="Calibri" panose="020F0502020204030204" pitchFamily="34" charset="0"/>
              <a:cs typeface="SimSun" panose="02010600030101010101" pitchFamily="2" charset="-122"/>
            </a:endParaRPr>
          </a:p>
          <a:p>
            <a:pPr marL="457200" marR="457200" algn="just">
              <a:lnSpc>
                <a:spcPct val="100000"/>
              </a:lnSpc>
              <a:spcBef>
                <a:spcPts val="0"/>
              </a:spcBef>
              <a:spcAft>
                <a:spcPts val="0"/>
              </a:spcAft>
            </a:pPr>
            <a:endParaRPr lang="en-NG" sz="1800" dirty="0">
              <a:effectLst/>
              <a:ea typeface="Calibri" panose="020F0502020204030204" pitchFamily="34" charset="0"/>
              <a:cs typeface="SimSun" panose="02010600030101010101" pitchFamily="2" charset="-122"/>
            </a:endParaRPr>
          </a:p>
          <a:p>
            <a:pPr marL="457200" marR="457200" algn="just">
              <a:lnSpc>
                <a:spcPct val="100000"/>
              </a:lnSpc>
              <a:spcBef>
                <a:spcPts val="0"/>
              </a:spcBef>
              <a:spcAft>
                <a:spcPts val="0"/>
              </a:spcAft>
            </a:pPr>
            <a:endParaRPr lang="en-NG" dirty="0">
              <a:ea typeface="Calibri" panose="020F0502020204030204" pitchFamily="34" charset="0"/>
              <a:cs typeface="SimSun" panose="02010600030101010101" pitchFamily="2" charset="-122"/>
            </a:endParaRPr>
          </a:p>
          <a:p>
            <a:pPr marL="457200" marR="457200" algn="just">
              <a:lnSpc>
                <a:spcPct val="100000"/>
              </a:lnSpc>
              <a:spcBef>
                <a:spcPts val="0"/>
              </a:spcBef>
              <a:spcAft>
                <a:spcPts val="0"/>
              </a:spcAft>
            </a:pPr>
            <a:endParaRPr lang="en-NG" sz="1800" dirty="0">
              <a:effectLst/>
              <a:ea typeface="Calibri" panose="020F0502020204030204" pitchFamily="34" charset="0"/>
              <a:cs typeface="SimSun" panose="02010600030101010101" pitchFamily="2" charset="-122"/>
            </a:endParaRPr>
          </a:p>
          <a:p>
            <a:pPr>
              <a:lnSpc>
                <a:spcPct val="100000"/>
              </a:lnSpc>
            </a:pPr>
            <a:r>
              <a:rPr lang="en-US" sz="1100" dirty="0">
                <a:effectLst/>
                <a:ea typeface="Calibri" panose="020F0502020204030204" pitchFamily="34" charset="0"/>
                <a:cs typeface="SimSun" panose="02010600030101010101" pitchFamily="2" charset="-122"/>
              </a:rPr>
              <a:t>Mabogunje, Akin. 1989. Coping with Structural Adjustment: The Nigerian Experience. In: Cohen, R. </a:t>
            </a:r>
            <a:r>
              <a:rPr lang="en-US" sz="1100" i="1" dirty="0">
                <a:effectLst/>
                <a:ea typeface="Calibri" panose="020F0502020204030204" pitchFamily="34" charset="0"/>
                <a:cs typeface="SimSun" panose="02010600030101010101" pitchFamily="2" charset="-122"/>
              </a:rPr>
              <a:t>ed. </a:t>
            </a:r>
            <a:r>
              <a:rPr lang="en-US" sz="1100" dirty="0">
                <a:effectLst/>
                <a:ea typeface="Calibri" panose="020F0502020204030204" pitchFamily="34" charset="0"/>
                <a:cs typeface="SimSun" panose="02010600030101010101" pitchFamily="2" charset="-122"/>
              </a:rPr>
              <a:t>Satisfying Africa’s Food Needs: Food Production and </a:t>
            </a:r>
            <a:r>
              <a:rPr lang="en-US" sz="1100" dirty="0" err="1">
                <a:effectLst/>
                <a:ea typeface="Calibri" panose="020F0502020204030204" pitchFamily="34" charset="0"/>
                <a:cs typeface="SimSun" panose="02010600030101010101" pitchFamily="2" charset="-122"/>
              </a:rPr>
              <a:t>Commercialisation</a:t>
            </a:r>
            <a:r>
              <a:rPr lang="en-US" sz="1100" dirty="0">
                <a:effectLst/>
                <a:ea typeface="Calibri" panose="020F0502020204030204" pitchFamily="34" charset="0"/>
                <a:cs typeface="SimSun" panose="02010600030101010101" pitchFamily="2" charset="-122"/>
              </a:rPr>
              <a:t> in African Agriculture. Carter Studies on Africa. Boulder: Lynne </a:t>
            </a:r>
            <a:r>
              <a:rPr lang="en-US" sz="1100" dirty="0" err="1">
                <a:effectLst/>
                <a:ea typeface="Calibri" panose="020F0502020204030204" pitchFamily="34" charset="0"/>
                <a:cs typeface="SimSun" panose="02010600030101010101" pitchFamily="2" charset="-122"/>
              </a:rPr>
              <a:t>Rienner</a:t>
            </a:r>
            <a:r>
              <a:rPr lang="en-US" sz="1100" dirty="0">
                <a:effectLst/>
                <a:ea typeface="Calibri" panose="020F0502020204030204" pitchFamily="34" charset="0"/>
                <a:cs typeface="SimSun" panose="02010600030101010101" pitchFamily="2" charset="-122"/>
              </a:rPr>
              <a:t> Publishers</a:t>
            </a:r>
            <a:endParaRPr lang="en-NG" sz="1100" dirty="0">
              <a:effectLst/>
              <a:ea typeface="Calibri" panose="020F0502020204030204" pitchFamily="34" charset="0"/>
              <a:cs typeface="SimSun" panose="02010600030101010101" pitchFamily="2" charset="-122"/>
            </a:endParaRPr>
          </a:p>
        </p:txBody>
      </p:sp>
    </p:spTree>
    <p:extLst>
      <p:ext uri="{BB962C8B-B14F-4D97-AF65-F5344CB8AC3E}">
        <p14:creationId xmlns:p14="http://schemas.microsoft.com/office/powerpoint/2010/main" val="15544422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724F317A-4807-4995-A4AF-4113AC23D034}"/>
              </a:ext>
            </a:extLst>
          </p:cNvPr>
          <p:cNvSpPr>
            <a:spLocks noGrp="1"/>
          </p:cNvSpPr>
          <p:nvPr>
            <p:ph idx="1"/>
          </p:nvPr>
        </p:nvSpPr>
        <p:spPr>
          <a:xfrm>
            <a:off x="437102" y="346667"/>
            <a:ext cx="7817723" cy="5893359"/>
          </a:xfrm>
        </p:spPr>
        <p:txBody>
          <a:bodyPr/>
          <a:lstStyle/>
          <a:p>
            <a:pPr>
              <a:lnSpc>
                <a:spcPct val="100000"/>
              </a:lnSpc>
              <a:spcBef>
                <a:spcPts val="600"/>
              </a:spcBef>
              <a:spcAft>
                <a:spcPts val="0"/>
              </a:spcAft>
            </a:pPr>
            <a:r>
              <a:rPr lang="en-NG" sz="2400" dirty="0">
                <a:solidFill>
                  <a:srgbClr val="242021"/>
                </a:solidFill>
                <a:ea typeface="Calibri" panose="020F0502020204030204" pitchFamily="34" charset="0"/>
              </a:rPr>
              <a:t>To </a:t>
            </a:r>
            <a:r>
              <a:rPr lang="en-NG" sz="2400" dirty="0">
                <a:solidFill>
                  <a:schemeClr val="tx1"/>
                </a:solidFill>
                <a:ea typeface="Calibri" panose="020F0502020204030204" pitchFamily="34" charset="0"/>
              </a:rPr>
              <a:t>this end, he became a highly demanded Consultant to governments and international organisations, and provided much needed intellectual and practical support for Nigeria’s development programmes. </a:t>
            </a:r>
          </a:p>
          <a:p>
            <a:pPr>
              <a:lnSpc>
                <a:spcPct val="100000"/>
              </a:lnSpc>
              <a:spcBef>
                <a:spcPts val="600"/>
              </a:spcBef>
              <a:spcAft>
                <a:spcPts val="0"/>
              </a:spcAft>
            </a:pPr>
            <a:r>
              <a:rPr lang="en-US" sz="2400" dirty="0">
                <a:solidFill>
                  <a:schemeClr val="tx1"/>
                </a:solidFill>
                <a:ea typeface="Calibri" panose="020F0502020204030204" pitchFamily="34" charset="0"/>
              </a:rPr>
              <a:t>Professor</a:t>
            </a:r>
            <a:r>
              <a:rPr lang="en-NG" sz="2400" dirty="0">
                <a:solidFill>
                  <a:schemeClr val="tx1"/>
                </a:solidFill>
                <a:ea typeface="Calibri" panose="020F0502020204030204" pitchFamily="34" charset="0"/>
              </a:rPr>
              <a:t> Akin </a:t>
            </a:r>
            <a:r>
              <a:rPr lang="en-NG" sz="2400" dirty="0" err="1">
                <a:solidFill>
                  <a:schemeClr val="tx1"/>
                </a:solidFill>
                <a:ea typeface="Calibri" panose="020F0502020204030204" pitchFamily="34" charset="0"/>
              </a:rPr>
              <a:t>Mabogunje</a:t>
            </a:r>
            <a:r>
              <a:rPr lang="en-NG" sz="2400" dirty="0">
                <a:solidFill>
                  <a:schemeClr val="tx1"/>
                </a:solidFill>
                <a:ea typeface="Calibri" panose="020F0502020204030204" pitchFamily="34" charset="0"/>
              </a:rPr>
              <a:t> was the quintessential </a:t>
            </a:r>
            <a:r>
              <a:rPr lang="en-NG" sz="2400" b="1" dirty="0">
                <a:solidFill>
                  <a:schemeClr val="tx1"/>
                </a:solidFill>
                <a:ea typeface="Calibri" panose="020F0502020204030204" pitchFamily="34" charset="0"/>
              </a:rPr>
              <a:t>Scholar Stateman.</a:t>
            </a:r>
          </a:p>
          <a:p>
            <a:pPr>
              <a:lnSpc>
                <a:spcPct val="100000"/>
              </a:lnSpc>
              <a:spcBef>
                <a:spcPts val="600"/>
              </a:spcBef>
              <a:spcAft>
                <a:spcPts val="0"/>
              </a:spcAft>
            </a:pPr>
            <a:r>
              <a:rPr lang="en-NG" sz="2400" dirty="0">
                <a:solidFill>
                  <a:schemeClr val="tx1"/>
                </a:solidFill>
                <a:ea typeface="Calibri" panose="020F0502020204030204" pitchFamily="34" charset="0"/>
              </a:rPr>
              <a:t>From housing to land administration, rural development to local </a:t>
            </a:r>
            <a:r>
              <a:rPr lang="en-NG" sz="2400" dirty="0" err="1">
                <a:solidFill>
                  <a:schemeClr val="tx1"/>
                </a:solidFill>
                <a:ea typeface="Calibri" panose="020F0502020204030204" pitchFamily="34" charset="0"/>
              </a:rPr>
              <a:t>governa</a:t>
            </a:r>
            <a:r>
              <a:rPr lang="en-US" sz="2400" dirty="0">
                <a:solidFill>
                  <a:schemeClr val="tx1"/>
                </a:solidFill>
                <a:ea typeface="Calibri" panose="020F0502020204030204" pitchFamily="34" charset="0"/>
              </a:rPr>
              <a:t>n</a:t>
            </a:r>
            <a:r>
              <a:rPr lang="en-NG" sz="2400" dirty="0" err="1">
                <a:solidFill>
                  <a:schemeClr val="tx1"/>
                </a:solidFill>
                <a:ea typeface="Calibri" panose="020F0502020204030204" pitchFamily="34" charset="0"/>
              </a:rPr>
              <a:t>ce</a:t>
            </a:r>
            <a:r>
              <a:rPr lang="en-NG" sz="2400" dirty="0">
                <a:solidFill>
                  <a:schemeClr val="tx1"/>
                </a:solidFill>
                <a:ea typeface="Calibri" panose="020F0502020204030204" pitchFamily="34" charset="0"/>
              </a:rPr>
              <a:t>, Microfinance to poverty alleviation,   metropolitan governance to social inclusion, new cities to regional development, </a:t>
            </a:r>
            <a:r>
              <a:rPr lang="en-NG" sz="2400" b="1" dirty="0">
                <a:solidFill>
                  <a:schemeClr val="tx1"/>
                </a:solidFill>
                <a:ea typeface="Calibri" panose="020F0502020204030204" pitchFamily="34" charset="0"/>
              </a:rPr>
              <a:t>Professor </a:t>
            </a:r>
            <a:r>
              <a:rPr lang="en-NG" sz="2400" b="1" dirty="0" err="1">
                <a:solidFill>
                  <a:schemeClr val="tx1"/>
                </a:solidFill>
                <a:ea typeface="Calibri" panose="020F0502020204030204" pitchFamily="34" charset="0"/>
              </a:rPr>
              <a:t>Mabogunje</a:t>
            </a:r>
            <a:r>
              <a:rPr lang="en-NG" sz="2400" b="1" dirty="0">
                <a:solidFill>
                  <a:schemeClr val="tx1"/>
                </a:solidFill>
                <a:ea typeface="Calibri" panose="020F0502020204030204" pitchFamily="34" charset="0"/>
              </a:rPr>
              <a:t> had an opinion that was grounded in science, and recommended solutions that were practical, feasible and </a:t>
            </a:r>
            <a:r>
              <a:rPr lang="en-NG" sz="2400" b="1" dirty="0" err="1">
                <a:solidFill>
                  <a:schemeClr val="tx1"/>
                </a:solidFill>
                <a:ea typeface="Calibri" panose="020F0502020204030204" pitchFamily="34" charset="0"/>
              </a:rPr>
              <a:t>scaleable</a:t>
            </a:r>
            <a:r>
              <a:rPr lang="en-NG" sz="2400" dirty="0">
                <a:solidFill>
                  <a:schemeClr val="tx1"/>
                </a:solidFill>
                <a:ea typeface="Calibri" panose="020F0502020204030204" pitchFamily="34" charset="0"/>
              </a:rPr>
              <a:t>. </a:t>
            </a:r>
          </a:p>
          <a:p>
            <a:pPr>
              <a:lnSpc>
                <a:spcPct val="100000"/>
              </a:lnSpc>
              <a:spcBef>
                <a:spcPts val="600"/>
              </a:spcBef>
              <a:spcAft>
                <a:spcPts val="0"/>
              </a:spcAft>
            </a:pPr>
            <a:r>
              <a:rPr lang="en-NG" sz="2400" dirty="0">
                <a:solidFill>
                  <a:schemeClr val="tx1"/>
                </a:solidFill>
                <a:ea typeface="Calibri" panose="020F0502020204030204" pitchFamily="34" charset="0"/>
              </a:rPr>
              <a:t>Unfortunately, while governments listened to him, many a time, they did not implement his suggestions</a:t>
            </a:r>
          </a:p>
          <a:p>
            <a:endParaRPr lang="en-001" dirty="0"/>
          </a:p>
        </p:txBody>
      </p:sp>
      <p:pic>
        <p:nvPicPr>
          <p:cNvPr id="4098" name="Picture 2" descr="Akin Mabogunje Legacy PDF | PDF | City | Spatial Analysis">
            <a:extLst>
              <a:ext uri="{FF2B5EF4-FFF2-40B4-BE49-F238E27FC236}">
                <a16:creationId xmlns:a16="http://schemas.microsoft.com/office/drawing/2014/main" id="{F7FF418E-CECB-DBD1-9C1F-D13278075C40}"/>
              </a:ext>
            </a:extLst>
          </p:cNvPr>
          <p:cNvPicPr>
            <a:picLocks noChangeAspect="1" noChangeArrowheads="1"/>
          </p:cNvPicPr>
          <p:nvPr/>
        </p:nvPicPr>
        <p:blipFill>
          <a:blip r:embed="rId2" cstate="print">
            <a:alphaModFix amt="70000"/>
            <a:extLst>
              <a:ext uri="{28A0092B-C50C-407E-A947-70E740481C1C}">
                <a14:useLocalDpi xmlns:a14="http://schemas.microsoft.com/office/drawing/2010/main" val="0"/>
              </a:ext>
            </a:extLst>
          </a:blip>
          <a:srcRect/>
          <a:stretch>
            <a:fillRect/>
          </a:stretch>
        </p:blipFill>
        <p:spPr bwMode="auto">
          <a:xfrm>
            <a:off x="8838882" y="1524836"/>
            <a:ext cx="2856245" cy="38083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13594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4C03FD4-EB50-1158-228B-470535C07512}"/>
              </a:ext>
            </a:extLst>
          </p:cNvPr>
          <p:cNvPicPr>
            <a:picLocks noChangeAspect="1"/>
          </p:cNvPicPr>
          <p:nvPr/>
        </p:nvPicPr>
        <p:blipFill>
          <a:blip r:embed="rId2">
            <a:alphaModFix amt="47000"/>
          </a:blip>
          <a:stretch>
            <a:fillRect/>
          </a:stretch>
        </p:blipFill>
        <p:spPr>
          <a:xfrm>
            <a:off x="7938017" y="1702676"/>
            <a:ext cx="4253983" cy="4556135"/>
          </a:xfrm>
          <a:prstGeom prst="rect">
            <a:avLst/>
          </a:prstGeom>
        </p:spPr>
      </p:pic>
      <p:sp>
        <p:nvSpPr>
          <p:cNvPr id="2" name="Title 1">
            <a:extLst>
              <a:ext uri="{FF2B5EF4-FFF2-40B4-BE49-F238E27FC236}">
                <a16:creationId xmlns:a16="http://schemas.microsoft.com/office/drawing/2014/main" id="{B866C84C-BBAE-B3CA-26A3-EA660D773307}"/>
              </a:ext>
            </a:extLst>
          </p:cNvPr>
          <p:cNvSpPr>
            <a:spLocks noGrp="1"/>
          </p:cNvSpPr>
          <p:nvPr>
            <p:ph type="title"/>
          </p:nvPr>
        </p:nvSpPr>
        <p:spPr>
          <a:xfrm>
            <a:off x="315309" y="286603"/>
            <a:ext cx="10840370" cy="702303"/>
          </a:xfrm>
        </p:spPr>
        <p:txBody>
          <a:bodyPr/>
          <a:lstStyle/>
          <a:p>
            <a:r>
              <a:rPr lang="en-NG" b="1" dirty="0"/>
              <a:t>A few of his contributions</a:t>
            </a:r>
          </a:p>
        </p:txBody>
      </p:sp>
      <p:sp>
        <p:nvSpPr>
          <p:cNvPr id="3" name="Content Placeholder 2">
            <a:extLst>
              <a:ext uri="{FF2B5EF4-FFF2-40B4-BE49-F238E27FC236}">
                <a16:creationId xmlns:a16="http://schemas.microsoft.com/office/drawing/2014/main" id="{5EDFB3AB-9D35-D0C7-675E-C0204CDCE159}"/>
              </a:ext>
            </a:extLst>
          </p:cNvPr>
          <p:cNvSpPr>
            <a:spLocks noGrp="1"/>
          </p:cNvSpPr>
          <p:nvPr>
            <p:ph idx="1"/>
          </p:nvPr>
        </p:nvSpPr>
        <p:spPr>
          <a:xfrm>
            <a:off x="315310" y="1229710"/>
            <a:ext cx="10840370" cy="4639384"/>
          </a:xfrm>
        </p:spPr>
        <p:txBody>
          <a:bodyPr numCol="2"/>
          <a:lstStyle/>
          <a:p>
            <a:pPr marL="271463" indent="-271463">
              <a:buFont typeface="Wingdings" panose="05000000000000000000" pitchFamily="2" charset="2"/>
              <a:buChar char="§"/>
            </a:pPr>
            <a:r>
              <a:rPr lang="en-NG" dirty="0"/>
              <a:t>Abuja Capital City </a:t>
            </a:r>
          </a:p>
          <a:p>
            <a:pPr marL="271463" indent="-271463">
              <a:buFont typeface="Wingdings" panose="05000000000000000000" pitchFamily="2" charset="2"/>
              <a:buChar char="§"/>
            </a:pPr>
            <a:r>
              <a:rPr lang="en-NG" dirty="0"/>
              <a:t>Lagos Megacity </a:t>
            </a:r>
          </a:p>
          <a:p>
            <a:pPr marL="271463" indent="-271463">
              <a:buFont typeface="Wingdings" panose="05000000000000000000" pitchFamily="2" charset="2"/>
              <a:buChar char="§"/>
            </a:pPr>
            <a:r>
              <a:rPr lang="en-US" dirty="0"/>
              <a:t>Land</a:t>
            </a:r>
            <a:r>
              <a:rPr lang="en-NG" dirty="0"/>
              <a:t> Reforms </a:t>
            </a:r>
          </a:p>
          <a:p>
            <a:pPr marL="271463" indent="-271463">
              <a:buFont typeface="Wingdings" panose="05000000000000000000" pitchFamily="2" charset="2"/>
              <a:buChar char="§"/>
            </a:pPr>
            <a:r>
              <a:rPr lang="en-NG" dirty="0"/>
              <a:t>Migration </a:t>
            </a:r>
          </a:p>
          <a:p>
            <a:pPr marL="271463" indent="-271463">
              <a:buFont typeface="Wingdings" panose="05000000000000000000" pitchFamily="2" charset="2"/>
              <a:buChar char="§"/>
            </a:pPr>
            <a:r>
              <a:rPr lang="en-NG" dirty="0"/>
              <a:t>Housing and Mortgage Sector </a:t>
            </a:r>
          </a:p>
          <a:p>
            <a:pPr marL="271463" indent="-271463">
              <a:buFont typeface="Wingdings" panose="05000000000000000000" pitchFamily="2" charset="2"/>
              <a:buChar char="§"/>
            </a:pPr>
            <a:r>
              <a:rPr lang="en-NG" dirty="0"/>
              <a:t>Regional Development </a:t>
            </a:r>
          </a:p>
          <a:p>
            <a:pPr marL="271463" indent="-271463">
              <a:buFont typeface="Wingdings" panose="05000000000000000000" pitchFamily="2" charset="2"/>
              <a:buChar char="§"/>
            </a:pPr>
            <a:r>
              <a:rPr lang="en-NG" dirty="0"/>
              <a:t>Industrialisation </a:t>
            </a:r>
          </a:p>
          <a:p>
            <a:pPr marL="271463" indent="-271463">
              <a:buFont typeface="Wingdings" panose="05000000000000000000" pitchFamily="2" charset="2"/>
              <a:buChar char="§"/>
            </a:pPr>
            <a:r>
              <a:rPr lang="en-NG" dirty="0"/>
              <a:t>Local Govern</a:t>
            </a:r>
            <a:r>
              <a:rPr lang="en-US" dirty="0" err="1"/>
              <a:t>ment</a:t>
            </a:r>
            <a:r>
              <a:rPr lang="en-NG" dirty="0"/>
              <a:t> Reforms </a:t>
            </a:r>
          </a:p>
          <a:p>
            <a:pPr marL="271463" indent="-271463">
              <a:buFont typeface="Wingdings" panose="05000000000000000000" pitchFamily="2" charset="2"/>
              <a:buChar char="§"/>
            </a:pPr>
            <a:r>
              <a:rPr lang="en-NG" dirty="0"/>
              <a:t>Community Dev</a:t>
            </a:r>
            <a:r>
              <a:rPr lang="en-US" dirty="0" err="1"/>
              <a:t>el</a:t>
            </a:r>
            <a:r>
              <a:rPr lang="en-NG" dirty="0" err="1"/>
              <a:t>opment</a:t>
            </a:r>
            <a:r>
              <a:rPr lang="en-NG" dirty="0"/>
              <a:t> and Traditional </a:t>
            </a:r>
            <a:r>
              <a:rPr lang="en-NG" dirty="0" err="1"/>
              <a:t>Gover</a:t>
            </a:r>
            <a:r>
              <a:rPr lang="en-US" dirty="0"/>
              <a:t>n</a:t>
            </a:r>
            <a:r>
              <a:rPr lang="en-NG" dirty="0" err="1"/>
              <a:t>ance</a:t>
            </a:r>
            <a:r>
              <a:rPr lang="en-NG" dirty="0"/>
              <a:t> </a:t>
            </a:r>
          </a:p>
          <a:p>
            <a:pPr marL="271463" indent="-271463">
              <a:buFont typeface="Wingdings" panose="05000000000000000000" pitchFamily="2" charset="2"/>
              <a:buChar char="§"/>
            </a:pPr>
            <a:r>
              <a:rPr lang="en-NG" dirty="0"/>
              <a:t>Tertiary Education </a:t>
            </a:r>
          </a:p>
          <a:p>
            <a:pPr marL="271463" indent="-271463">
              <a:buFont typeface="Wingdings" panose="05000000000000000000" pitchFamily="2" charset="2"/>
              <a:buChar char="§"/>
            </a:pPr>
            <a:r>
              <a:rPr lang="en-NG" dirty="0"/>
              <a:t>Pan African Development </a:t>
            </a:r>
          </a:p>
          <a:p>
            <a:pPr marL="271463" indent="-271463">
              <a:buFont typeface="Wingdings" panose="05000000000000000000" pitchFamily="2" charset="2"/>
              <a:buChar char="§"/>
            </a:pPr>
            <a:r>
              <a:rPr lang="en-NG" dirty="0"/>
              <a:t>Poverty Alleviation</a:t>
            </a:r>
          </a:p>
          <a:p>
            <a:pPr marL="271463" indent="-271463">
              <a:buFont typeface="Wingdings" panose="05000000000000000000" pitchFamily="2" charset="2"/>
              <a:buChar char="§"/>
            </a:pPr>
            <a:r>
              <a:rPr lang="en-NG" dirty="0"/>
              <a:t>Ijebu Development Initiative </a:t>
            </a:r>
          </a:p>
          <a:p>
            <a:pPr marL="271463" indent="-271463">
              <a:buFont typeface="Wingdings" panose="05000000000000000000" pitchFamily="2" charset="2"/>
              <a:buChar char="§"/>
            </a:pPr>
            <a:endParaRPr lang="en-NG" dirty="0"/>
          </a:p>
          <a:p>
            <a:pPr marL="271463" indent="-271463">
              <a:buFont typeface="Wingdings" panose="05000000000000000000" pitchFamily="2" charset="2"/>
              <a:buChar char="§"/>
            </a:pPr>
            <a:endParaRPr lang="en-NG" dirty="0"/>
          </a:p>
          <a:p>
            <a:endParaRPr lang="en-NG" dirty="0"/>
          </a:p>
        </p:txBody>
      </p:sp>
    </p:spTree>
    <p:extLst>
      <p:ext uri="{BB962C8B-B14F-4D97-AF65-F5344CB8AC3E}">
        <p14:creationId xmlns:p14="http://schemas.microsoft.com/office/powerpoint/2010/main" val="31381836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8756AA76-5AC7-4403-9987-5EFE89D769EC}"/>
              </a:ext>
            </a:extLst>
          </p:cNvPr>
          <p:cNvSpPr>
            <a:spLocks noGrp="1"/>
          </p:cNvSpPr>
          <p:nvPr>
            <p:ph idx="1"/>
          </p:nvPr>
        </p:nvSpPr>
        <p:spPr>
          <a:xfrm>
            <a:off x="857644" y="630621"/>
            <a:ext cx="10298036" cy="5423338"/>
          </a:xfrm>
        </p:spPr>
        <p:txBody>
          <a:bodyPr/>
          <a:lstStyle/>
          <a:p>
            <a:pPr algn="just">
              <a:lnSpc>
                <a:spcPct val="115000"/>
              </a:lnSpc>
              <a:spcAft>
                <a:spcPts val="800"/>
              </a:spcAft>
            </a:pPr>
            <a:r>
              <a:rPr lang="en-NG" b="1" i="1" dirty="0">
                <a:effectLst/>
                <a:ea typeface="Calibri" panose="020F0502020204030204" pitchFamily="34" charset="0"/>
                <a:cs typeface="Times New Roman" panose="02020603050405020304" pitchFamily="18" charset="0"/>
              </a:rPr>
              <a:t>Recognition of the urban scale</a:t>
            </a:r>
          </a:p>
          <a:p>
            <a:pPr lvl="1" algn="just">
              <a:lnSpc>
                <a:spcPct val="115000"/>
              </a:lnSpc>
              <a:spcAft>
                <a:spcPts val="800"/>
              </a:spcAft>
            </a:pPr>
            <a:r>
              <a:rPr lang="en-US" i="1" dirty="0">
                <a:effectLst/>
                <a:ea typeface="Calibri" panose="020F0502020204030204" pitchFamily="34" charset="0"/>
                <a:cs typeface="Times New Roman" panose="02020603050405020304" pitchFamily="18" charset="0"/>
              </a:rPr>
              <a:t>The major challenges of local government around urbanization is in fact the problem of the bigger, higher level of government. </a:t>
            </a:r>
            <a:r>
              <a:rPr lang="en-NG" b="1" i="1" dirty="0">
                <a:solidFill>
                  <a:srgbClr val="FF0000"/>
                </a:solidFill>
                <a:effectLst/>
                <a:ea typeface="Calibri" panose="020F0502020204030204" pitchFamily="34" charset="0"/>
                <a:cs typeface="Times New Roman" panose="02020603050405020304" pitchFamily="18" charset="0"/>
              </a:rPr>
              <a:t>M</a:t>
            </a:r>
            <a:r>
              <a:rPr lang="en-US" b="1" i="1" dirty="0" err="1">
                <a:solidFill>
                  <a:srgbClr val="FF0000"/>
                </a:solidFill>
                <a:effectLst/>
                <a:ea typeface="Calibri" panose="020F0502020204030204" pitchFamily="34" charset="0"/>
                <a:cs typeface="Times New Roman" panose="02020603050405020304" pitchFamily="18" charset="0"/>
              </a:rPr>
              <a:t>ost</a:t>
            </a:r>
            <a:r>
              <a:rPr lang="en-US" b="1" i="1" dirty="0">
                <a:solidFill>
                  <a:srgbClr val="FF0000"/>
                </a:solidFill>
                <a:effectLst/>
                <a:ea typeface="Calibri" panose="020F0502020204030204" pitchFamily="34" charset="0"/>
                <a:cs typeface="Times New Roman" panose="02020603050405020304" pitchFamily="18" charset="0"/>
              </a:rPr>
              <a:t> African governments don't see their urban centers as places that should be established to generate </a:t>
            </a:r>
            <a:r>
              <a:rPr lang="en-NG" b="1" i="1" dirty="0">
                <a:solidFill>
                  <a:srgbClr val="FF0000"/>
                </a:solidFill>
                <a:effectLst/>
                <a:ea typeface="Calibri" panose="020F0502020204030204" pitchFamily="34" charset="0"/>
                <a:cs typeface="Times New Roman" panose="02020603050405020304" pitchFamily="18" charset="0"/>
              </a:rPr>
              <a:t>the </a:t>
            </a:r>
            <a:r>
              <a:rPr lang="en-US" b="1" i="1" dirty="0">
                <a:solidFill>
                  <a:srgbClr val="FF0000"/>
                </a:solidFill>
                <a:effectLst/>
                <a:ea typeface="Calibri" panose="020F0502020204030204" pitchFamily="34" charset="0"/>
                <a:cs typeface="Times New Roman" panose="02020603050405020304" pitchFamily="18" charset="0"/>
              </a:rPr>
              <a:t>finances needed to p</a:t>
            </a:r>
            <a:r>
              <a:rPr lang="en-NG" b="1" i="1" dirty="0" err="1">
                <a:solidFill>
                  <a:srgbClr val="FF0000"/>
                </a:solidFill>
                <a:effectLst/>
                <a:ea typeface="Calibri" panose="020F0502020204030204" pitchFamily="34" charset="0"/>
                <a:cs typeface="Times New Roman" panose="02020603050405020304" pitchFamily="18" charset="0"/>
              </a:rPr>
              <a:t>rovide</a:t>
            </a:r>
            <a:r>
              <a:rPr lang="en-NG" b="1" i="1" dirty="0">
                <a:solidFill>
                  <a:srgbClr val="FF0000"/>
                </a:solidFill>
                <a:effectLst/>
                <a:ea typeface="Calibri" panose="020F0502020204030204" pitchFamily="34" charset="0"/>
                <a:cs typeface="Times New Roman" panose="02020603050405020304" pitchFamily="18" charset="0"/>
              </a:rPr>
              <a:t> services. </a:t>
            </a:r>
            <a:endParaRPr lang="en-NG" b="1" dirty="0">
              <a:solidFill>
                <a:srgbClr val="FF0000"/>
              </a:solidFill>
              <a:effectLst/>
              <a:ea typeface="Calibri" panose="020F0502020204030204" pitchFamily="34" charset="0"/>
              <a:cs typeface="Times New Roman" panose="02020603050405020304" pitchFamily="18" charset="0"/>
            </a:endParaRPr>
          </a:p>
          <a:p>
            <a:pPr lvl="1" algn="just">
              <a:lnSpc>
                <a:spcPct val="115000"/>
              </a:lnSpc>
              <a:spcAft>
                <a:spcPts val="800"/>
              </a:spcAft>
            </a:pPr>
            <a:r>
              <a:rPr lang="en-US" i="1" dirty="0">
                <a:effectLst/>
                <a:ea typeface="Calibri" panose="020F0502020204030204" pitchFamily="34" charset="0"/>
                <a:cs typeface="Times New Roman" panose="02020603050405020304" pitchFamily="18" charset="0"/>
              </a:rPr>
              <a:t>The real problem is that the </a:t>
            </a:r>
            <a:r>
              <a:rPr lang="en-US" b="1" i="1" dirty="0">
                <a:solidFill>
                  <a:srgbClr val="FF0000"/>
                </a:solidFill>
                <a:effectLst/>
                <a:ea typeface="Calibri" panose="020F0502020204030204" pitchFamily="34" charset="0"/>
                <a:cs typeface="Times New Roman" panose="02020603050405020304" pitchFamily="18" charset="0"/>
              </a:rPr>
              <a:t>Constitution of Nigeria does not recognize the concept of urban</a:t>
            </a:r>
            <a:r>
              <a:rPr lang="en-US" i="1" dirty="0">
                <a:solidFill>
                  <a:srgbClr val="FF0000"/>
                </a:solidFill>
                <a:effectLst/>
                <a:ea typeface="Calibri" panose="020F0502020204030204" pitchFamily="34" charset="0"/>
                <a:cs typeface="Times New Roman" panose="02020603050405020304" pitchFamily="18" charset="0"/>
              </a:rPr>
              <a:t>.</a:t>
            </a:r>
            <a:r>
              <a:rPr lang="en-US" i="1" dirty="0">
                <a:effectLst/>
                <a:ea typeface="Calibri" panose="020F0502020204030204" pitchFamily="34" charset="0"/>
                <a:cs typeface="Times New Roman" panose="02020603050405020304" pitchFamily="18" charset="0"/>
              </a:rPr>
              <a:t> A</a:t>
            </a:r>
            <a:r>
              <a:rPr lang="en-NG" i="1" dirty="0" err="1">
                <a:effectLst/>
                <a:ea typeface="Calibri" panose="020F0502020204030204" pitchFamily="34" charset="0"/>
                <a:cs typeface="Times New Roman" panose="02020603050405020304" pitchFamily="18" charset="0"/>
              </a:rPr>
              <a:t>nd</a:t>
            </a:r>
            <a:r>
              <a:rPr lang="en-NG" i="1" dirty="0">
                <a:effectLst/>
                <a:ea typeface="Calibri" panose="020F0502020204030204" pitchFamily="34" charset="0"/>
                <a:cs typeface="Times New Roman" panose="02020603050405020304" pitchFamily="18" charset="0"/>
              </a:rPr>
              <a:t> practicall</a:t>
            </a:r>
            <a:r>
              <a:rPr lang="en-NG" i="1" dirty="0">
                <a:ea typeface="Calibri" panose="020F0502020204030204" pitchFamily="34" charset="0"/>
                <a:cs typeface="Times New Roman" panose="02020603050405020304" pitchFamily="18" charset="0"/>
              </a:rPr>
              <a:t>y all our </a:t>
            </a:r>
            <a:r>
              <a:rPr lang="en-US" i="1" dirty="0">
                <a:effectLst/>
                <a:ea typeface="Calibri" panose="020F0502020204030204" pitchFamily="34" charset="0"/>
                <a:cs typeface="Times New Roman" panose="02020603050405020304" pitchFamily="18" charset="0"/>
              </a:rPr>
              <a:t>problems are tied to </a:t>
            </a:r>
            <a:r>
              <a:rPr lang="en-US" b="1" i="1" dirty="0">
                <a:effectLst/>
                <a:ea typeface="Calibri" panose="020F0502020204030204" pitchFamily="34" charset="0"/>
                <a:cs typeface="Times New Roman" panose="02020603050405020304" pitchFamily="18" charset="0"/>
              </a:rPr>
              <a:t>urban governance</a:t>
            </a:r>
            <a:r>
              <a:rPr lang="en-NG" i="1" dirty="0">
                <a:effectLst/>
                <a:ea typeface="Calibri" panose="020F0502020204030204" pitchFamily="34" charset="0"/>
                <a:cs typeface="Times New Roman" panose="02020603050405020304" pitchFamily="18" charset="0"/>
              </a:rPr>
              <a:t>.</a:t>
            </a:r>
          </a:p>
          <a:p>
            <a:pPr algn="just">
              <a:lnSpc>
                <a:spcPct val="115000"/>
              </a:lnSpc>
              <a:spcAft>
                <a:spcPts val="800"/>
              </a:spcAft>
            </a:pPr>
            <a:r>
              <a:rPr lang="en-NG" b="1" i="1" dirty="0">
                <a:effectLst/>
                <a:ea typeface="Calibri" panose="020F0502020204030204" pitchFamily="34" charset="0"/>
                <a:cs typeface="Times New Roman" panose="02020603050405020304" pitchFamily="18" charset="0"/>
              </a:rPr>
              <a:t>Rural urba</a:t>
            </a:r>
            <a:r>
              <a:rPr lang="en-NG" b="1" i="1" dirty="0">
                <a:ea typeface="Calibri" panose="020F0502020204030204" pitchFamily="34" charset="0"/>
                <a:cs typeface="Times New Roman" panose="02020603050405020304" pitchFamily="18" charset="0"/>
              </a:rPr>
              <a:t>n Migration </a:t>
            </a:r>
          </a:p>
          <a:p>
            <a:pPr lvl="1" algn="just">
              <a:lnSpc>
                <a:spcPct val="115000"/>
              </a:lnSpc>
              <a:spcAft>
                <a:spcPts val="800"/>
              </a:spcAft>
            </a:pPr>
            <a:r>
              <a:rPr lang="en-US" i="1" dirty="0">
                <a:effectLst/>
                <a:ea typeface="Calibri" panose="020F0502020204030204" pitchFamily="34" charset="0"/>
                <a:cs typeface="Times New Roman" panose="02020603050405020304" pitchFamily="18" charset="0"/>
              </a:rPr>
              <a:t>Now, if you fail to develop the rural area, but you're doing social services like education and so on,  as soon as the younger people have enlightenment and start to see what opportunities </a:t>
            </a:r>
            <a:r>
              <a:rPr lang="en-NG" i="1" dirty="0">
                <a:effectLst/>
                <a:ea typeface="Calibri" panose="020F0502020204030204" pitchFamily="34" charset="0"/>
                <a:cs typeface="Times New Roman" panose="02020603050405020304" pitchFamily="18" charset="0"/>
              </a:rPr>
              <a:t>there </a:t>
            </a:r>
            <a:r>
              <a:rPr lang="en-US" i="1" dirty="0">
                <a:effectLst/>
                <a:ea typeface="Calibri" panose="020F0502020204030204" pitchFamily="34" charset="0"/>
                <a:cs typeface="Times New Roman" panose="02020603050405020304" pitchFamily="18" charset="0"/>
              </a:rPr>
              <a:t>are in the cities they will move. So whether you develop the rural area or you don’t</a:t>
            </a:r>
            <a:r>
              <a:rPr lang="en-NG" i="1" dirty="0">
                <a:effectLst/>
                <a:ea typeface="Calibri" panose="020F0502020204030204" pitchFamily="34" charset="0"/>
                <a:cs typeface="Times New Roman" panose="02020603050405020304" pitchFamily="18" charset="0"/>
              </a:rPr>
              <a:t>,</a:t>
            </a:r>
            <a:r>
              <a:rPr lang="en-US" i="1" dirty="0">
                <a:effectLst/>
                <a:ea typeface="Calibri" panose="020F0502020204030204" pitchFamily="34" charset="0"/>
                <a:cs typeface="Times New Roman" panose="02020603050405020304" pitchFamily="18" charset="0"/>
              </a:rPr>
              <a:t> people will move. </a:t>
            </a:r>
            <a:r>
              <a:rPr lang="en-US" b="1" i="1" dirty="0">
                <a:solidFill>
                  <a:srgbClr val="FF0000"/>
                </a:solidFill>
                <a:effectLst/>
                <a:ea typeface="Calibri" panose="020F0502020204030204" pitchFamily="34" charset="0"/>
                <a:cs typeface="Times New Roman" panose="02020603050405020304" pitchFamily="18" charset="0"/>
              </a:rPr>
              <a:t>When people talk about we must stop it, it's like stopping the wave, you know? You go to the state and say you want to stop the tide when it must come - it's impossible! </a:t>
            </a:r>
            <a:endParaRPr lang="en-NG" i="1" dirty="0">
              <a:solidFill>
                <a:srgbClr val="FF0000"/>
              </a:solidFill>
              <a:ea typeface="Calibri" panose="020F0502020204030204" pitchFamily="34" charset="0"/>
              <a:cs typeface="Times New Roman" panose="02020603050405020304" pitchFamily="18" charset="0"/>
            </a:endParaRPr>
          </a:p>
          <a:p>
            <a:pPr algn="just">
              <a:lnSpc>
                <a:spcPct val="115000"/>
              </a:lnSpc>
              <a:spcAft>
                <a:spcPts val="800"/>
              </a:spcAft>
            </a:pPr>
            <a:endParaRPr lang="en-NG" sz="2000" i="1" dirty="0">
              <a:effectLst/>
              <a:latin typeface="Arial" panose="020B0604020202020204" pitchFamily="34" charset="0"/>
              <a:ea typeface="Calibri" panose="020F0502020204030204" pitchFamily="34" charset="0"/>
              <a:cs typeface="Times New Roman" panose="02020603050405020304" pitchFamily="18" charset="0"/>
            </a:endParaRPr>
          </a:p>
          <a:p>
            <a:endParaRPr lang="en-001" dirty="0"/>
          </a:p>
        </p:txBody>
      </p:sp>
    </p:spTree>
    <p:extLst>
      <p:ext uri="{BB962C8B-B14F-4D97-AF65-F5344CB8AC3E}">
        <p14:creationId xmlns:p14="http://schemas.microsoft.com/office/powerpoint/2010/main" val="41033573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5CABD30-9CA1-55E1-443D-15206661583A}"/>
              </a:ext>
            </a:extLst>
          </p:cNvPr>
          <p:cNvSpPr>
            <a:spLocks noGrp="1"/>
          </p:cNvSpPr>
          <p:nvPr>
            <p:ph idx="1"/>
          </p:nvPr>
        </p:nvSpPr>
        <p:spPr>
          <a:xfrm>
            <a:off x="718909" y="309005"/>
            <a:ext cx="10436772" cy="5560090"/>
          </a:xfrm>
        </p:spPr>
        <p:txBody>
          <a:bodyPr/>
          <a:lstStyle/>
          <a:p>
            <a:pPr algn="just">
              <a:lnSpc>
                <a:spcPct val="115000"/>
              </a:lnSpc>
              <a:spcAft>
                <a:spcPts val="8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 </a:t>
            </a:r>
            <a:endParaRPr lang="en-NG" sz="18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15000"/>
              </a:lnSpc>
              <a:spcAft>
                <a:spcPts val="800"/>
              </a:spcAft>
            </a:pPr>
            <a:r>
              <a:rPr lang="en-US" sz="1800" b="1" dirty="0">
                <a:effectLst/>
                <a:latin typeface="Arial" panose="020B0604020202020204" pitchFamily="34" charset="0"/>
                <a:ea typeface="Calibri" panose="020F0502020204030204" pitchFamily="34" charset="0"/>
                <a:cs typeface="Times New Roman" panose="02020603050405020304" pitchFamily="18" charset="0"/>
              </a:rPr>
              <a:t>Land Use Act</a:t>
            </a:r>
            <a:endParaRPr lang="en-NG" sz="1800" dirty="0">
              <a:effectLst/>
              <a:latin typeface="Times New Roman" panose="02020603050405020304" pitchFamily="18" charset="0"/>
              <a:ea typeface="Calibri" panose="020F0502020204030204" pitchFamily="34" charset="0"/>
              <a:cs typeface="Times New Roman" panose="02020603050405020304" pitchFamily="18" charset="0"/>
            </a:endParaRPr>
          </a:p>
          <a:p>
            <a:pPr marL="566928" lvl="3" indent="0" algn="just">
              <a:lnSpc>
                <a:spcPct val="115000"/>
              </a:lnSpc>
              <a:spcAft>
                <a:spcPts val="800"/>
              </a:spcAft>
              <a:buNone/>
            </a:pPr>
            <a:r>
              <a:rPr lang="en-NG" sz="2200" i="1" dirty="0">
                <a:effectLst/>
                <a:ea typeface="Calibri" panose="020F0502020204030204" pitchFamily="34" charset="0"/>
                <a:cs typeface="Times New Roman" panose="02020603050405020304" pitchFamily="18" charset="0"/>
              </a:rPr>
              <a:t>‘’</a:t>
            </a:r>
            <a:r>
              <a:rPr lang="en-US" sz="2200" i="1" dirty="0">
                <a:effectLst/>
                <a:ea typeface="Calibri" panose="020F0502020204030204" pitchFamily="34" charset="0"/>
                <a:cs typeface="Times New Roman" panose="02020603050405020304" pitchFamily="18" charset="0"/>
              </a:rPr>
              <a:t>That's another thing the military did by telling us the governors are the custodian of our land. How can they be? </a:t>
            </a:r>
            <a:r>
              <a:rPr lang="en-US" sz="2200" b="1" i="1" dirty="0">
                <a:effectLst/>
                <a:ea typeface="Calibri" panose="020F0502020204030204" pitchFamily="34" charset="0"/>
                <a:cs typeface="Times New Roman" panose="02020603050405020304" pitchFamily="18" charset="0"/>
              </a:rPr>
              <a:t>You can't take people's land without extinguishing their rights</a:t>
            </a:r>
            <a:r>
              <a:rPr lang="en-US" sz="2200" i="1" dirty="0">
                <a:effectLst/>
                <a:ea typeface="Calibri" panose="020F0502020204030204" pitchFamily="34" charset="0"/>
                <a:cs typeface="Times New Roman" panose="02020603050405020304" pitchFamily="18" charset="0"/>
              </a:rPr>
              <a:t>! Because if the state government says he gave you a C of O, the owners of the land then wait with their cutlass and say tell the governor if this is his father's land, that he can, you know, simply give it out, extinguish my right without</a:t>
            </a:r>
            <a:r>
              <a:rPr lang="en-NG" sz="2200" i="1" dirty="0">
                <a:effectLst/>
                <a:ea typeface="Calibri" panose="020F0502020204030204" pitchFamily="34" charset="0"/>
                <a:cs typeface="Times New Roman" panose="02020603050405020304" pitchFamily="18" charset="0"/>
              </a:rPr>
              <a:t> consequence......</a:t>
            </a:r>
            <a:r>
              <a:rPr lang="en-NG" sz="2200" i="1" dirty="0">
                <a:ea typeface="Calibri" panose="020F0502020204030204" pitchFamily="34" charset="0"/>
                <a:cs typeface="Times New Roman" panose="02020603050405020304" pitchFamily="18" charset="0"/>
              </a:rPr>
              <a:t>In </a:t>
            </a:r>
            <a:r>
              <a:rPr lang="en-US" sz="2200" i="1" dirty="0">
                <a:effectLst/>
                <a:ea typeface="Calibri" panose="020F0502020204030204" pitchFamily="34" charset="0"/>
                <a:cs typeface="Times New Roman" panose="02020603050405020304" pitchFamily="18" charset="0"/>
              </a:rPr>
              <a:t>fact, it's part of our problem of development. I can't even sell </a:t>
            </a:r>
            <a:r>
              <a:rPr lang="en-NG" sz="2200" i="1" dirty="0">
                <a:effectLst/>
                <a:ea typeface="Calibri" panose="020F0502020204030204" pitchFamily="34" charset="0"/>
                <a:cs typeface="Times New Roman" panose="02020603050405020304" pitchFamily="18" charset="0"/>
              </a:rPr>
              <a:t>my land </a:t>
            </a:r>
            <a:r>
              <a:rPr lang="en-US" sz="2200" i="1" dirty="0">
                <a:effectLst/>
                <a:ea typeface="Calibri" panose="020F0502020204030204" pitchFamily="34" charset="0"/>
                <a:cs typeface="Times New Roman" panose="02020603050405020304" pitchFamily="18" charset="0"/>
              </a:rPr>
              <a:t>because</a:t>
            </a:r>
            <a:r>
              <a:rPr lang="en-NG" sz="2200" i="1" dirty="0">
                <a:effectLst/>
                <a:ea typeface="Calibri" panose="020F0502020204030204" pitchFamily="34" charset="0"/>
                <a:cs typeface="Times New Roman" panose="02020603050405020304" pitchFamily="18" charset="0"/>
              </a:rPr>
              <a:t> there is no title.....</a:t>
            </a:r>
            <a:r>
              <a:rPr lang="en-NG" sz="2200" b="1" i="1" dirty="0">
                <a:solidFill>
                  <a:srgbClr val="FF0000"/>
                </a:solidFill>
                <a:effectLst/>
                <a:ea typeface="Calibri" panose="020F0502020204030204" pitchFamily="34" charset="0"/>
                <a:cs typeface="Times New Roman" panose="02020603050405020304" pitchFamily="18" charset="0"/>
              </a:rPr>
              <a:t>T</a:t>
            </a:r>
            <a:r>
              <a:rPr lang="en-US" sz="2200" b="1" i="1" dirty="0">
                <a:solidFill>
                  <a:srgbClr val="FF0000"/>
                </a:solidFill>
                <a:effectLst/>
                <a:ea typeface="Calibri" panose="020F0502020204030204" pitchFamily="34" charset="0"/>
                <a:cs typeface="Times New Roman" panose="02020603050405020304" pitchFamily="18" charset="0"/>
              </a:rPr>
              <a:t>hat</a:t>
            </a:r>
            <a:r>
              <a:rPr lang="en-NG" sz="2200" b="1" i="1" dirty="0">
                <a:solidFill>
                  <a:srgbClr val="FF0000"/>
                </a:solidFill>
                <a:effectLst/>
                <a:ea typeface="Calibri" panose="020F0502020204030204" pitchFamily="34" charset="0"/>
                <a:cs typeface="Times New Roman" panose="02020603050405020304" pitchFamily="18" charset="0"/>
              </a:rPr>
              <a:t> </a:t>
            </a:r>
            <a:r>
              <a:rPr lang="en-NG" sz="2200" b="1" i="1" dirty="0" err="1">
                <a:solidFill>
                  <a:srgbClr val="FF0000"/>
                </a:solidFill>
                <a:effectLst/>
                <a:ea typeface="Calibri" panose="020F0502020204030204" pitchFamily="34" charset="0"/>
                <a:cs typeface="Times New Roman" panose="02020603050405020304" pitchFamily="18" charset="0"/>
              </a:rPr>
              <a:t>i</a:t>
            </a:r>
            <a:r>
              <a:rPr lang="en-US" sz="2200" b="1" i="1" dirty="0">
                <a:solidFill>
                  <a:srgbClr val="FF0000"/>
                </a:solidFill>
                <a:effectLst/>
                <a:ea typeface="Calibri" panose="020F0502020204030204" pitchFamily="34" charset="0"/>
                <a:cs typeface="Times New Roman" panose="02020603050405020304" pitchFamily="18" charset="0"/>
              </a:rPr>
              <a:t>s what the land reform was, to be able to do a systematic survey of people's land</a:t>
            </a:r>
            <a:r>
              <a:rPr lang="en-US" sz="2200" i="1" dirty="0">
                <a:effectLst/>
                <a:ea typeface="Calibri" panose="020F0502020204030204" pitchFamily="34" charset="0"/>
                <a:cs typeface="Times New Roman" panose="02020603050405020304" pitchFamily="18" charset="0"/>
              </a:rPr>
              <a:t>. And say this is yours, this is mine; here’s my title document agreed to by Gov</a:t>
            </a:r>
            <a:r>
              <a:rPr lang="en-NG" sz="2200" i="1" dirty="0" err="1">
                <a:effectLst/>
                <a:ea typeface="Calibri" panose="020F0502020204030204" pitchFamily="34" charset="0"/>
                <a:cs typeface="Times New Roman" panose="02020603050405020304" pitchFamily="18" charset="0"/>
              </a:rPr>
              <a:t>ernment</a:t>
            </a:r>
            <a:r>
              <a:rPr lang="en-NG" sz="2200" i="1" dirty="0">
                <a:ea typeface="Calibri" panose="020F0502020204030204" pitchFamily="34" charset="0"/>
                <a:cs typeface="Times New Roman" panose="02020603050405020304" pitchFamily="18" charset="0"/>
              </a:rPr>
              <a:t>,,</a:t>
            </a:r>
            <a:endParaRPr lang="en-NG" sz="2200" dirty="0">
              <a:effectLst/>
              <a:ea typeface="Calibri" panose="020F0502020204030204" pitchFamily="34" charset="0"/>
              <a:cs typeface="Times New Roman" panose="02020603050405020304" pitchFamily="18" charset="0"/>
            </a:endParaRPr>
          </a:p>
          <a:p>
            <a:endParaRPr lang="en-NG" dirty="0"/>
          </a:p>
        </p:txBody>
      </p:sp>
    </p:spTree>
    <p:extLst>
      <p:ext uri="{BB962C8B-B14F-4D97-AF65-F5344CB8AC3E}">
        <p14:creationId xmlns:p14="http://schemas.microsoft.com/office/powerpoint/2010/main" val="40959748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0671A05-D13D-4091-A8C0-4000E158A4E6}"/>
              </a:ext>
            </a:extLst>
          </p:cNvPr>
          <p:cNvSpPr>
            <a:spLocks noGrp="1"/>
          </p:cNvSpPr>
          <p:nvPr>
            <p:ph type="title"/>
          </p:nvPr>
        </p:nvSpPr>
        <p:spPr/>
        <p:txBody>
          <a:bodyPr>
            <a:normAutofit/>
          </a:bodyPr>
          <a:lstStyle/>
          <a:p>
            <a:r>
              <a:rPr lang="en-US" sz="5400" b="1" dirty="0"/>
              <a:t>Conclusion: </a:t>
            </a:r>
            <a:br>
              <a:rPr lang="en-US" sz="5400" b="1" dirty="0"/>
            </a:br>
            <a:r>
              <a:rPr lang="en-US" sz="5400" b="1" dirty="0"/>
              <a:t>Towards </a:t>
            </a:r>
            <a:r>
              <a:rPr lang="en-NG" sz="5400" b="1" dirty="0"/>
              <a:t>b</a:t>
            </a:r>
            <a:r>
              <a:rPr lang="en-US" sz="5400" b="1" dirty="0" err="1"/>
              <a:t>etter</a:t>
            </a:r>
            <a:r>
              <a:rPr lang="en-US" sz="5400" b="1" dirty="0"/>
              <a:t> </a:t>
            </a:r>
            <a:r>
              <a:rPr lang="en-NG" sz="5400" b="1" dirty="0"/>
              <a:t>African </a:t>
            </a:r>
            <a:r>
              <a:rPr lang="en-US" sz="5400" b="1" dirty="0"/>
              <a:t>Urban Futures:</a:t>
            </a:r>
            <a:endParaRPr lang="en-001" sz="5400" b="1" dirty="0"/>
          </a:p>
        </p:txBody>
      </p:sp>
    </p:spTree>
    <p:extLst>
      <p:ext uri="{BB962C8B-B14F-4D97-AF65-F5344CB8AC3E}">
        <p14:creationId xmlns:p14="http://schemas.microsoft.com/office/powerpoint/2010/main" val="36874771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615ED9F5-25FA-8DBC-6020-D077F8601E12}"/>
              </a:ext>
            </a:extLst>
          </p:cNvPr>
          <p:cNvSpPr>
            <a:spLocks noGrp="1"/>
          </p:cNvSpPr>
          <p:nvPr>
            <p:ph idx="1"/>
          </p:nvPr>
        </p:nvSpPr>
        <p:spPr>
          <a:xfrm>
            <a:off x="901788" y="668458"/>
            <a:ext cx="10253892" cy="5738648"/>
          </a:xfrm>
        </p:spPr>
        <p:txBody>
          <a:bodyPr/>
          <a:lstStyle/>
          <a:p>
            <a:pPr marL="0" indent="0">
              <a:buNone/>
            </a:pPr>
            <a:r>
              <a:rPr lang="en-NG" sz="2400" b="1" dirty="0"/>
              <a:t>From research to practice, there is need to leverage what Professor </a:t>
            </a:r>
            <a:r>
              <a:rPr lang="en-NG" sz="2400" b="1" dirty="0" err="1"/>
              <a:t>Mabogunje</a:t>
            </a:r>
            <a:r>
              <a:rPr lang="en-NG" sz="2400" b="1" dirty="0"/>
              <a:t> professed over the course of his life .....</a:t>
            </a:r>
          </a:p>
          <a:p>
            <a:pPr marL="447675" indent="-447675">
              <a:buFont typeface="Arial" panose="020B0604020202020204" pitchFamily="34" charset="0"/>
              <a:buChar char="•"/>
            </a:pPr>
            <a:r>
              <a:rPr lang="en-NG" sz="2400" dirty="0"/>
              <a:t>Embrace Decolonial Thinking</a:t>
            </a:r>
          </a:p>
          <a:p>
            <a:pPr marL="447675" indent="-447675">
              <a:buFont typeface="Arial" panose="020B0604020202020204" pitchFamily="34" charset="0"/>
              <a:buChar char="•"/>
            </a:pPr>
            <a:r>
              <a:rPr lang="en-NG" sz="2400" dirty="0"/>
              <a:t>Research the urban through </a:t>
            </a:r>
            <a:r>
              <a:rPr lang="en-NG" sz="2400" dirty="0" err="1"/>
              <a:t>Multidisciplinarily</a:t>
            </a:r>
            <a:r>
              <a:rPr lang="en-NG" sz="2400" dirty="0"/>
              <a:t> lens and mixed methodologies</a:t>
            </a:r>
          </a:p>
          <a:p>
            <a:pPr marL="447675" indent="-447675">
              <a:buFont typeface="Arial" panose="020B0604020202020204" pitchFamily="34" charset="0"/>
              <a:buChar char="•"/>
            </a:pPr>
            <a:r>
              <a:rPr lang="en-NG" sz="2400" dirty="0"/>
              <a:t>Encourage co-production and </a:t>
            </a:r>
            <a:r>
              <a:rPr lang="en-NG" sz="2400" dirty="0" err="1"/>
              <a:t>Transdisciplinarity</a:t>
            </a:r>
            <a:r>
              <a:rPr lang="en-NG" sz="2400" dirty="0"/>
              <a:t> in urban knowledge production</a:t>
            </a:r>
          </a:p>
          <a:p>
            <a:pPr marL="447675" indent="-447675">
              <a:buFont typeface="Arial" panose="020B0604020202020204" pitchFamily="34" charset="0"/>
              <a:buChar char="•"/>
            </a:pPr>
            <a:r>
              <a:rPr lang="en-NG" sz="2400" dirty="0"/>
              <a:t>Recognise the role of cities as places of opportunity and wealth creation </a:t>
            </a:r>
          </a:p>
          <a:p>
            <a:pPr marL="447675" indent="-447675">
              <a:buFont typeface="Arial" panose="020B0604020202020204" pitchFamily="34" charset="0"/>
              <a:buChar char="•"/>
            </a:pPr>
            <a:r>
              <a:rPr lang="en-NG" sz="2400" dirty="0"/>
              <a:t>Prioritise the social considerations for development </a:t>
            </a:r>
          </a:p>
          <a:p>
            <a:pPr marL="447675" indent="-447675">
              <a:buFont typeface="Arial" panose="020B0604020202020204" pitchFamily="34" charset="0"/>
              <a:buChar char="•"/>
            </a:pPr>
            <a:r>
              <a:rPr lang="en-NG" sz="2400" dirty="0"/>
              <a:t>Revisit migration and dichotomous rural – urban linkages</a:t>
            </a:r>
          </a:p>
          <a:p>
            <a:pPr marL="447675" indent="-447675">
              <a:buFont typeface="Arial" panose="020B0604020202020204" pitchFamily="34" charset="0"/>
              <a:buChar char="•"/>
            </a:pPr>
            <a:r>
              <a:rPr lang="en-NG" sz="2400" dirty="0"/>
              <a:t>Enable effective Land reforms and land rights</a:t>
            </a:r>
          </a:p>
          <a:p>
            <a:pPr marL="447675" indent="-447675">
              <a:buFont typeface="Arial" panose="020B0604020202020204" pitchFamily="34" charset="0"/>
              <a:buChar char="•"/>
            </a:pPr>
            <a:r>
              <a:rPr lang="en-US" sz="2400" dirty="0"/>
              <a:t>P</a:t>
            </a:r>
            <a:r>
              <a:rPr lang="en-NG" sz="2400" dirty="0" err="1"/>
              <a:t>ractice</a:t>
            </a:r>
            <a:r>
              <a:rPr lang="en-NG" sz="2400" dirty="0"/>
              <a:t> sustainable urban Management, including decentralisation and local governance</a:t>
            </a:r>
          </a:p>
          <a:p>
            <a:endParaRPr lang="en-NG" dirty="0"/>
          </a:p>
          <a:p>
            <a:endParaRPr lang="en-NG" dirty="0"/>
          </a:p>
        </p:txBody>
      </p:sp>
    </p:spTree>
    <p:extLst>
      <p:ext uri="{BB962C8B-B14F-4D97-AF65-F5344CB8AC3E}">
        <p14:creationId xmlns:p14="http://schemas.microsoft.com/office/powerpoint/2010/main" val="18742697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0671A05-D13D-4091-A8C0-4000E158A4E6}"/>
              </a:ext>
            </a:extLst>
          </p:cNvPr>
          <p:cNvSpPr>
            <a:spLocks noGrp="1"/>
          </p:cNvSpPr>
          <p:nvPr>
            <p:ph type="title"/>
          </p:nvPr>
        </p:nvSpPr>
        <p:spPr/>
        <p:txBody>
          <a:bodyPr>
            <a:normAutofit/>
          </a:bodyPr>
          <a:lstStyle/>
          <a:p>
            <a:r>
              <a:rPr lang="en-NG" sz="4800" dirty="0">
                <a:solidFill>
                  <a:srgbClr val="212529"/>
                </a:solidFill>
                <a:latin typeface="ProximaNova"/>
              </a:rPr>
              <a:t>Africa’s urban trajectory: Matters Arising</a:t>
            </a:r>
            <a:endParaRPr lang="en-001" sz="4800" b="1" dirty="0"/>
          </a:p>
        </p:txBody>
      </p:sp>
    </p:spTree>
    <p:extLst>
      <p:ext uri="{BB962C8B-B14F-4D97-AF65-F5344CB8AC3E}">
        <p14:creationId xmlns:p14="http://schemas.microsoft.com/office/powerpoint/2010/main" val="3682886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6D4336FE-F66F-2BF8-8D8B-61019C15BC9D}"/>
              </a:ext>
            </a:extLst>
          </p:cNvPr>
          <p:cNvSpPr txBox="1"/>
          <p:nvPr/>
        </p:nvSpPr>
        <p:spPr>
          <a:xfrm>
            <a:off x="447365" y="812800"/>
            <a:ext cx="11297265" cy="954107"/>
          </a:xfrm>
          <a:prstGeom prst="rect">
            <a:avLst/>
          </a:prstGeom>
          <a:noFill/>
        </p:spPr>
        <p:txBody>
          <a:bodyPr wrap="square">
            <a:spAutoFit/>
          </a:bodyPr>
          <a:lstStyle/>
          <a:p>
            <a:pPr algn="just"/>
            <a:r>
              <a:rPr lang="en-US" sz="2800" i="1" dirty="0">
                <a:solidFill>
                  <a:srgbClr val="FF0000"/>
                </a:solidFill>
                <a:cs typeface="Arial" panose="020B0604020202020204" pitchFamily="34" charset="0"/>
              </a:rPr>
              <a:t>African urban areas are growing at an unprecedented rate and in a manner different </a:t>
            </a:r>
            <a:r>
              <a:rPr lang="en-NG" sz="2800" i="1" dirty="0">
                <a:solidFill>
                  <a:srgbClr val="FF0000"/>
                </a:solidFill>
                <a:cs typeface="Arial" panose="020B0604020202020204" pitchFamily="34" charset="0"/>
              </a:rPr>
              <a:t>from </a:t>
            </a:r>
            <a:r>
              <a:rPr lang="en-US" sz="2800" i="1" dirty="0">
                <a:solidFill>
                  <a:srgbClr val="FF0000"/>
                </a:solidFill>
                <a:cs typeface="Arial" panose="020B0604020202020204" pitchFamily="34" charset="0"/>
              </a:rPr>
              <a:t>‘established’ norms of urbanization</a:t>
            </a:r>
            <a:r>
              <a:rPr lang="en-GB" sz="2800" i="1" dirty="0">
                <a:solidFill>
                  <a:srgbClr val="FF0000"/>
                </a:solidFill>
                <a:cs typeface="Arial" panose="020B0604020202020204" pitchFamily="34" charset="0"/>
              </a:rPr>
              <a:t>.</a:t>
            </a:r>
            <a:r>
              <a:rPr lang="en-NG" sz="2800" i="1" dirty="0">
                <a:solidFill>
                  <a:srgbClr val="FF0000"/>
                </a:solidFill>
                <a:cs typeface="Arial" panose="020B0604020202020204" pitchFamily="34" charset="0"/>
              </a:rPr>
              <a:t> (World Bank, 2017)</a:t>
            </a:r>
            <a:r>
              <a:rPr lang="en-US" sz="2800" i="1" dirty="0">
                <a:solidFill>
                  <a:srgbClr val="FF0000"/>
                </a:solidFill>
                <a:cs typeface="Arial" panose="020B0604020202020204" pitchFamily="34" charset="0"/>
              </a:rPr>
              <a:t>.</a:t>
            </a:r>
            <a:endParaRPr lang="en-NG" sz="1600" i="1" dirty="0">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30D804F3-D73D-2E87-CABC-1B0B5AF625AD}"/>
              </a:ext>
            </a:extLst>
          </p:cNvPr>
          <p:cNvPicPr>
            <a:picLocks noChangeAspect="1"/>
          </p:cNvPicPr>
          <p:nvPr/>
        </p:nvPicPr>
        <p:blipFill>
          <a:blip r:embed="rId3"/>
          <a:stretch>
            <a:fillRect/>
          </a:stretch>
        </p:blipFill>
        <p:spPr>
          <a:xfrm>
            <a:off x="686296" y="1766907"/>
            <a:ext cx="11058334" cy="4564043"/>
          </a:xfrm>
          <a:prstGeom prst="rect">
            <a:avLst/>
          </a:prstGeom>
        </p:spPr>
      </p:pic>
    </p:spTree>
    <p:extLst>
      <p:ext uri="{BB962C8B-B14F-4D97-AF65-F5344CB8AC3E}">
        <p14:creationId xmlns:p14="http://schemas.microsoft.com/office/powerpoint/2010/main" val="26212104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2A7CA-8D13-64F3-39FB-64EB3702CA71}"/>
              </a:ext>
            </a:extLst>
          </p:cNvPr>
          <p:cNvSpPr txBox="1">
            <a:spLocks/>
          </p:cNvSpPr>
          <p:nvPr/>
        </p:nvSpPr>
        <p:spPr>
          <a:xfrm>
            <a:off x="-1" y="0"/>
            <a:ext cx="12192001" cy="540773"/>
          </a:xfrm>
          <a:prstGeom prst="rect">
            <a:avLst/>
          </a:prstGeom>
          <a:solidFill>
            <a:schemeClr val="accent2">
              <a:lumMod val="50000"/>
            </a:schemeClr>
          </a:solidFill>
          <a:ln w="19050">
            <a:solidFill>
              <a:srgbClr val="FFFF00"/>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4000" kern="1200" spc="-50" baseline="0">
                <a:solidFill>
                  <a:schemeClr val="bg1"/>
                </a:solidFill>
                <a:latin typeface="+mj-lt"/>
                <a:ea typeface="+mj-ea"/>
                <a:cs typeface="+mj-cs"/>
              </a:defRPr>
            </a:lvl1pPr>
          </a:lstStyle>
          <a:p>
            <a:pPr algn="just">
              <a:spcBef>
                <a:spcPts val="0"/>
              </a:spcBef>
              <a:spcAft>
                <a:spcPts val="0"/>
              </a:spcAft>
            </a:pPr>
            <a:r>
              <a:rPr lang="en-US" sz="3200" b="1" dirty="0"/>
              <a:t>        U</a:t>
            </a:r>
            <a:r>
              <a:rPr lang="en-NG" sz="3200" b="1" dirty="0" err="1"/>
              <a:t>rbanisation</a:t>
            </a:r>
            <a:r>
              <a:rPr lang="en-NG" sz="3200" b="1" dirty="0"/>
              <a:t> of Poverty </a:t>
            </a:r>
          </a:p>
        </p:txBody>
      </p:sp>
      <p:pic>
        <p:nvPicPr>
          <p:cNvPr id="4" name="Picture 3">
            <a:extLst>
              <a:ext uri="{FF2B5EF4-FFF2-40B4-BE49-F238E27FC236}">
                <a16:creationId xmlns:a16="http://schemas.microsoft.com/office/drawing/2014/main" id="{67441936-C861-276C-92D2-159EA3D3741A}"/>
              </a:ext>
            </a:extLst>
          </p:cNvPr>
          <p:cNvPicPr>
            <a:picLocks noChangeAspect="1"/>
          </p:cNvPicPr>
          <p:nvPr/>
        </p:nvPicPr>
        <p:blipFill>
          <a:blip r:embed="rId2"/>
          <a:stretch>
            <a:fillRect/>
          </a:stretch>
        </p:blipFill>
        <p:spPr>
          <a:xfrm>
            <a:off x="4903596" y="540773"/>
            <a:ext cx="7288404" cy="5785382"/>
          </a:xfrm>
          <a:prstGeom prst="rect">
            <a:avLst/>
          </a:prstGeom>
        </p:spPr>
      </p:pic>
      <p:sp>
        <p:nvSpPr>
          <p:cNvPr id="6" name="Content Placeholder 2">
            <a:extLst>
              <a:ext uri="{FF2B5EF4-FFF2-40B4-BE49-F238E27FC236}">
                <a16:creationId xmlns:a16="http://schemas.microsoft.com/office/drawing/2014/main" id="{F5E001C6-B0B8-DA39-A56C-75894BC546D5}"/>
              </a:ext>
            </a:extLst>
          </p:cNvPr>
          <p:cNvSpPr txBox="1">
            <a:spLocks/>
          </p:cNvSpPr>
          <p:nvPr/>
        </p:nvSpPr>
        <p:spPr>
          <a:xfrm>
            <a:off x="40194" y="540773"/>
            <a:ext cx="4934142" cy="5126498"/>
          </a:xfrm>
          <a:prstGeom prst="rect">
            <a:avLst/>
          </a:prstGeom>
          <a:solidFill>
            <a:schemeClr val="bg1"/>
          </a:solidFill>
        </p:spPr>
        <p:txBody>
          <a:bodyPr>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GB" b="1" dirty="0"/>
              <a:t>Youth bulge</a:t>
            </a:r>
            <a:r>
              <a:rPr lang="en-GB" dirty="0"/>
              <a:t>:</a:t>
            </a:r>
            <a:r>
              <a:rPr lang="en-US" dirty="0"/>
              <a:t> almost 60% population aged ≤19years old </a:t>
            </a:r>
            <a:endParaRPr lang="en-GB" dirty="0"/>
          </a:p>
          <a:p>
            <a:r>
              <a:rPr lang="en-GB" b="1" dirty="0"/>
              <a:t>Poverty</a:t>
            </a:r>
            <a:r>
              <a:rPr lang="en-GB" dirty="0"/>
              <a:t>: </a:t>
            </a:r>
            <a:r>
              <a:rPr lang="en-US" dirty="0"/>
              <a:t>60.8% live on ≤ US$2 daily</a:t>
            </a:r>
            <a:endParaRPr lang="en-GB" dirty="0"/>
          </a:p>
          <a:p>
            <a:r>
              <a:rPr lang="en-GB" b="1" dirty="0"/>
              <a:t>Livelihoods</a:t>
            </a:r>
            <a:r>
              <a:rPr lang="en-GB" dirty="0"/>
              <a:t>: 80% in Informal Employment; Youth account for 60% of the Unemployed </a:t>
            </a:r>
          </a:p>
          <a:p>
            <a:pPr marL="0" indent="0">
              <a:buFont typeface="Calibri" panose="020F0502020204030204" pitchFamily="34" charset="0"/>
              <a:buNone/>
            </a:pPr>
            <a:r>
              <a:rPr lang="en-US" sz="1500" dirty="0"/>
              <a:t>Sources: Ibrahim Forum, 2019; UNDESA, 2014; World Bank, 2019).</a:t>
            </a:r>
            <a:endParaRPr lang="en-GB" sz="1500" dirty="0"/>
          </a:p>
          <a:p>
            <a:pPr marL="0" indent="0">
              <a:buFont typeface="Calibri" panose="020F0502020204030204" pitchFamily="34" charset="0"/>
              <a:buNone/>
            </a:pPr>
            <a:endParaRPr lang="en-GB" dirty="0"/>
          </a:p>
          <a:p>
            <a:endParaRPr lang="en-GB" dirty="0"/>
          </a:p>
          <a:p>
            <a:endParaRPr lang="en-001" dirty="0"/>
          </a:p>
        </p:txBody>
      </p:sp>
    </p:spTree>
    <p:extLst>
      <p:ext uri="{BB962C8B-B14F-4D97-AF65-F5344CB8AC3E}">
        <p14:creationId xmlns:p14="http://schemas.microsoft.com/office/powerpoint/2010/main" val="6958472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6BA6068-8980-5569-ACF5-8F0B378DD801}"/>
              </a:ext>
            </a:extLst>
          </p:cNvPr>
          <p:cNvPicPr>
            <a:picLocks noChangeAspect="1"/>
          </p:cNvPicPr>
          <p:nvPr/>
        </p:nvPicPr>
        <p:blipFill rotWithShape="1">
          <a:blip r:embed="rId2"/>
          <a:srcRect t="870"/>
          <a:stretch/>
        </p:blipFill>
        <p:spPr>
          <a:xfrm>
            <a:off x="1659592" y="847996"/>
            <a:ext cx="9028549" cy="5162007"/>
          </a:xfrm>
          <a:prstGeom prst="rect">
            <a:avLst/>
          </a:prstGeom>
        </p:spPr>
      </p:pic>
      <p:sp>
        <p:nvSpPr>
          <p:cNvPr id="2" name="Title 1">
            <a:extLst>
              <a:ext uri="{FF2B5EF4-FFF2-40B4-BE49-F238E27FC236}">
                <a16:creationId xmlns:a16="http://schemas.microsoft.com/office/drawing/2014/main" id="{CCA2A7CA-8D13-64F3-39FB-64EB3702CA71}"/>
              </a:ext>
            </a:extLst>
          </p:cNvPr>
          <p:cNvSpPr txBox="1">
            <a:spLocks/>
          </p:cNvSpPr>
          <p:nvPr/>
        </p:nvSpPr>
        <p:spPr>
          <a:xfrm>
            <a:off x="62204" y="55984"/>
            <a:ext cx="12192001" cy="540773"/>
          </a:xfrm>
          <a:prstGeom prst="rect">
            <a:avLst/>
          </a:prstGeom>
          <a:solidFill>
            <a:schemeClr val="accent2">
              <a:lumMod val="50000"/>
            </a:schemeClr>
          </a:solidFill>
          <a:ln w="19050">
            <a:solidFill>
              <a:srgbClr val="FFFF00"/>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4000" kern="1200" spc="-50" baseline="0">
                <a:solidFill>
                  <a:schemeClr val="bg1"/>
                </a:solidFill>
                <a:latin typeface="+mj-lt"/>
                <a:ea typeface="+mj-ea"/>
                <a:cs typeface="+mj-cs"/>
              </a:defRPr>
            </a:lvl1pPr>
          </a:lstStyle>
          <a:p>
            <a:pPr algn="just">
              <a:spcBef>
                <a:spcPts val="0"/>
              </a:spcBef>
              <a:spcAft>
                <a:spcPts val="0"/>
              </a:spcAft>
            </a:pPr>
            <a:r>
              <a:rPr lang="en-US" sz="3200" b="1" dirty="0"/>
              <a:t>        I</a:t>
            </a:r>
            <a:r>
              <a:rPr lang="en-NG" sz="3200" b="1" dirty="0" err="1"/>
              <a:t>ntense</a:t>
            </a:r>
            <a:r>
              <a:rPr lang="en-NG" sz="3200" b="1" dirty="0"/>
              <a:t> socio-economic inequalities</a:t>
            </a:r>
          </a:p>
        </p:txBody>
      </p:sp>
    </p:spTree>
    <p:extLst>
      <p:ext uri="{BB962C8B-B14F-4D97-AF65-F5344CB8AC3E}">
        <p14:creationId xmlns:p14="http://schemas.microsoft.com/office/powerpoint/2010/main" val="32482320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0671A05-D13D-4091-A8C0-4000E158A4E6}"/>
              </a:ext>
            </a:extLst>
          </p:cNvPr>
          <p:cNvSpPr>
            <a:spLocks noGrp="1"/>
          </p:cNvSpPr>
          <p:nvPr>
            <p:ph type="title"/>
          </p:nvPr>
        </p:nvSpPr>
        <p:spPr/>
        <p:txBody>
          <a:bodyPr>
            <a:normAutofit/>
          </a:bodyPr>
          <a:lstStyle/>
          <a:p>
            <a:pPr marL="285750" indent="-17463"/>
            <a:r>
              <a:rPr lang="en-US" sz="4800" b="1" dirty="0">
                <a:solidFill>
                  <a:srgbClr val="212529"/>
                </a:solidFill>
                <a:latin typeface="ProximaNova"/>
              </a:rPr>
              <a:t>Sustainable</a:t>
            </a:r>
            <a:r>
              <a:rPr lang="en-NG" sz="4800" b="1" dirty="0">
                <a:solidFill>
                  <a:srgbClr val="212529"/>
                </a:solidFill>
                <a:latin typeface="ProximaNova"/>
              </a:rPr>
              <a:t> Urbanisation in Africa: </a:t>
            </a:r>
            <a:r>
              <a:rPr lang="en-NG" sz="4800" dirty="0">
                <a:solidFill>
                  <a:srgbClr val="212529"/>
                </a:solidFill>
                <a:latin typeface="ProximaNova"/>
              </a:rPr>
              <a:t>Myth or possibility?</a:t>
            </a:r>
            <a:endParaRPr lang="en-US" sz="4800" dirty="0">
              <a:solidFill>
                <a:srgbClr val="212529"/>
              </a:solidFill>
              <a:latin typeface="ProximaNova"/>
            </a:endParaRPr>
          </a:p>
        </p:txBody>
      </p:sp>
    </p:spTree>
    <p:extLst>
      <p:ext uri="{BB962C8B-B14F-4D97-AF65-F5344CB8AC3E}">
        <p14:creationId xmlns:p14="http://schemas.microsoft.com/office/powerpoint/2010/main" val="35851353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61E9A322-54A2-40C2-C4FC-84BD266CD2D1}"/>
              </a:ext>
            </a:extLst>
          </p:cNvPr>
          <p:cNvSpPr>
            <a:spLocks noGrp="1"/>
          </p:cNvSpPr>
          <p:nvPr>
            <p:ph idx="1"/>
          </p:nvPr>
        </p:nvSpPr>
        <p:spPr>
          <a:xfrm>
            <a:off x="628650" y="749300"/>
            <a:ext cx="8566150" cy="5447218"/>
          </a:xfrm>
        </p:spPr>
        <p:txBody>
          <a:bodyPr>
            <a:noAutofit/>
          </a:bodyPr>
          <a:lstStyle/>
          <a:p>
            <a:pPr algn="just"/>
            <a:r>
              <a:rPr lang="en-US" sz="2800" dirty="0"/>
              <a:t>Agenda 2063 spells out a prosperous vision for the </a:t>
            </a:r>
            <a:r>
              <a:rPr lang="en-NG" sz="2800" dirty="0"/>
              <a:t>African </a:t>
            </a:r>
            <a:r>
              <a:rPr lang="en-US" sz="2800" dirty="0"/>
              <a:t>continent, with a significant role for cities and human settlements</a:t>
            </a:r>
            <a:r>
              <a:rPr lang="en-NG" sz="2800" dirty="0"/>
              <a:t>, recognizing that ‘’</a:t>
            </a:r>
            <a:r>
              <a:rPr lang="en-US" sz="2800" b="1" i="1" dirty="0"/>
              <a:t>Cities and other settlements are hubs of cultural and economic activities, with modernized infrastructure, and people have access to all the necessities of life including shelter, water, sanitation, energy, public transport and ICT…</a:t>
            </a:r>
            <a:r>
              <a:rPr lang="en-US" sz="2800" dirty="0"/>
              <a:t>’’</a:t>
            </a:r>
            <a:endParaRPr lang="en-NG" sz="2800" dirty="0"/>
          </a:p>
          <a:p>
            <a:pPr algn="just"/>
            <a:endParaRPr lang="en-NG" sz="2800" dirty="0"/>
          </a:p>
          <a:p>
            <a:pPr algn="just"/>
            <a:r>
              <a:rPr lang="en-US" sz="2800" dirty="0"/>
              <a:t>The SDGs </a:t>
            </a:r>
            <a:r>
              <a:rPr lang="en-NG" sz="2800" dirty="0"/>
              <a:t>also </a:t>
            </a:r>
            <a:r>
              <a:rPr lang="en-US" sz="2800" dirty="0"/>
              <a:t>recognize the catalytic role of cities in sustainable development, hence SDG11  is dedicated to </a:t>
            </a:r>
            <a:r>
              <a:rPr lang="en-US" sz="2800" b="1" i="1" dirty="0"/>
              <a:t>‘making cities and human settlements inclusive, safe, resilient and sustainable</a:t>
            </a:r>
            <a:r>
              <a:rPr lang="en-US" sz="2800" b="1" dirty="0"/>
              <a:t>’. </a:t>
            </a:r>
            <a:r>
              <a:rPr lang="en-NG" sz="2800" dirty="0"/>
              <a:t> </a:t>
            </a:r>
          </a:p>
        </p:txBody>
      </p:sp>
      <p:pic>
        <p:nvPicPr>
          <p:cNvPr id="3" name="Picture 2">
            <a:extLst>
              <a:ext uri="{FF2B5EF4-FFF2-40B4-BE49-F238E27FC236}">
                <a16:creationId xmlns:a16="http://schemas.microsoft.com/office/drawing/2014/main" id="{B877AD2B-6A22-59F8-75B2-8705AC1387B7}"/>
              </a:ext>
            </a:extLst>
          </p:cNvPr>
          <p:cNvPicPr>
            <a:picLocks noChangeAspect="1"/>
          </p:cNvPicPr>
          <p:nvPr/>
        </p:nvPicPr>
        <p:blipFill>
          <a:blip r:embed="rId3"/>
          <a:stretch>
            <a:fillRect/>
          </a:stretch>
        </p:blipFill>
        <p:spPr>
          <a:xfrm>
            <a:off x="9517705" y="1194068"/>
            <a:ext cx="2424153" cy="1530246"/>
          </a:xfrm>
          <a:prstGeom prst="rect">
            <a:avLst/>
          </a:prstGeom>
        </p:spPr>
      </p:pic>
      <p:pic>
        <p:nvPicPr>
          <p:cNvPr id="4" name="Picture 3">
            <a:extLst>
              <a:ext uri="{FF2B5EF4-FFF2-40B4-BE49-F238E27FC236}">
                <a16:creationId xmlns:a16="http://schemas.microsoft.com/office/drawing/2014/main" id="{0FB5A267-6162-9CC2-8BFE-D779B2CC2CC1}"/>
              </a:ext>
            </a:extLst>
          </p:cNvPr>
          <p:cNvPicPr>
            <a:picLocks noChangeAspect="1"/>
          </p:cNvPicPr>
          <p:nvPr/>
        </p:nvPicPr>
        <p:blipFill rotWithShape="1">
          <a:blip r:embed="rId4"/>
          <a:srcRect l="17004" r="18089"/>
          <a:stretch/>
        </p:blipFill>
        <p:spPr>
          <a:xfrm>
            <a:off x="9456726" y="3548128"/>
            <a:ext cx="2372922" cy="2438529"/>
          </a:xfrm>
          <a:prstGeom prst="rect">
            <a:avLst/>
          </a:prstGeom>
        </p:spPr>
      </p:pic>
      <p:sp>
        <p:nvSpPr>
          <p:cNvPr id="2" name="Title 1">
            <a:extLst>
              <a:ext uri="{FF2B5EF4-FFF2-40B4-BE49-F238E27FC236}">
                <a16:creationId xmlns:a16="http://schemas.microsoft.com/office/drawing/2014/main" id="{BBCC1395-550B-CF0D-3207-897D944E2341}"/>
              </a:ext>
            </a:extLst>
          </p:cNvPr>
          <p:cNvSpPr txBox="1">
            <a:spLocks/>
          </p:cNvSpPr>
          <p:nvPr/>
        </p:nvSpPr>
        <p:spPr>
          <a:xfrm>
            <a:off x="-1" y="1"/>
            <a:ext cx="12192001" cy="540773"/>
          </a:xfrm>
          <a:prstGeom prst="rect">
            <a:avLst/>
          </a:prstGeom>
          <a:solidFill>
            <a:schemeClr val="accent2">
              <a:lumMod val="50000"/>
            </a:schemeClr>
          </a:solidFill>
          <a:ln w="19050">
            <a:solidFill>
              <a:srgbClr val="FFFF00"/>
            </a:solidFill>
          </a:ln>
        </p:spPr>
        <p:txBody>
          <a:bodyPr vert="horz" lIns="91440" tIns="45720" rIns="91440" bIns="45720" rtlCol="0" anchor="ctr">
            <a:normAutofit fontScale="92500" lnSpcReduction="10000"/>
          </a:bodyPr>
          <a:lstStyle>
            <a:lvl1pPr algn="l" defTabSz="914400" rtl="0" eaLnBrk="1" latinLnBrk="0" hangingPunct="1">
              <a:lnSpc>
                <a:spcPct val="85000"/>
              </a:lnSpc>
              <a:spcBef>
                <a:spcPct val="0"/>
              </a:spcBef>
              <a:buNone/>
              <a:defRPr sz="4000" kern="1200" spc="-50" baseline="0">
                <a:solidFill>
                  <a:schemeClr val="bg1"/>
                </a:solidFill>
                <a:latin typeface="+mj-lt"/>
                <a:ea typeface="+mj-ea"/>
                <a:cs typeface="+mj-cs"/>
              </a:defRPr>
            </a:lvl1pPr>
          </a:lstStyle>
          <a:p>
            <a:endParaRPr lang="en-US" dirty="0"/>
          </a:p>
        </p:txBody>
      </p:sp>
      <p:sp>
        <p:nvSpPr>
          <p:cNvPr id="5" name="TextBox 4">
            <a:extLst>
              <a:ext uri="{FF2B5EF4-FFF2-40B4-BE49-F238E27FC236}">
                <a16:creationId xmlns:a16="http://schemas.microsoft.com/office/drawing/2014/main" id="{A3C47E7F-7F7D-2FCE-4FE0-95A7779EF115}"/>
              </a:ext>
            </a:extLst>
          </p:cNvPr>
          <p:cNvSpPr txBox="1"/>
          <p:nvPr/>
        </p:nvSpPr>
        <p:spPr>
          <a:xfrm>
            <a:off x="460150" y="-22001"/>
            <a:ext cx="6108700" cy="584775"/>
          </a:xfrm>
          <a:prstGeom prst="rect">
            <a:avLst/>
          </a:prstGeom>
          <a:noFill/>
        </p:spPr>
        <p:txBody>
          <a:bodyPr wrap="square">
            <a:spAutoFit/>
          </a:bodyPr>
          <a:lstStyle/>
          <a:p>
            <a:r>
              <a:rPr lang="en-US" sz="3200" dirty="0">
                <a:solidFill>
                  <a:schemeClr val="bg1"/>
                </a:solidFill>
                <a:effectLst/>
                <a:ea typeface="Calibri" panose="020F0502020204030204" pitchFamily="34" charset="0"/>
                <a:cs typeface="Times New Roman" panose="02020603050405020304" pitchFamily="18" charset="0"/>
              </a:rPr>
              <a:t>Urban Agenda</a:t>
            </a:r>
            <a:endParaRPr lang="en-NG" sz="3200" dirty="0">
              <a:solidFill>
                <a:schemeClr val="bg1"/>
              </a:solidFill>
            </a:endParaRPr>
          </a:p>
        </p:txBody>
      </p:sp>
    </p:spTree>
    <p:extLst>
      <p:ext uri="{BB962C8B-B14F-4D97-AF65-F5344CB8AC3E}">
        <p14:creationId xmlns:p14="http://schemas.microsoft.com/office/powerpoint/2010/main" val="28685821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C6D511E-37B5-465E-AC3E-A398749D1252}"/>
              </a:ext>
            </a:extLst>
          </p:cNvPr>
          <p:cNvSpPr>
            <a:spLocks noGrp="1"/>
          </p:cNvSpPr>
          <p:nvPr>
            <p:ph idx="1"/>
          </p:nvPr>
        </p:nvSpPr>
        <p:spPr>
          <a:xfrm>
            <a:off x="584199" y="1119932"/>
            <a:ext cx="5810251" cy="4328367"/>
          </a:xfrm>
        </p:spPr>
        <p:txBody>
          <a:bodyPr/>
          <a:lstStyle/>
          <a:p>
            <a:pPr>
              <a:spcBef>
                <a:spcPts val="600"/>
              </a:spcBef>
            </a:pPr>
            <a:r>
              <a:rPr lang="en-US" sz="2800" dirty="0">
                <a:solidFill>
                  <a:schemeClr val="tx1"/>
                </a:solidFill>
                <a:cs typeface="Arial" panose="020B0604020202020204" pitchFamily="34" charset="0"/>
              </a:rPr>
              <a:t>T</a:t>
            </a:r>
            <a:r>
              <a:rPr lang="en-NG" sz="2800" dirty="0">
                <a:solidFill>
                  <a:schemeClr val="tx1"/>
                </a:solidFill>
                <a:cs typeface="Arial" panose="020B0604020202020204" pitchFamily="34" charset="0"/>
              </a:rPr>
              <a:t>here is a </a:t>
            </a:r>
            <a:r>
              <a:rPr lang="en-GB" sz="2800" b="1" dirty="0">
                <a:solidFill>
                  <a:schemeClr val="tx1"/>
                </a:solidFill>
                <a:effectLst/>
                <a:ea typeface="Calibri" panose="020F0502020204030204" pitchFamily="34" charset="0"/>
                <a:cs typeface="Arial" panose="020B0604020202020204" pitchFamily="34" charset="0"/>
              </a:rPr>
              <a:t>prevalent reality of </a:t>
            </a:r>
            <a:r>
              <a:rPr lang="en-NG" sz="2800" b="1" dirty="0">
                <a:solidFill>
                  <a:schemeClr val="tx1"/>
                </a:solidFill>
                <a:effectLst/>
                <a:ea typeface="Calibri" panose="020F0502020204030204" pitchFamily="34" charset="0"/>
                <a:cs typeface="Arial" panose="020B0604020202020204" pitchFamily="34" charset="0"/>
              </a:rPr>
              <a:t>urban </a:t>
            </a:r>
            <a:r>
              <a:rPr lang="en-GB" sz="2800" b="1" dirty="0">
                <a:solidFill>
                  <a:schemeClr val="tx1"/>
                </a:solidFill>
                <a:effectLst/>
                <a:ea typeface="Calibri" panose="020F0502020204030204" pitchFamily="34" charset="0"/>
                <a:cs typeface="Arial" panose="020B0604020202020204" pitchFamily="34" charset="0"/>
              </a:rPr>
              <a:t>poverty </a:t>
            </a:r>
            <a:r>
              <a:rPr lang="en-GB" sz="2800" dirty="0">
                <a:solidFill>
                  <a:schemeClr val="tx1"/>
                </a:solidFill>
                <a:effectLst/>
                <a:ea typeface="Calibri" panose="020F0502020204030204" pitchFamily="34" charset="0"/>
                <a:cs typeface="Arial" panose="020B0604020202020204" pitchFamily="34" charset="0"/>
              </a:rPr>
              <a:t>across many African </a:t>
            </a:r>
            <a:r>
              <a:rPr lang="en-NG" sz="2800" dirty="0">
                <a:solidFill>
                  <a:schemeClr val="tx1"/>
                </a:solidFill>
                <a:effectLst/>
                <a:ea typeface="Calibri" panose="020F0502020204030204" pitchFamily="34" charset="0"/>
                <a:cs typeface="Arial" panose="020B0604020202020204" pitchFamily="34" charset="0"/>
              </a:rPr>
              <a:t>cities and a contradictory </a:t>
            </a:r>
            <a:r>
              <a:rPr lang="en-NG" sz="3600" b="1" dirty="0">
                <a:solidFill>
                  <a:srgbClr val="FF0000"/>
                </a:solidFill>
                <a:effectLst/>
                <a:ea typeface="Calibri" panose="020F0502020204030204" pitchFamily="34" charset="0"/>
                <a:cs typeface="Arial" panose="020B0604020202020204" pitchFamily="34" charset="0"/>
              </a:rPr>
              <a:t>‘’</a:t>
            </a:r>
            <a:r>
              <a:rPr lang="en-GB" sz="3600" b="1" dirty="0">
                <a:solidFill>
                  <a:srgbClr val="FF0000"/>
                </a:solidFill>
                <a:effectLst/>
                <a:ea typeface="Calibri" panose="020F0502020204030204" pitchFamily="34" charset="0"/>
                <a:cs typeface="Arial" panose="020B0604020202020204" pitchFamily="34" charset="0"/>
              </a:rPr>
              <a:t>Africa Rising</a:t>
            </a:r>
            <a:r>
              <a:rPr lang="en-NG" sz="3600" b="1" dirty="0">
                <a:solidFill>
                  <a:srgbClr val="FF0000"/>
                </a:solidFill>
                <a:effectLst/>
                <a:ea typeface="Calibri" panose="020F0502020204030204" pitchFamily="34" charset="0"/>
                <a:cs typeface="Arial" panose="020B0604020202020204" pitchFamily="34" charset="0"/>
              </a:rPr>
              <a:t>,,</a:t>
            </a:r>
            <a:r>
              <a:rPr lang="en-GB" sz="3600" b="1" dirty="0">
                <a:solidFill>
                  <a:srgbClr val="FF0000"/>
                </a:solidFill>
                <a:effectLst/>
                <a:ea typeface="Calibri" panose="020F0502020204030204" pitchFamily="34" charset="0"/>
                <a:cs typeface="Arial" panose="020B0604020202020204" pitchFamily="34" charset="0"/>
              </a:rPr>
              <a:t> </a:t>
            </a:r>
            <a:r>
              <a:rPr lang="en-GB" sz="2800" dirty="0">
                <a:solidFill>
                  <a:schemeClr val="tx1"/>
                </a:solidFill>
                <a:effectLst/>
                <a:ea typeface="Calibri" panose="020F0502020204030204" pitchFamily="34" charset="0"/>
                <a:cs typeface="Arial" panose="020B0604020202020204" pitchFamily="34" charset="0"/>
              </a:rPr>
              <a:t>rhetoric</a:t>
            </a:r>
            <a:r>
              <a:rPr lang="en-NG" sz="2800" dirty="0">
                <a:solidFill>
                  <a:schemeClr val="tx1"/>
                </a:solidFill>
                <a:ea typeface="Calibri" panose="020F0502020204030204" pitchFamily="34" charset="0"/>
                <a:cs typeface="Arial" panose="020B0604020202020204" pitchFamily="34" charset="0"/>
              </a:rPr>
              <a:t> driven by </a:t>
            </a:r>
            <a:r>
              <a:rPr lang="en-GB" sz="2800" b="1" dirty="0">
                <a:solidFill>
                  <a:schemeClr val="tx1"/>
                </a:solidFill>
                <a:effectLst/>
                <a:ea typeface="Calibri" panose="020F0502020204030204" pitchFamily="34" charset="0"/>
                <a:cs typeface="Arial" panose="020B0604020202020204" pitchFamily="34" charset="0"/>
              </a:rPr>
              <a:t>global</a:t>
            </a:r>
            <a:r>
              <a:rPr lang="en-NG" sz="2800" b="1" dirty="0">
                <a:solidFill>
                  <a:schemeClr val="tx1"/>
                </a:solidFill>
                <a:effectLst/>
                <a:ea typeface="Calibri" panose="020F0502020204030204" pitchFamily="34" charset="0"/>
                <a:cs typeface="Arial" panose="020B0604020202020204" pitchFamily="34" charset="0"/>
              </a:rPr>
              <a:t>izing </a:t>
            </a:r>
            <a:r>
              <a:rPr lang="en-GB" sz="2800" b="1" dirty="0">
                <a:solidFill>
                  <a:schemeClr val="tx1"/>
                </a:solidFill>
                <a:effectLst/>
                <a:ea typeface="Calibri" panose="020F0502020204030204" pitchFamily="34" charset="0"/>
                <a:cs typeface="Arial" panose="020B0604020202020204" pitchFamily="34" charset="0"/>
              </a:rPr>
              <a:t>interests </a:t>
            </a:r>
            <a:r>
              <a:rPr lang="en-GB" sz="2800" dirty="0">
                <a:solidFill>
                  <a:schemeClr val="tx1"/>
                </a:solidFill>
                <a:effectLst/>
                <a:ea typeface="Calibri" panose="020F0502020204030204" pitchFamily="34" charset="0"/>
                <a:cs typeface="Arial" panose="020B0604020202020204" pitchFamily="34" charset="0"/>
              </a:rPr>
              <a:t>who paint a picture of a continent flourishing </a:t>
            </a:r>
            <a:r>
              <a:rPr lang="en-NG" sz="2800" dirty="0">
                <a:solidFill>
                  <a:schemeClr val="tx1"/>
                </a:solidFill>
                <a:effectLst/>
                <a:ea typeface="Calibri" panose="020F0502020204030204" pitchFamily="34" charset="0"/>
                <a:cs typeface="Arial" panose="020B0604020202020204" pitchFamily="34" charset="0"/>
              </a:rPr>
              <a:t>via </a:t>
            </a:r>
            <a:r>
              <a:rPr lang="en-GB" sz="2800" dirty="0">
                <a:solidFill>
                  <a:schemeClr val="tx1"/>
                </a:solidFill>
                <a:effectLst/>
                <a:ea typeface="Calibri" panose="020F0502020204030204" pitchFamily="34" charset="0"/>
                <a:cs typeface="Arial" panose="020B0604020202020204" pitchFamily="34" charset="0"/>
              </a:rPr>
              <a:t>the growth of an </a:t>
            </a:r>
            <a:r>
              <a:rPr lang="en-GB" sz="2800" b="1" dirty="0">
                <a:solidFill>
                  <a:schemeClr val="tx1"/>
                </a:solidFill>
                <a:effectLst/>
                <a:ea typeface="Calibri" panose="020F0502020204030204" pitchFamily="34" charset="0"/>
                <a:cs typeface="Arial" panose="020B0604020202020204" pitchFamily="34" charset="0"/>
              </a:rPr>
              <a:t>emerging middle class </a:t>
            </a:r>
            <a:r>
              <a:rPr lang="en-GB" sz="2800" dirty="0">
                <a:solidFill>
                  <a:schemeClr val="tx1"/>
                </a:solidFill>
                <a:effectLst/>
                <a:ea typeface="Calibri" panose="020F0502020204030204" pitchFamily="34" charset="0"/>
                <a:cs typeface="Arial" panose="020B0604020202020204" pitchFamily="34" charset="0"/>
              </a:rPr>
              <a:t>with westernised consumption patterns</a:t>
            </a:r>
            <a:r>
              <a:rPr lang="en-NG" sz="2800" dirty="0">
                <a:solidFill>
                  <a:schemeClr val="tx1"/>
                </a:solidFill>
                <a:effectLst/>
                <a:ea typeface="Calibri" panose="020F0502020204030204" pitchFamily="34" charset="0"/>
                <a:cs typeface="Arial" panose="020B0604020202020204" pitchFamily="34" charset="0"/>
              </a:rPr>
              <a:t>.</a:t>
            </a:r>
            <a:endParaRPr lang="en-NG" sz="2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EE132DA0-F7C3-BD76-6013-8D1C7D24F107}"/>
              </a:ext>
            </a:extLst>
          </p:cNvPr>
          <p:cNvPicPr>
            <a:picLocks noChangeAspect="1"/>
          </p:cNvPicPr>
          <p:nvPr/>
        </p:nvPicPr>
        <p:blipFill>
          <a:blip r:embed="rId3"/>
          <a:stretch>
            <a:fillRect/>
          </a:stretch>
        </p:blipFill>
        <p:spPr>
          <a:xfrm>
            <a:off x="7393707" y="1113582"/>
            <a:ext cx="2248417" cy="2986646"/>
          </a:xfrm>
          <a:prstGeom prst="rect">
            <a:avLst/>
          </a:prstGeom>
        </p:spPr>
      </p:pic>
      <p:pic>
        <p:nvPicPr>
          <p:cNvPr id="5" name="Picture 4">
            <a:extLst>
              <a:ext uri="{FF2B5EF4-FFF2-40B4-BE49-F238E27FC236}">
                <a16:creationId xmlns:a16="http://schemas.microsoft.com/office/drawing/2014/main" id="{A67EAA66-587C-D2E5-E118-00BCB86BDE54}"/>
              </a:ext>
            </a:extLst>
          </p:cNvPr>
          <p:cNvPicPr>
            <a:picLocks noChangeAspect="1"/>
          </p:cNvPicPr>
          <p:nvPr/>
        </p:nvPicPr>
        <p:blipFill>
          <a:blip r:embed="rId4"/>
          <a:stretch>
            <a:fillRect/>
          </a:stretch>
        </p:blipFill>
        <p:spPr>
          <a:xfrm>
            <a:off x="9883699" y="1158032"/>
            <a:ext cx="2035252" cy="2986646"/>
          </a:xfrm>
          <a:prstGeom prst="rect">
            <a:avLst/>
          </a:prstGeom>
        </p:spPr>
      </p:pic>
      <p:sp>
        <p:nvSpPr>
          <p:cNvPr id="2" name="Title 1">
            <a:extLst>
              <a:ext uri="{FF2B5EF4-FFF2-40B4-BE49-F238E27FC236}">
                <a16:creationId xmlns:a16="http://schemas.microsoft.com/office/drawing/2014/main" id="{9682736B-5F5C-8300-8845-9DB1CA201FEB}"/>
              </a:ext>
            </a:extLst>
          </p:cNvPr>
          <p:cNvSpPr txBox="1">
            <a:spLocks/>
          </p:cNvSpPr>
          <p:nvPr/>
        </p:nvSpPr>
        <p:spPr>
          <a:xfrm>
            <a:off x="0" y="0"/>
            <a:ext cx="12192001" cy="540773"/>
          </a:xfrm>
          <a:prstGeom prst="rect">
            <a:avLst/>
          </a:prstGeom>
          <a:solidFill>
            <a:schemeClr val="accent2">
              <a:lumMod val="50000"/>
            </a:schemeClr>
          </a:solidFill>
          <a:ln w="19050">
            <a:solidFill>
              <a:srgbClr val="FFFF00"/>
            </a:solidFill>
          </a:ln>
        </p:spPr>
        <p:txBody>
          <a:bodyPr vert="horz" lIns="91440" tIns="45720" rIns="91440" bIns="45720" rtlCol="0" anchor="ctr">
            <a:normAutofit/>
          </a:bodyPr>
          <a:lstStyle>
            <a:lvl1pPr algn="l" defTabSz="914400" rtl="0" eaLnBrk="1" latinLnBrk="0" hangingPunct="1">
              <a:lnSpc>
                <a:spcPct val="85000"/>
              </a:lnSpc>
              <a:spcBef>
                <a:spcPct val="0"/>
              </a:spcBef>
              <a:buNone/>
              <a:defRPr sz="4000" kern="1200" spc="-50" baseline="0">
                <a:solidFill>
                  <a:schemeClr val="bg1"/>
                </a:solidFill>
                <a:latin typeface="+mj-lt"/>
                <a:ea typeface="+mj-ea"/>
                <a:cs typeface="+mj-cs"/>
              </a:defRPr>
            </a:lvl1pPr>
          </a:lstStyle>
          <a:p>
            <a:pPr algn="just">
              <a:spcBef>
                <a:spcPts val="0"/>
              </a:spcBef>
              <a:spcAft>
                <a:spcPts val="0"/>
              </a:spcAft>
            </a:pPr>
            <a:r>
              <a:rPr lang="en-US" sz="3200" b="1" dirty="0"/>
              <a:t>       </a:t>
            </a:r>
            <a:r>
              <a:rPr lang="en-NG" sz="3200" b="1" dirty="0"/>
              <a:t>Africa Rising narrative </a:t>
            </a:r>
          </a:p>
        </p:txBody>
      </p:sp>
      <p:pic>
        <p:nvPicPr>
          <p:cNvPr id="6" name="Picture 5">
            <a:extLst>
              <a:ext uri="{FF2B5EF4-FFF2-40B4-BE49-F238E27FC236}">
                <a16:creationId xmlns:a16="http://schemas.microsoft.com/office/drawing/2014/main" id="{646BA496-CAFC-4244-46EC-F2BE76099EA5}"/>
              </a:ext>
            </a:extLst>
          </p:cNvPr>
          <p:cNvPicPr>
            <a:picLocks noChangeAspect="1"/>
          </p:cNvPicPr>
          <p:nvPr/>
        </p:nvPicPr>
        <p:blipFill rotWithShape="1">
          <a:blip r:embed="rId5"/>
          <a:srcRect l="4751" t="3458" r="4572" b="4369"/>
          <a:stretch/>
        </p:blipFill>
        <p:spPr>
          <a:xfrm>
            <a:off x="7393707" y="473331"/>
            <a:ext cx="4677643" cy="5911338"/>
          </a:xfrm>
          <a:prstGeom prst="rect">
            <a:avLst/>
          </a:prstGeom>
        </p:spPr>
      </p:pic>
    </p:spTree>
    <p:extLst>
      <p:ext uri="{BB962C8B-B14F-4D97-AF65-F5344CB8AC3E}">
        <p14:creationId xmlns:p14="http://schemas.microsoft.com/office/powerpoint/2010/main" val="2308635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Retrospect">
  <a:themeElements>
    <a:clrScheme name="Custom 1">
      <a:dk1>
        <a:srgbClr val="000000"/>
      </a:dk1>
      <a:lt1>
        <a:sysClr val="window" lastClr="FFFFFF"/>
      </a:lt1>
      <a:dk2>
        <a:srgbClr val="637052"/>
      </a:dk2>
      <a:lt2>
        <a:srgbClr val="CCDDEA"/>
      </a:lt2>
      <a:accent1>
        <a:srgbClr val="C2BC80"/>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9245</TotalTime>
  <Words>2042</Words>
  <Application>Microsoft Office PowerPoint</Application>
  <PresentationFormat>Widescreen</PresentationFormat>
  <Paragraphs>132</Paragraphs>
  <Slides>27</Slides>
  <Notes>9</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27</vt:i4>
      </vt:variant>
    </vt:vector>
  </HeadingPairs>
  <TitlesOfParts>
    <vt:vector size="38" baseType="lpstr">
      <vt:lpstr>Arial</vt:lpstr>
      <vt:lpstr>Arial Black</vt:lpstr>
      <vt:lpstr>Arial Narrow</vt:lpstr>
      <vt:lpstr>Arial Rounded MT Bold</vt:lpstr>
      <vt:lpstr>Calibri</vt:lpstr>
      <vt:lpstr>Calibri Light</vt:lpstr>
      <vt:lpstr>Narkisim</vt:lpstr>
      <vt:lpstr>ProximaNova</vt:lpstr>
      <vt:lpstr>Times New Roman</vt:lpstr>
      <vt:lpstr>Wingdings</vt:lpstr>
      <vt:lpstr>Retrospect</vt:lpstr>
      <vt:lpstr>Pathways to Sustainable Urbanisation in Africa: Leaning on the Mabogunje Legacy</vt:lpstr>
      <vt:lpstr>PowerPoint Presentation</vt:lpstr>
      <vt:lpstr>Africa’s urban trajectory: Matters Arising</vt:lpstr>
      <vt:lpstr>PowerPoint Presentation</vt:lpstr>
      <vt:lpstr>PowerPoint Presentation</vt:lpstr>
      <vt:lpstr>PowerPoint Presentation</vt:lpstr>
      <vt:lpstr>Sustainable Urbanisation in Africa: Myth or possibility?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Deep Dive 1: Sustainable Urbanisation in Africa:</vt:lpstr>
      <vt:lpstr>PowerPoint Presentation</vt:lpstr>
      <vt:lpstr>PowerPoint Presentation</vt:lpstr>
      <vt:lpstr>PowerPoint Presentation</vt:lpstr>
      <vt:lpstr>PowerPoint Presentation</vt:lpstr>
      <vt:lpstr>Deep Dive 2: Sustainable Urbanisation in Africa:</vt:lpstr>
      <vt:lpstr>PowerPoint Presentation</vt:lpstr>
      <vt:lpstr>PowerPoint Presentation</vt:lpstr>
      <vt:lpstr>A few of his contributions</vt:lpstr>
      <vt:lpstr>PowerPoint Presentation</vt:lpstr>
      <vt:lpstr>PowerPoint Presentation</vt:lpstr>
      <vt:lpstr>Conclusion:  Towards better African Urban Futures: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TL</cp:lastModifiedBy>
  <cp:revision>232</cp:revision>
  <dcterms:created xsi:type="dcterms:W3CDTF">2021-05-18T11:58:42Z</dcterms:created>
  <dcterms:modified xsi:type="dcterms:W3CDTF">2023-10-16T07:14:58Z</dcterms:modified>
</cp:coreProperties>
</file>