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74" r:id="rId5"/>
    <p:sldId id="263" r:id="rId6"/>
    <p:sldId id="262" r:id="rId7"/>
    <p:sldId id="264" r:id="rId8"/>
    <p:sldId id="261" r:id="rId9"/>
    <p:sldId id="267" r:id="rId10"/>
    <p:sldId id="266" r:id="rId11"/>
    <p:sldId id="270" r:id="rId12"/>
    <p:sldId id="269" r:id="rId13"/>
    <p:sldId id="268" r:id="rId14"/>
    <p:sldId id="265" r:id="rId15"/>
    <p:sldId id="272" r:id="rId16"/>
    <p:sldId id="271"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798" y="-96"/>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dirty="0"/>
              <a:t>Click to edit Master title style</a:t>
            </a:r>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9AB3A824-1A51-4B26-AD58-A6D8E14F6C04}" type="datetimeFigureOut">
              <a:rPr lang="en-US" dirty="0"/>
              <a:pPr/>
              <a:t>9/22/2019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pPr/>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857E33E-8B18-4087-B112-809917729534}" type="datetimeFigureOut">
              <a:rPr lang="en-US" dirty="0"/>
              <a:pPr/>
              <a:t>9/22/2019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dirty="0"/>
              <a:t>Click to edit Master title style</a:t>
            </a:r>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3FFE419-2371-464F-8239-3959401C3561}" type="datetimeFigureOut">
              <a:rPr lang="en-US" dirty="0"/>
              <a:pPr/>
              <a:t>9/22/2019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7D162C4-EDD9-4389-A98B-B87ECEA2A816}" type="datetimeFigureOut">
              <a:rPr lang="en-US" dirty="0"/>
              <a:pPr/>
              <a:t>9/22/2019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dirty="0"/>
              <a:t>Click to edit Master title style</a:t>
            </a:r>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E5059C3-6A89-4494-99FF-5A4D6FFD50EB}" type="datetimeFigureOut">
              <a:rPr lang="en-US" dirty="0"/>
              <a:pPr/>
              <a:t>9/22/2019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dirty="0"/>
              <a:t>Click to edit Master title style</a:t>
            </a:r>
          </a:p>
        </p:txBody>
      </p:sp>
      <p:sp>
        <p:nvSpPr>
          <p:cNvPr id="3" name="Content Placeholder 2"/>
          <p:cNvSpPr>
            <a:spLocks noGrp="1"/>
          </p:cNvSpPr>
          <p:nvPr>
            <p:ph sz="half" idx="1"/>
          </p:nvPr>
        </p:nvSpPr>
        <p:spPr>
          <a:xfrm>
            <a:off x="2605374" y="2052116"/>
            <a:ext cx="3891960" cy="399782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666636" y="2052114"/>
            <a:ext cx="3894222" cy="399782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A954B2F-12DE-47F5-8894-472B206D2E1E}" type="datetimeFigureOut">
              <a:rPr lang="en-US" dirty="0"/>
              <a:pPr/>
              <a:t>9/22/2019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dirty="0"/>
              <a:t>Click to edit Master title style</a:t>
            </a:r>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F30E46F-7819-4ACF-B48B-48222C2ACC88}" type="datetimeFigureOut">
              <a:rPr lang="en-US" dirty="0"/>
              <a:pPr/>
              <a:t>9/22/2019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1FAF3416-4057-4DAA-829D-4CA07428D088}" type="datetimeFigureOut">
              <a:rPr lang="en-US" dirty="0"/>
              <a:pPr/>
              <a:t>9/22/2019</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pPr/>
              <a:t>9/22/2019</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dirty="0"/>
              <a:t>Click to edit Master title style</a:t>
            </a:r>
          </a:p>
        </p:txBody>
      </p:sp>
      <p:sp>
        <p:nvSpPr>
          <p:cNvPr id="3" name="Content Placeholder 2"/>
          <p:cNvSpPr>
            <a:spLocks noGrp="1"/>
          </p:cNvSpPr>
          <p:nvPr>
            <p:ph idx="1"/>
          </p:nvPr>
        </p:nvSpPr>
        <p:spPr>
          <a:xfrm>
            <a:off x="5120154" y="805818"/>
            <a:ext cx="5446278" cy="5244126"/>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37D525BB-DA17-4BA0-B3C8-3AC3ABC827E6}" type="datetimeFigureOut">
              <a:rPr lang="en-US" dirty="0"/>
              <a:pPr/>
              <a:t>9/22/2019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dirty="0"/>
              <a:t>Click to edit Master title style</a:t>
            </a:r>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B16C4C9A-3960-41CF-A4E9-2A8FB932454B}" type="datetimeFigureOut">
              <a:rPr lang="en-US" dirty="0"/>
              <a:pPr/>
              <a:t>9/22/2019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xmlns=""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xmlns=""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pPr/>
              <a:t>9/22/2019</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9200" y="685800"/>
            <a:ext cx="9525000" cy="1600200"/>
          </a:xfrm>
        </p:spPr>
        <p:txBody>
          <a:bodyPr>
            <a:normAutofit/>
          </a:bodyPr>
          <a:lstStyle/>
          <a:p>
            <a:pPr algn="ctr"/>
            <a:r>
              <a:rPr lang="en-US" sz="2800" dirty="0" smtClean="0"/>
              <a:t>THE NIGERIAN SOCIETY OF ENGINEERS</a:t>
            </a:r>
            <a:br>
              <a:rPr lang="en-US" sz="2800" dirty="0" smtClean="0"/>
            </a:br>
            <a:r>
              <a:rPr lang="en-US" sz="2800" dirty="0" smtClean="0"/>
              <a:t>LAGOS BRANCH</a:t>
            </a:r>
            <a:r>
              <a:rPr lang="en-US" dirty="0" smtClean="0"/>
              <a:t/>
            </a:r>
            <a:br>
              <a:rPr lang="en-US" dirty="0" smtClean="0"/>
            </a:br>
            <a:r>
              <a:rPr lang="en-US" dirty="0" smtClean="0"/>
              <a:t/>
            </a:r>
            <a:br>
              <a:rPr lang="en-US" dirty="0" smtClean="0"/>
            </a:br>
            <a:r>
              <a:rPr lang="en-US" dirty="0" smtClean="0"/>
              <a:t>TECHNICAL LECTURE  –  SEPTEMBER 2019 </a:t>
            </a:r>
            <a:endParaRPr lang="en-US" dirty="0"/>
          </a:p>
        </p:txBody>
      </p:sp>
      <p:sp>
        <p:nvSpPr>
          <p:cNvPr id="9" name="Text Placeholder 5"/>
          <p:cNvSpPr>
            <a:spLocks noGrp="1"/>
          </p:cNvSpPr>
          <p:nvPr>
            <p:ph type="body" sz="half" idx="2"/>
          </p:nvPr>
        </p:nvSpPr>
        <p:spPr>
          <a:xfrm>
            <a:off x="1447800" y="3186154"/>
            <a:ext cx="9448800" cy="3138446"/>
          </a:xfrm>
        </p:spPr>
        <p:txBody>
          <a:bodyPr/>
          <a:lstStyle/>
          <a:p>
            <a:r>
              <a:rPr lang="en-US" sz="2800" b="1" dirty="0" smtClean="0"/>
              <a:t>Presentation Topic :  PROCUREMENT FEASIBILITY AND PROJECT NEEDS’ EVALUATION</a:t>
            </a:r>
            <a:endParaRPr lang="en-US" sz="2800" dirty="0" smtClean="0"/>
          </a:p>
          <a:p>
            <a:endParaRPr lang="en-US" sz="2800" dirty="0" smtClean="0"/>
          </a:p>
          <a:p>
            <a:r>
              <a:rPr lang="en-US" sz="2400" dirty="0" smtClean="0"/>
              <a:t>By: Engr. </a:t>
            </a:r>
            <a:r>
              <a:rPr lang="en-US" sz="2400" dirty="0" err="1" smtClean="0"/>
              <a:t>Olusegun</a:t>
            </a:r>
            <a:r>
              <a:rPr lang="en-US" sz="2400" dirty="0" smtClean="0"/>
              <a:t>  A  AFOLABI, </a:t>
            </a:r>
            <a:r>
              <a:rPr lang="en-US" sz="1800" b="1" dirty="0" smtClean="0"/>
              <a:t>MNSE, MNICE, M.ASCE “PE”</a:t>
            </a:r>
            <a:endParaRPr lang="en-US" sz="1800" dirty="0" smtClean="0"/>
          </a:p>
          <a:p>
            <a:endParaRPr lang="en-US" dirty="0"/>
          </a:p>
        </p:txBody>
      </p:sp>
    </p:spTree>
    <p:extLst>
      <p:ext uri="{BB962C8B-B14F-4D97-AF65-F5344CB8AC3E}">
        <p14:creationId xmlns:p14="http://schemas.microsoft.com/office/powerpoint/2010/main" xmlns="" val="4195957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10363200" cy="609600"/>
          </a:xfrm>
        </p:spPr>
        <p:txBody>
          <a:bodyPr>
            <a:normAutofit/>
          </a:bodyPr>
          <a:lstStyle/>
          <a:p>
            <a:r>
              <a:rPr lang="en-US" b="1" dirty="0" smtClean="0"/>
              <a:t>3.0:  METHODS OF NEEDS ASSESSMENT AND EVALUATION</a:t>
            </a:r>
            <a:endParaRPr lang="en-US" dirty="0"/>
          </a:p>
        </p:txBody>
      </p:sp>
      <p:sp>
        <p:nvSpPr>
          <p:cNvPr id="4" name="Text Placeholder 3"/>
          <p:cNvSpPr>
            <a:spLocks noGrp="1"/>
          </p:cNvSpPr>
          <p:nvPr>
            <p:ph type="body" sz="half" idx="2"/>
          </p:nvPr>
        </p:nvSpPr>
        <p:spPr>
          <a:xfrm>
            <a:off x="990600" y="838200"/>
            <a:ext cx="10439400" cy="6019800"/>
          </a:xfrm>
        </p:spPr>
        <p:txBody>
          <a:bodyPr/>
          <a:lstStyle/>
          <a:p>
            <a:r>
              <a:rPr lang="en-US" sz="2800" dirty="0" smtClean="0"/>
              <a:t>Evaluation is the systematic determination of value, worth and significance of a process, using criteria governed by, sets of standard procedure, processes, and principles. </a:t>
            </a:r>
          </a:p>
          <a:p>
            <a:r>
              <a:rPr lang="en-US" sz="2800" dirty="0" smtClean="0"/>
              <a:t>The methods of Needs assessment includes,</a:t>
            </a:r>
            <a:br>
              <a:rPr lang="en-US" sz="2800" dirty="0" smtClean="0"/>
            </a:br>
            <a:r>
              <a:rPr lang="en-US" sz="2800" dirty="0" smtClean="0"/>
              <a:t>. Defining the project scope and benefit, </a:t>
            </a:r>
            <a:r>
              <a:rPr lang="en-US" sz="2800" dirty="0" err="1" smtClean="0"/>
              <a:t>eg</a:t>
            </a:r>
            <a:r>
              <a:rPr lang="en-US" sz="2800" dirty="0" smtClean="0"/>
              <a:t>, the significant to immediate community</a:t>
            </a:r>
            <a:br>
              <a:rPr lang="en-US" sz="2800" dirty="0" smtClean="0"/>
            </a:br>
            <a:r>
              <a:rPr lang="en-US" sz="2800" dirty="0" smtClean="0"/>
              <a:t>. Sensitivity Analysis, </a:t>
            </a:r>
            <a:r>
              <a:rPr lang="en-US" sz="2800" dirty="0" err="1" smtClean="0"/>
              <a:t>ie</a:t>
            </a:r>
            <a:r>
              <a:rPr lang="en-US" sz="2800" dirty="0" smtClean="0"/>
              <a:t> the Cost/benefit and relevance of the project</a:t>
            </a:r>
            <a:br>
              <a:rPr lang="en-US" sz="2800" dirty="0" smtClean="0"/>
            </a:br>
            <a:r>
              <a:rPr lang="en-US" sz="2800" dirty="0" smtClean="0"/>
              <a:t>. Engineering design specification and Standards</a:t>
            </a:r>
            <a:br>
              <a:rPr lang="en-US" sz="2800" dirty="0" smtClean="0"/>
            </a:br>
            <a:r>
              <a:rPr lang="en-US" sz="2800" dirty="0" smtClean="0"/>
              <a:t>. Project cost and Budgets, including method of funding</a:t>
            </a:r>
            <a:br>
              <a:rPr lang="en-US" sz="2800" dirty="0" smtClean="0"/>
            </a:br>
            <a:r>
              <a:rPr lang="en-US" sz="2800" dirty="0" smtClean="0"/>
              <a:t>. Project Risk Analysis/Management</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990600" y="152400"/>
            <a:ext cx="10439400" cy="6477000"/>
          </a:xfrm>
        </p:spPr>
        <p:txBody>
          <a:bodyPr>
            <a:normAutofit fontScale="92500"/>
          </a:bodyPr>
          <a:lstStyle/>
          <a:p>
            <a:r>
              <a:rPr lang="en-US" sz="2400" dirty="0" smtClean="0"/>
              <a:t>3.1:  </a:t>
            </a:r>
            <a:r>
              <a:rPr lang="en-US" sz="2400" b="1" dirty="0" smtClean="0"/>
              <a:t>Project Scope and Benefits:</a:t>
            </a:r>
            <a:r>
              <a:rPr lang="en-US" sz="2400" dirty="0" smtClean="0"/>
              <a:t> Engineering projects are often considered as infrastructure development, since they are initiated in order, to improve the well-being of people, </a:t>
            </a:r>
            <a:r>
              <a:rPr lang="en-US" sz="2400" dirty="0" err="1" smtClean="0"/>
              <a:t>eg</a:t>
            </a:r>
            <a:r>
              <a:rPr lang="en-US" sz="2400" dirty="0" smtClean="0"/>
              <a:t>, Electricity, water, highway, school, hospital, Industry, etc.</a:t>
            </a:r>
          </a:p>
          <a:p>
            <a:r>
              <a:rPr lang="en-US" sz="2400" dirty="0" smtClean="0"/>
              <a:t>The project scope will provide a concise description of the project, including details, of the location and significant, as measure of benefits to the immediate community and also the possible socioeconomic impact.</a:t>
            </a:r>
          </a:p>
          <a:p>
            <a:r>
              <a:rPr lang="en-US" sz="2400" dirty="0" smtClean="0"/>
              <a:t>Socioeconomics describe, how economic activity affects, and is shaped by social processes. It measures, how the societies progress, stagnate, or regress because of their local or regional economy or the global economy, by considering societies as,  Social, Cultural and Economy component.</a:t>
            </a:r>
          </a:p>
          <a:p>
            <a:r>
              <a:rPr lang="en-US" sz="2400" dirty="0" smtClean="0"/>
              <a:t>There are three basic form of socioeconomic impact analysis, these are,</a:t>
            </a:r>
            <a:br>
              <a:rPr lang="en-US" sz="2400" dirty="0" smtClean="0"/>
            </a:br>
            <a:r>
              <a:rPr lang="en-US" sz="2400" dirty="0" smtClean="0"/>
              <a:t>. Cost-Benefit  Analysis (CBA): describes the value and economic worth</a:t>
            </a:r>
            <a:br>
              <a:rPr lang="en-US" sz="2400" dirty="0" smtClean="0"/>
            </a:br>
            <a:r>
              <a:rPr lang="en-US" sz="2400" dirty="0" smtClean="0"/>
              <a:t>. Cost-Effectiveness Analysis (CEA) : determines the significant of a development</a:t>
            </a:r>
            <a:br>
              <a:rPr lang="en-US" sz="2400" dirty="0" smtClean="0"/>
            </a:br>
            <a:r>
              <a:rPr lang="en-US" sz="2400" dirty="0" smtClean="0"/>
              <a:t>. Multi-Criteria Analysis (MCA): used for resource management and allocation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219200" y="228600"/>
            <a:ext cx="9753600" cy="6629400"/>
          </a:xfrm>
        </p:spPr>
        <p:txBody>
          <a:bodyPr>
            <a:normAutofit lnSpcReduction="10000"/>
          </a:bodyPr>
          <a:lstStyle/>
          <a:p>
            <a:r>
              <a:rPr lang="en-US" sz="2400" dirty="0" smtClean="0"/>
              <a:t>3.2:  </a:t>
            </a:r>
            <a:r>
              <a:rPr lang="en-US" sz="2400" b="1" dirty="0" smtClean="0"/>
              <a:t>Engineering design specifications and Standard - These are established requirements, for effective performance of engineering systems and facilities. They are formal documents (National and International standards), that establishes uniform engineering or technical criteria, methods, processes, and practices. </a:t>
            </a:r>
          </a:p>
          <a:p>
            <a:r>
              <a:rPr lang="en-US" sz="2400" b="1" dirty="0" smtClean="0"/>
              <a:t>The design specifications, is used to define the basic engineering parameters required for a system to operate effectively, and according to according to available technical standard</a:t>
            </a:r>
            <a:endParaRPr lang="en-US" sz="2400" dirty="0" smtClean="0"/>
          </a:p>
          <a:p>
            <a:r>
              <a:rPr lang="en-US" sz="2400" b="1" dirty="0" smtClean="0"/>
              <a:t>Standards promotes and ensure safety, reliability, efficiency and productivity. Thus, they are essential and important document in Procurement process, for qualitative assessment of project works. They are developed and prepared, from observed characteristics performance of engineering components, equipments and materials over period of time. </a:t>
            </a:r>
            <a:endParaRPr lang="en-US" sz="2400"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66800" y="152400"/>
            <a:ext cx="10210800" cy="6705600"/>
          </a:xfrm>
        </p:spPr>
        <p:txBody>
          <a:bodyPr>
            <a:normAutofit lnSpcReduction="10000"/>
          </a:bodyPr>
          <a:lstStyle/>
          <a:p>
            <a:r>
              <a:rPr lang="en-US" sz="2400" b="1" dirty="0" smtClean="0"/>
              <a:t>3.3:  Project Risk Analysis/Management:</a:t>
            </a:r>
            <a:r>
              <a:rPr lang="en-US" sz="2400" dirty="0" smtClean="0"/>
              <a:t> Project risk is an uncertain event or condition that, if it occurs, has a positive/negative effect on a project’s objectives. Risk management focuses on identifying and assessing the risks to the project, and techniques for managing these risks, to minimize the impact on projects’ success. </a:t>
            </a:r>
          </a:p>
          <a:p>
            <a:r>
              <a:rPr lang="en-US" sz="2400" dirty="0" smtClean="0"/>
              <a:t>Risk analysis deals with the uncertainty of events that could affect successful implementation of engineering project. Examples are,</a:t>
            </a:r>
            <a:br>
              <a:rPr lang="en-US" sz="2400" dirty="0" smtClean="0"/>
            </a:br>
            <a:r>
              <a:rPr lang="en-US" sz="2400" dirty="0" smtClean="0"/>
              <a:t>- Safety risks, which are common on construction projects </a:t>
            </a:r>
            <a:r>
              <a:rPr lang="en-US" sz="2400" dirty="0" err="1" smtClean="0"/>
              <a:t>ie</a:t>
            </a:r>
            <a:r>
              <a:rPr lang="en-US" sz="2400" dirty="0" smtClean="0"/>
              <a:t> safety to human life due to equipment handling.</a:t>
            </a:r>
            <a:br>
              <a:rPr lang="en-US" sz="2400" dirty="0" smtClean="0"/>
            </a:br>
            <a:r>
              <a:rPr lang="en-US" sz="2400" dirty="0" smtClean="0"/>
              <a:t>- Changes in material price and/or </a:t>
            </a:r>
            <a:r>
              <a:rPr lang="en-US" sz="2400" dirty="0" err="1" smtClean="0"/>
              <a:t>labour</a:t>
            </a:r>
            <a:r>
              <a:rPr lang="en-US" sz="2400" dirty="0" smtClean="0"/>
              <a:t> rate, can affect the marginal profit level</a:t>
            </a:r>
            <a:br>
              <a:rPr lang="en-US" sz="2400" dirty="0" smtClean="0"/>
            </a:br>
            <a:r>
              <a:rPr lang="en-US" sz="2400" dirty="0" smtClean="0"/>
              <a:t>- Inadequate knowledge of Project scope, design specifications and engineering standard, can adverse effect on quality and time (</a:t>
            </a:r>
            <a:r>
              <a:rPr lang="en-US" sz="2400" dirty="0" err="1" smtClean="0"/>
              <a:t>ie</a:t>
            </a:r>
            <a:r>
              <a:rPr lang="en-US" sz="2400" dirty="0" smtClean="0"/>
              <a:t>, delay). </a:t>
            </a:r>
            <a:br>
              <a:rPr lang="en-US" sz="2400" dirty="0" smtClean="0"/>
            </a:br>
            <a:r>
              <a:rPr lang="en-US" sz="2400" dirty="0" smtClean="0"/>
              <a:t>. Periodic weather changes, such as the wet season could affect </a:t>
            </a:r>
            <a:r>
              <a:rPr lang="en-US" sz="2400" dirty="0" err="1" smtClean="0"/>
              <a:t>peiod</a:t>
            </a:r>
            <a:r>
              <a:rPr lang="en-US" sz="2400" dirty="0" smtClean="0"/>
              <a:t> of construction project.</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10287000" cy="533399"/>
          </a:xfrm>
        </p:spPr>
        <p:txBody>
          <a:bodyPr>
            <a:normAutofit/>
          </a:bodyPr>
          <a:lstStyle/>
          <a:p>
            <a:r>
              <a:rPr lang="en-US" b="1" dirty="0" smtClean="0"/>
              <a:t>4.0:  RESOURCE MANAGEMENT</a:t>
            </a:r>
            <a:endParaRPr lang="en-US" dirty="0"/>
          </a:p>
        </p:txBody>
      </p:sp>
      <p:sp>
        <p:nvSpPr>
          <p:cNvPr id="4" name="Text Placeholder 3"/>
          <p:cNvSpPr>
            <a:spLocks noGrp="1"/>
          </p:cNvSpPr>
          <p:nvPr>
            <p:ph type="body" sz="half" idx="2"/>
          </p:nvPr>
        </p:nvSpPr>
        <p:spPr>
          <a:xfrm>
            <a:off x="1066800" y="762000"/>
            <a:ext cx="10210800" cy="6096000"/>
          </a:xfrm>
        </p:spPr>
        <p:txBody>
          <a:bodyPr>
            <a:normAutofit lnSpcReduction="10000"/>
          </a:bodyPr>
          <a:lstStyle/>
          <a:p>
            <a:r>
              <a:rPr lang="en-US" sz="2400" dirty="0" smtClean="0"/>
              <a:t>The efficient and effective allocation of an organization’s resources as at when required, such that, resources are not over allocated towards specific project, but made available across multiple and competing expenditure and demands. Resources include, the financial resources, Human capital resources, Production facilities, ICT,  Inventory, and Natural resources, etc.</a:t>
            </a:r>
          </a:p>
          <a:p>
            <a:r>
              <a:rPr lang="en-US" sz="2400" dirty="0" smtClean="0"/>
              <a:t>The technique of resource management requires, </a:t>
            </a:r>
          </a:p>
          <a:p>
            <a:r>
              <a:rPr lang="en-US" sz="2400" dirty="0" smtClean="0"/>
              <a:t>- the demand (</a:t>
            </a:r>
            <a:r>
              <a:rPr lang="en-US" sz="2400" dirty="0" err="1" smtClean="0"/>
              <a:t>eg</a:t>
            </a:r>
            <a:r>
              <a:rPr lang="en-US" sz="2400" dirty="0" smtClean="0"/>
              <a:t> Projects) for various resources, </a:t>
            </a:r>
            <a:br>
              <a:rPr lang="en-US" sz="2400" dirty="0" smtClean="0"/>
            </a:br>
            <a:r>
              <a:rPr lang="en-US" sz="2400" dirty="0" smtClean="0"/>
              <a:t>- forecast by time period into the future, for available resources,  and </a:t>
            </a:r>
            <a:br>
              <a:rPr lang="en-US" sz="2400" dirty="0" smtClean="0"/>
            </a:br>
            <a:r>
              <a:rPr lang="en-US" sz="2400" dirty="0" smtClean="0"/>
              <a:t>- supply of resources with the probability of continuity over period of time. </a:t>
            </a:r>
          </a:p>
          <a:p>
            <a:r>
              <a:rPr lang="en-US" sz="2400" dirty="0" smtClean="0"/>
              <a:t>Resource Allocation is the scheduling of activities and the resources required by those activities, while taking into consideration both the resource availability and the project time period.</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10287000" cy="546349"/>
          </a:xfrm>
        </p:spPr>
        <p:txBody>
          <a:bodyPr>
            <a:normAutofit/>
          </a:bodyPr>
          <a:lstStyle/>
          <a:p>
            <a:r>
              <a:rPr lang="en-US" b="1" dirty="0" smtClean="0"/>
              <a:t>5.0:  CONCLUSION – The Economic Benefits</a:t>
            </a:r>
            <a:endParaRPr lang="en-US" dirty="0"/>
          </a:p>
        </p:txBody>
      </p:sp>
      <p:sp>
        <p:nvSpPr>
          <p:cNvPr id="4" name="Text Placeholder 3"/>
          <p:cNvSpPr>
            <a:spLocks noGrp="1"/>
          </p:cNvSpPr>
          <p:nvPr>
            <p:ph type="body" sz="half" idx="2"/>
          </p:nvPr>
        </p:nvSpPr>
        <p:spPr>
          <a:xfrm>
            <a:off x="914400" y="685800"/>
            <a:ext cx="10287000" cy="5943600"/>
          </a:xfrm>
        </p:spPr>
        <p:txBody>
          <a:bodyPr>
            <a:normAutofit fontScale="92500" lnSpcReduction="20000"/>
          </a:bodyPr>
          <a:lstStyle/>
          <a:p>
            <a:r>
              <a:rPr lang="en-US" sz="2400" dirty="0" smtClean="0"/>
              <a:t>These are benefit that can be expressed numerically in monetary value, and which can be considered as assets from an action, that involves allocation and management of resources. </a:t>
            </a:r>
          </a:p>
          <a:p>
            <a:r>
              <a:rPr lang="en-US" sz="2400" dirty="0" smtClean="0"/>
              <a:t>. Resource Management; These provides the opportunity of using resources within competitive demands, according to the general rule of economics, which states that “human wants are unlimited, but the resources are limited in supply. This indicates that, procurement capacity and expenditure of an entity are constrained within available budgets and resources.</a:t>
            </a:r>
          </a:p>
          <a:p>
            <a:r>
              <a:rPr lang="en-US" sz="2400" dirty="0" smtClean="0"/>
              <a:t>. Economic Impact: the measure or estimate of changes in economic activity between two scenarios, such as, (</a:t>
            </a:r>
            <a:r>
              <a:rPr lang="en-US" sz="2400" dirty="0" err="1" smtClean="0"/>
              <a:t>i</a:t>
            </a:r>
            <a:r>
              <a:rPr lang="en-US" sz="2400" dirty="0" smtClean="0"/>
              <a:t>) assuming the economic event occurs, and (ii), that the event does not occur. It is used to evaluate changes in economic activity in a specific region, caused by a specific business, organization, policy, program, project and/or other economic event. The measurable beneficial changes that can be derived from intervention such as, portable water supply, electricity supply, road network, etc.</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66800" y="228600"/>
            <a:ext cx="10287000" cy="6629400"/>
          </a:xfrm>
        </p:spPr>
        <p:txBody>
          <a:bodyPr>
            <a:normAutofit fontScale="85000" lnSpcReduction="20000"/>
          </a:bodyPr>
          <a:lstStyle/>
          <a:p>
            <a:r>
              <a:rPr lang="en-US" sz="2800" dirty="0" smtClean="0"/>
              <a:t>. Economic Value: The measure of benefit provided by a good or service to an economic agent. Value is usually linked to price through the mechanism of exchange, and when an exchange is observed, two important value functions are revealed (</a:t>
            </a:r>
            <a:r>
              <a:rPr lang="en-US" sz="2800" dirty="0" err="1" smtClean="0"/>
              <a:t>ie</a:t>
            </a:r>
            <a:r>
              <a:rPr lang="en-US" sz="2800" dirty="0" smtClean="0"/>
              <a:t>, the buyer and seller). Market value is defined as, the estimated amount for which an asset should exchange between a willing buyer, and a willing seller, in an arm’s length transaction after proper marketing, where-in the parties had each acted knowledgeably, prudently and without compulsion.</a:t>
            </a:r>
          </a:p>
          <a:p>
            <a:r>
              <a:rPr lang="en-US" sz="2800" dirty="0" smtClean="0"/>
              <a:t>. The Arm’s Length Principle, is the condition or fact that the parties to a transaction are independent, and on an equal footing to be considered as Arm’s-Length-Transaction, which is an aspect and part of the essential hallmark-principles in engineering procurement, that is, Transparency, Perfect Competition, and Accountability etc. The Engineering Procurement Method, is a regulatory mechanism for safe Implementation of Infrastructure projects, devoid of exploitation and corruption, which signifies the importance aspect of adequate planning and resource management in  project work execution.</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4030;p35"/>
          <p:cNvSpPr>
            <a:spLocks noGrp="1"/>
          </p:cNvSpPr>
          <p:nvPr>
            <p:ph type="body" sz="half" idx="2"/>
          </p:nvPr>
        </p:nvSpPr>
        <p:spPr>
          <a:xfrm>
            <a:off x="2209800" y="914400"/>
            <a:ext cx="7467600" cy="4800600"/>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003B55"/>
          </a:solidFill>
          <a:ln w="9525" cap="flat" cmpd="sng">
            <a:solidFill>
              <a:srgbClr val="0B87A1"/>
            </a:solidFill>
            <a:prstDash val="solid"/>
            <a:round/>
            <a:headEnd type="none" w="sm" len="sm"/>
            <a:tailEnd type="none" w="sm" len="sm"/>
          </a:ln>
        </p:spPr>
        <p:txBody>
          <a:bodyPr spcFirstLastPara="1" wrap="square" lIns="91425" tIns="91425" rIns="91425" bIns="91425" anchor="ctr" anchorCtr="0">
            <a:noAutofit/>
          </a:bodyPr>
          <a:lstStyle/>
          <a:p>
            <a:r>
              <a:rPr lang="en-US" dirty="0" smtClean="0"/>
              <a:t> </a:t>
            </a:r>
            <a:endParaRPr lang="en-US" dirty="0"/>
          </a:p>
        </p:txBody>
      </p:sp>
      <p:sp>
        <p:nvSpPr>
          <p:cNvPr id="1025" name="Rectangle 1"/>
          <p:cNvSpPr>
            <a:spLocks noChangeArrowheads="1"/>
          </p:cNvSpPr>
          <p:nvPr/>
        </p:nvSpPr>
        <p:spPr bwMode="auto">
          <a:xfrm>
            <a:off x="3200400" y="1828800"/>
            <a:ext cx="48768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8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THANK YOU</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4800" b="1" i="1" u="none" strike="noStrike" cap="none" normalizeH="0" baseline="0" smtClean="0">
                <a:ln>
                  <a:noFill/>
                </a:ln>
                <a:solidFill>
                  <a:schemeClr val="tx1"/>
                </a:solidFill>
                <a:effectLst/>
                <a:latin typeface="Calibri" pitchFamily="34" charset="0"/>
                <a:ea typeface="Calibri" pitchFamily="34" charset="0"/>
                <a:cs typeface="Times New Roman" pitchFamily="18" charset="0"/>
              </a:rPr>
              <a:t>AND </a:t>
            </a:r>
            <a:r>
              <a:rPr kumimoji="0" lang="en-US" sz="48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GOD BLESS</a:t>
            </a: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42DE5D37-BF0F-F949-A69F-1F973B0A642C}"/>
              </a:ext>
            </a:extLst>
          </p:cNvPr>
          <p:cNvSpPr>
            <a:spLocks noGrp="1"/>
          </p:cNvSpPr>
          <p:nvPr>
            <p:ph type="body" sz="half" idx="2"/>
          </p:nvPr>
        </p:nvSpPr>
        <p:spPr>
          <a:xfrm>
            <a:off x="1295400" y="1066800"/>
            <a:ext cx="9525000" cy="5791200"/>
          </a:xfrm>
        </p:spPr>
        <p:txBody>
          <a:bodyPr>
            <a:normAutofit/>
          </a:bodyPr>
          <a:lstStyle/>
          <a:p>
            <a:r>
              <a:rPr lang="en-US" sz="2400" b="1" dirty="0" smtClean="0"/>
              <a:t>1.0:  INTRODUCTION – Procurement and Feasibility Analysis </a:t>
            </a:r>
            <a:endParaRPr lang="en-US" sz="2400" dirty="0" smtClean="0"/>
          </a:p>
          <a:p>
            <a:r>
              <a:rPr lang="en-US" sz="2400" b="1" dirty="0" smtClean="0"/>
              <a:t>         . Procurement and Strategic Planning</a:t>
            </a:r>
            <a:endParaRPr lang="en-US" sz="2400" dirty="0" smtClean="0"/>
          </a:p>
          <a:p>
            <a:r>
              <a:rPr lang="en-US" sz="2400" b="1" dirty="0" smtClean="0"/>
              <a:t>2.0:  Procurement Needs Assessment</a:t>
            </a:r>
            <a:endParaRPr lang="en-US" sz="2400" dirty="0" smtClean="0"/>
          </a:p>
          <a:p>
            <a:r>
              <a:rPr lang="en-US" sz="2400" b="1" dirty="0" smtClean="0"/>
              <a:t>         .  Project Finance and Funding</a:t>
            </a:r>
            <a:endParaRPr lang="en-US" sz="2400" dirty="0" smtClean="0"/>
          </a:p>
          <a:p>
            <a:r>
              <a:rPr lang="en-US" sz="2400" b="1" dirty="0" smtClean="0"/>
              <a:t>3.0:  Method of Assessment and Evaluation</a:t>
            </a:r>
            <a:endParaRPr lang="en-US" sz="2400" dirty="0" smtClean="0"/>
          </a:p>
          <a:p>
            <a:r>
              <a:rPr lang="en-US" sz="2400" b="1" dirty="0" smtClean="0"/>
              <a:t>4.0:  Resource Management</a:t>
            </a:r>
            <a:endParaRPr lang="en-US" sz="2400" dirty="0" smtClean="0"/>
          </a:p>
          <a:p>
            <a:r>
              <a:rPr lang="en-US" sz="2400" b="1" dirty="0" smtClean="0"/>
              <a:t>5.0:  CONCLUSION – The Economic benefits</a:t>
            </a:r>
            <a:endParaRPr lang="en-US" sz="2400" dirty="0" smtClean="0"/>
          </a:p>
          <a:p>
            <a:endParaRPr lang="en-US" dirty="0"/>
          </a:p>
        </p:txBody>
      </p:sp>
      <p:sp>
        <p:nvSpPr>
          <p:cNvPr id="7" name="Title 6"/>
          <p:cNvSpPr>
            <a:spLocks noGrp="1"/>
          </p:cNvSpPr>
          <p:nvPr>
            <p:ph type="title"/>
          </p:nvPr>
        </p:nvSpPr>
        <p:spPr>
          <a:xfrm>
            <a:off x="1447800" y="381000"/>
            <a:ext cx="9296400" cy="533400"/>
          </a:xfrm>
        </p:spPr>
        <p:txBody>
          <a:bodyPr/>
          <a:lstStyle/>
          <a:p>
            <a:r>
              <a:rPr lang="en-US" dirty="0" smtClean="0"/>
              <a:t>PRESENTATION CONTENT</a:t>
            </a:r>
            <a:endParaRPr lang="en-US" dirty="0"/>
          </a:p>
        </p:txBody>
      </p:sp>
    </p:spTree>
    <p:extLst>
      <p:ext uri="{BB962C8B-B14F-4D97-AF65-F5344CB8AC3E}">
        <p14:creationId xmlns:p14="http://schemas.microsoft.com/office/powerpoint/2010/main" xmlns="" val="3093670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228600"/>
            <a:ext cx="9220200" cy="533400"/>
          </a:xfrm>
        </p:spPr>
        <p:txBody>
          <a:bodyPr/>
          <a:lstStyle/>
          <a:p>
            <a:r>
              <a:rPr lang="en-US" b="1" dirty="0" smtClean="0"/>
              <a:t>1.0:  INTRODUCTION – Procurement and Feasibility Analysis</a:t>
            </a:r>
            <a:endParaRPr lang="en-US" dirty="0"/>
          </a:p>
        </p:txBody>
      </p:sp>
      <p:sp>
        <p:nvSpPr>
          <p:cNvPr id="6" name="Text Placeholder 5"/>
          <p:cNvSpPr>
            <a:spLocks noGrp="1"/>
          </p:cNvSpPr>
          <p:nvPr>
            <p:ph type="body" sz="half" idx="2"/>
          </p:nvPr>
        </p:nvSpPr>
        <p:spPr>
          <a:xfrm>
            <a:off x="990600" y="762000"/>
            <a:ext cx="10363200" cy="5943600"/>
          </a:xfrm>
        </p:spPr>
        <p:txBody>
          <a:bodyPr>
            <a:normAutofit fontScale="92500" lnSpcReduction="10000"/>
          </a:bodyPr>
          <a:lstStyle/>
          <a:p>
            <a:r>
              <a:rPr lang="en-US" sz="2800" dirty="0" smtClean="0"/>
              <a:t>Engineering Procurement, is the process of sourcing for “Quality Product” or “Competent Entrepreneurs” in order to execute an engineering project, and/or, for the purchase of technical goods and services, of “quality standard”, at competitive cost and optimal economy. </a:t>
            </a:r>
          </a:p>
          <a:p>
            <a:r>
              <a:rPr lang="en-US" sz="2800" dirty="0" smtClean="0"/>
              <a:t>This is necessary in order, to ensure that buyer (or project sponsor) receive goods, services or works at optimal cost, especially when quality, time, quantity (scope), and location are considered important. </a:t>
            </a:r>
          </a:p>
          <a:p>
            <a:r>
              <a:rPr lang="en-US" sz="2800" dirty="0" smtClean="0"/>
              <a:t>The institute of Supply Management (ISM) define, procurement as an organizational function that includes specification development, value analysis, supply-market research, negotiation, contract administration, inventory control, product tracking, etc. </a:t>
            </a:r>
          </a:p>
          <a:p>
            <a:endParaRPr lang="en-US" dirty="0"/>
          </a:p>
        </p:txBody>
      </p:sp>
    </p:spTree>
    <p:extLst>
      <p:ext uri="{BB962C8B-B14F-4D97-AF65-F5344CB8AC3E}">
        <p14:creationId xmlns:p14="http://schemas.microsoft.com/office/powerpoint/2010/main" xmlns="" val="1181934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66800" y="381000"/>
            <a:ext cx="9982200" cy="6477000"/>
          </a:xfrm>
        </p:spPr>
        <p:txBody>
          <a:bodyPr>
            <a:normAutofit fontScale="92500" lnSpcReduction="10000"/>
          </a:bodyPr>
          <a:lstStyle/>
          <a:p>
            <a:r>
              <a:rPr lang="en-US" sz="2800" dirty="0" smtClean="0"/>
              <a:t>Procurement has some specific characteristics, which may be lacking in ordinary/daily product purchase.  These includes,</a:t>
            </a:r>
          </a:p>
          <a:p>
            <a:r>
              <a:rPr lang="en-US" sz="2800" dirty="0" smtClean="0"/>
              <a:t>.  Technical details, Design specification, and Engineering Standards.</a:t>
            </a:r>
          </a:p>
          <a:p>
            <a:r>
              <a:rPr lang="en-US" sz="2800" dirty="0" smtClean="0"/>
              <a:t>.  Execution Cost/Finance, Budget, and Means of Funding.</a:t>
            </a:r>
          </a:p>
          <a:p>
            <a:r>
              <a:rPr lang="en-US" sz="2800" dirty="0" smtClean="0"/>
              <a:t>.  Contract Methods, and Legal formalities required to support the project, which will ensure maximum benefit is enhanced from the project.</a:t>
            </a:r>
          </a:p>
          <a:p>
            <a:r>
              <a:rPr lang="en-US" sz="2800" dirty="0" smtClean="0"/>
              <a:t>.  Adequate sourcing” of skills and competency required for the implementation of certain engineering projects, through the process of tendering and project biddings, by qualified professionals.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66800" y="381000"/>
            <a:ext cx="10058400" cy="6477000"/>
          </a:xfrm>
        </p:spPr>
        <p:txBody>
          <a:bodyPr>
            <a:normAutofit/>
          </a:bodyPr>
          <a:lstStyle/>
          <a:p>
            <a:r>
              <a:rPr lang="en-US" sz="2400" b="1" dirty="0" smtClean="0"/>
              <a:t>1.1:  Procurement and Strategic Planning; </a:t>
            </a:r>
            <a:r>
              <a:rPr lang="en-US" sz="2400" dirty="0" smtClean="0"/>
              <a:t>Strategy involves the process of formulation and implementation of plans, which describes, how the ends (or goals) could be achieved by the available means (</a:t>
            </a:r>
            <a:r>
              <a:rPr lang="en-US" sz="2400" dirty="0" err="1" smtClean="0"/>
              <a:t>ie</a:t>
            </a:r>
            <a:r>
              <a:rPr lang="en-US" sz="2400" dirty="0" smtClean="0"/>
              <a:t>, resources). </a:t>
            </a:r>
          </a:p>
          <a:p>
            <a:r>
              <a:rPr lang="en-US" sz="2400" dirty="0" smtClean="0"/>
              <a:t>These may require,</a:t>
            </a:r>
            <a:br>
              <a:rPr lang="en-US" sz="2400" dirty="0" smtClean="0"/>
            </a:br>
            <a:r>
              <a:rPr lang="en-US" sz="2400" dirty="0" smtClean="0"/>
              <a:t>.  Setting Strategic Goals</a:t>
            </a:r>
            <a:br>
              <a:rPr lang="en-US" sz="2400" dirty="0" smtClean="0"/>
            </a:br>
            <a:r>
              <a:rPr lang="en-US" sz="2400" dirty="0" smtClean="0"/>
              <a:t>.  Determining actions to achieve the goals</a:t>
            </a:r>
            <a:br>
              <a:rPr lang="en-US" sz="2400" dirty="0" smtClean="0"/>
            </a:br>
            <a:r>
              <a:rPr lang="en-US" sz="2400" dirty="0" smtClean="0"/>
              <a:t>.  Mobilizing resources to execute the actions. </a:t>
            </a:r>
          </a:p>
          <a:p>
            <a:r>
              <a:rPr lang="en-US" sz="2400" dirty="0" smtClean="0"/>
              <a:t>Its’ an organizational process of defining strategy and direction, that are required for making decisions and allocating resources for that purpose. These may also involve, the control mechanism for guiding implementation of a strategy, such as regulations and enforcement of policies.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990600" y="381000"/>
            <a:ext cx="10287000" cy="5943600"/>
          </a:xfrm>
        </p:spPr>
        <p:txBody>
          <a:bodyPr/>
          <a:lstStyle/>
          <a:p>
            <a:r>
              <a:rPr lang="en-US" sz="2400" dirty="0" smtClean="0"/>
              <a:t>1.2:  Project Feasibility study -  is an analytical process that ensures a project is defined within certain relevant factors, such as, Technical, Economics, Legal, Operational, and Scheduling/Time period (acronym TELOS), which are considered necessary for the project execution and successful completion. </a:t>
            </a:r>
          </a:p>
          <a:p>
            <a:r>
              <a:rPr lang="en-US" sz="2400" dirty="0" smtClean="0"/>
              <a:t>The study includes, the process of defining a project objectives in preparation for the procurement. </a:t>
            </a:r>
          </a:p>
          <a:p>
            <a:r>
              <a:rPr lang="en-US" sz="2400" dirty="0" smtClean="0"/>
              <a:t>Project is, “a temporary </a:t>
            </a:r>
            <a:r>
              <a:rPr lang="en-US" sz="2400" dirty="0" err="1" smtClean="0"/>
              <a:t>endeavour</a:t>
            </a:r>
            <a:r>
              <a:rPr lang="en-US" sz="2400" dirty="0" smtClean="0"/>
              <a:t> undertaken to produce a unique outcome”. A project exists only after a decision has been made to address a specific need, and funding/finance, is made available to support the execution, with measurable goal, and according to a specific requirement and plans.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066800" y="228600"/>
            <a:ext cx="10134600" cy="6629400"/>
          </a:xfrm>
        </p:spPr>
        <p:txBody>
          <a:bodyPr/>
          <a:lstStyle/>
          <a:p>
            <a:r>
              <a:rPr lang="en-US" sz="2400" dirty="0" smtClean="0"/>
              <a:t>Feasibility is the evaluation of possibility of proposed project, which aims to determine the strength, and weakness (or challenges), opportunities and threat, resources required and also the prospects for success. </a:t>
            </a:r>
          </a:p>
          <a:p>
            <a:r>
              <a:rPr lang="en-US" sz="2400" dirty="0" smtClean="0"/>
              <a:t>Since it determines the project’s potential for success, then, the perceived objectivity is an important factor in the credibility of the study for potential investors and investment, such that can satisfy the essential engineering requirements of the project. </a:t>
            </a:r>
          </a:p>
          <a:p>
            <a:r>
              <a:rPr lang="en-US" sz="2400" dirty="0" smtClean="0"/>
              <a:t>Feasibility Analysis, is essential aspect of a project development, which assist in the planning, management, risk evaluation (or constraint) and resource allocation. The constraints are defined in form of, scheduling, costs and quality, that can be objectively determined and measured along the entire project lifecycle.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10363200" cy="470149"/>
          </a:xfrm>
        </p:spPr>
        <p:txBody>
          <a:bodyPr>
            <a:normAutofit/>
          </a:bodyPr>
          <a:lstStyle/>
          <a:p>
            <a:r>
              <a:rPr lang="en-US" b="1" dirty="0" smtClean="0"/>
              <a:t>2.0:  PROCUREMENT NEEDS ASSESSMENT</a:t>
            </a:r>
            <a:endParaRPr lang="en-US" dirty="0"/>
          </a:p>
        </p:txBody>
      </p:sp>
      <p:sp>
        <p:nvSpPr>
          <p:cNvPr id="4" name="Text Placeholder 3"/>
          <p:cNvSpPr>
            <a:spLocks noGrp="1"/>
          </p:cNvSpPr>
          <p:nvPr>
            <p:ph type="body" sz="half" idx="2"/>
          </p:nvPr>
        </p:nvSpPr>
        <p:spPr>
          <a:xfrm>
            <a:off x="990600" y="762000"/>
            <a:ext cx="10363200" cy="6096000"/>
          </a:xfrm>
        </p:spPr>
        <p:txBody>
          <a:bodyPr>
            <a:normAutofit lnSpcReduction="10000"/>
          </a:bodyPr>
          <a:lstStyle/>
          <a:p>
            <a:r>
              <a:rPr lang="en-US" sz="2400" dirty="0" smtClean="0"/>
              <a:t>Needs Assessment are the criteria used for evaluating, the basic requirement necessary, for the procurement of an engineering project. </a:t>
            </a:r>
          </a:p>
          <a:p>
            <a:r>
              <a:rPr lang="en-US" sz="2400" dirty="0" smtClean="0"/>
              <a:t>Needs are indication of importance and necessity, that emphasis the significant rather than, a mere desire or want for the commodity.  Basic characteristics of Needs are availability of financial resources and consideration of possible alternatives that can meet the specific desire and/or conditions.</a:t>
            </a:r>
          </a:p>
          <a:p>
            <a:r>
              <a:rPr lang="en-US" sz="2400" dirty="0" smtClean="0"/>
              <a:t>Other important factors, in Needs Assessment include, resource management, and competitive demand for available resources, especially in the development of public infrastructure projects (</a:t>
            </a:r>
            <a:r>
              <a:rPr lang="en-US" sz="2400" dirty="0" err="1" smtClean="0"/>
              <a:t>eg</a:t>
            </a:r>
            <a:r>
              <a:rPr lang="en-US" sz="2400" dirty="0" smtClean="0"/>
              <a:t>, bridges, highway infrastructure, water supply, electricity, ICT, Industries, etc), where the financial resources required are from the government, which have multiple  and alternative resources allocation.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990600" y="304800"/>
            <a:ext cx="10287000" cy="6248400"/>
          </a:xfrm>
        </p:spPr>
        <p:txBody>
          <a:bodyPr>
            <a:normAutofit/>
          </a:bodyPr>
          <a:lstStyle/>
          <a:p>
            <a:r>
              <a:rPr lang="en-US" sz="2800" b="1" dirty="0" smtClean="0"/>
              <a:t>Project Finance and Funding :</a:t>
            </a:r>
            <a:r>
              <a:rPr lang="en-US" sz="2800" dirty="0" smtClean="0"/>
              <a:t> Finance is concerned with the allocation (</a:t>
            </a:r>
            <a:r>
              <a:rPr lang="en-US" sz="2800" dirty="0" err="1" smtClean="0"/>
              <a:t>ie</a:t>
            </a:r>
            <a:r>
              <a:rPr lang="en-US" sz="2800" dirty="0" smtClean="0"/>
              <a:t>, Investment), of assets and liabilities over time and space, and also under the condition of risk or uncertainty, which may include the art of money management, that is, the process of investments, budgeting, banking, resource allocations etc. </a:t>
            </a:r>
          </a:p>
          <a:p>
            <a:r>
              <a:rPr lang="en-US" sz="2800" dirty="0" smtClean="0"/>
              <a:t>Project Finance is the source of fund and finance management, necessary for successful implementation of project. The conventional financial source and supply is from the project sponsor/client, while the contractor uses his technical and professional capacity to execute the procurement with relative margin of profit.</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otalTime>204</TotalTime>
  <Words>1728</Words>
  <Application>Microsoft Office PowerPoint</Application>
  <PresentationFormat>Custom</PresentationFormat>
  <Paragraphs>63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Madison</vt:lpstr>
      <vt:lpstr>THE NIGERIAN SOCIETY OF ENGINEERS LAGOS BRANCH  TECHNICAL LECTURE  –  SEPTEMBER 2019 </vt:lpstr>
      <vt:lpstr>PRESENTATION CONTENT</vt:lpstr>
      <vt:lpstr>1.0:  INTRODUCTION – Procurement and Feasibility Analysis</vt:lpstr>
      <vt:lpstr>Slide 4</vt:lpstr>
      <vt:lpstr>Slide 5</vt:lpstr>
      <vt:lpstr>Slide 6</vt:lpstr>
      <vt:lpstr>Slide 7</vt:lpstr>
      <vt:lpstr>2.0:  PROCUREMENT NEEDS ASSESSMENT</vt:lpstr>
      <vt:lpstr>Slide 9</vt:lpstr>
      <vt:lpstr>3.0:  METHODS OF NEEDS ASSESSMENT AND EVALUATION</vt:lpstr>
      <vt:lpstr>Slide 11</vt:lpstr>
      <vt:lpstr>Slide 12</vt:lpstr>
      <vt:lpstr>Slide 13</vt:lpstr>
      <vt:lpstr>4.0:  RESOURCE MANAGEMENT</vt:lpstr>
      <vt:lpstr>5.0:  CONCLUSION – The Economic Benefits</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Happy birthday to the Erelu of Nice Lagos Chapter</dc:title>
  <dc:creator>adenugagbolahan1@gmail.com</dc:creator>
  <cp:lastModifiedBy>ENGR AFOLABI</cp:lastModifiedBy>
  <cp:revision>25</cp:revision>
  <dcterms:created xsi:type="dcterms:W3CDTF">2019-02-28T06:49:44Z</dcterms:created>
  <dcterms:modified xsi:type="dcterms:W3CDTF">2019-09-22T10:21:54Z</dcterms:modified>
</cp:coreProperties>
</file>